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82" r:id="rId3"/>
    <p:sldId id="261" r:id="rId4"/>
    <p:sldId id="271" r:id="rId5"/>
    <p:sldId id="304" r:id="rId6"/>
    <p:sldId id="307" r:id="rId7"/>
    <p:sldId id="308" r:id="rId8"/>
    <p:sldId id="309" r:id="rId9"/>
    <p:sldId id="310" r:id="rId10"/>
    <p:sldId id="311" r:id="rId11"/>
    <p:sldId id="312" r:id="rId12"/>
    <p:sldId id="305" r:id="rId13"/>
    <p:sldId id="306" r:id="rId14"/>
    <p:sldId id="313" r:id="rId15"/>
    <p:sldId id="272" r:id="rId16"/>
    <p:sldId id="273" r:id="rId17"/>
    <p:sldId id="274" r:id="rId18"/>
    <p:sldId id="275" r:id="rId19"/>
    <p:sldId id="276" r:id="rId20"/>
    <p:sldId id="277" r:id="rId21"/>
    <p:sldId id="278" r:id="rId22"/>
    <p:sldId id="258" r:id="rId23"/>
    <p:sldId id="259" r:id="rId24"/>
    <p:sldId id="260" r:id="rId25"/>
    <p:sldId id="262" r:id="rId26"/>
    <p:sldId id="317" r:id="rId27"/>
    <p:sldId id="263" r:id="rId28"/>
    <p:sldId id="318" r:id="rId29"/>
    <p:sldId id="264" r:id="rId30"/>
    <p:sldId id="266" r:id="rId31"/>
    <p:sldId id="284" r:id="rId32"/>
    <p:sldId id="285" r:id="rId33"/>
    <p:sldId id="286" r:id="rId34"/>
    <p:sldId id="287" r:id="rId35"/>
    <p:sldId id="288" r:id="rId36"/>
    <p:sldId id="289" r:id="rId37"/>
    <p:sldId id="281" r:id="rId38"/>
    <p:sldId id="290" r:id="rId39"/>
    <p:sldId id="291" r:id="rId40"/>
    <p:sldId id="292" r:id="rId41"/>
    <p:sldId id="293" r:id="rId42"/>
    <p:sldId id="279" r:id="rId43"/>
    <p:sldId id="314" r:id="rId44"/>
    <p:sldId id="316" r:id="rId45"/>
    <p:sldId id="319" r:id="rId46"/>
    <p:sldId id="320" r:id="rId47"/>
    <p:sldId id="321" r:id="rId48"/>
    <p:sldId id="325" r:id="rId49"/>
    <p:sldId id="326" r:id="rId50"/>
    <p:sldId id="327" r:id="rId51"/>
    <p:sldId id="328" r:id="rId52"/>
    <p:sldId id="330" r:id="rId53"/>
    <p:sldId id="331" r:id="rId54"/>
    <p:sldId id="332" r:id="rId55"/>
    <p:sldId id="333" r:id="rId56"/>
    <p:sldId id="334" r:id="rId57"/>
    <p:sldId id="335" r:id="rId58"/>
    <p:sldId id="336" r:id="rId59"/>
    <p:sldId id="337" r:id="rId60"/>
    <p:sldId id="322" r:id="rId61"/>
    <p:sldId id="324" r:id="rId62"/>
    <p:sldId id="323" r:id="rId6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1E6BC-D869-4AE5-9530-3D72BED03CDF}" type="doc">
      <dgm:prSet loTypeId="urn:microsoft.com/office/officeart/2005/8/layout/cycle1" loCatId="cycle" qsTypeId="urn:microsoft.com/office/officeart/2005/8/quickstyle/simple1" qsCatId="simple" csTypeId="urn:microsoft.com/office/officeart/2005/8/colors/accent1_2" csCatId="accent1" phldr="1"/>
      <dgm:spPr/>
    </dgm:pt>
    <dgm:pt modelId="{BC67E872-C6DA-4F6D-B4C3-C20F92F17EA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hlink"/>
              </a:solidFill>
              <a:effectLst/>
              <a:latin typeface="Arial" charset="0"/>
              <a:cs typeface="Arial" charset="0"/>
            </a:rPr>
            <a:t>2</a:t>
          </a:r>
          <a:r>
            <a:rPr kumimoji="0" lang="it-IT" sz="2400" b="0" i="0" u="none" strike="noStrike" cap="none" normalizeH="0" baseline="0" dirty="0" smtClean="0">
              <a:ln>
                <a:noFill/>
              </a:ln>
              <a:solidFill>
                <a:schemeClr val="hlink"/>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charset="0"/>
              <a:cs typeface="Arial" charset="0"/>
            </a:rPr>
            <a:t>….</a:t>
          </a:r>
          <a:r>
            <a:rPr kumimoji="0" lang="it-IT" sz="2000" b="1" i="0" u="none" strike="noStrike" cap="none" normalizeH="0" baseline="0" dirty="0" smtClean="0">
              <a:ln>
                <a:noFill/>
              </a:ln>
              <a:solidFill>
                <a:srgbClr val="FF0000"/>
              </a:solidFill>
              <a:effectLst/>
              <a:latin typeface="Arial" charset="0"/>
              <a:cs typeface="Arial" charset="0"/>
            </a:rPr>
            <a:t>LO STUDIO A SCUOLA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hlink"/>
            </a:solidFill>
            <a:effectLst/>
            <a:latin typeface="Arial" charset="0"/>
            <a:cs typeface="Arial" charset="0"/>
          </a:endParaRPr>
        </a:p>
      </dgm:t>
    </dgm:pt>
    <dgm:pt modelId="{C374AEF6-6B48-4CED-AE39-CAAD6CAE810D}" type="parTrans" cxnId="{9DB34A43-FDB5-4877-BF4A-615DE556E613}">
      <dgm:prSet/>
      <dgm:spPr/>
      <dgm:t>
        <a:bodyPr/>
        <a:lstStyle/>
        <a:p>
          <a:endParaRPr lang="it-IT"/>
        </a:p>
      </dgm:t>
    </dgm:pt>
    <dgm:pt modelId="{5E6A3B4E-6ACA-49CC-9C3B-C767C9FFED66}" type="sibTrans" cxnId="{9DB34A43-FDB5-4877-BF4A-615DE556E613}">
      <dgm:prSet/>
      <dgm:spPr/>
      <dgm:t>
        <a:bodyPr/>
        <a:lstStyle/>
        <a:p>
          <a:endParaRPr lang="it-IT"/>
        </a:p>
      </dgm:t>
    </dgm:pt>
    <dgm:pt modelId="{0D70BFD3-C8DF-4BF1-9839-4137B767126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3300"/>
              </a:solidFill>
              <a:effectLst/>
              <a:latin typeface="Arial" charset="0"/>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FF3300"/>
              </a:solidFill>
              <a:effectLst/>
              <a:latin typeface="Arial" charset="0"/>
              <a:cs typeface="Arial" charset="0"/>
            </a:rPr>
            <a:t>LA LEZIONE FRONTALE A CASA </a:t>
          </a:r>
          <a:r>
            <a:rPr kumimoji="0" lang="it-IT" sz="2000" b="1" i="0" u="none" strike="noStrike" cap="none" normalizeH="0" baseline="0" dirty="0" err="1" smtClean="0">
              <a:ln>
                <a:noFill/>
              </a:ln>
              <a:solidFill>
                <a:srgbClr val="FF3300"/>
              </a:solidFill>
              <a:effectLst/>
              <a:latin typeface="Arial" charset="0"/>
              <a:cs typeface="Arial" charset="0"/>
            </a:rPr>
            <a:t>E…</a:t>
          </a:r>
          <a:endParaRPr kumimoji="0" lang="it-IT" sz="2000" b="1" i="0" u="none" strike="noStrike" cap="none" normalizeH="0" baseline="0" dirty="0" smtClean="0">
            <a:ln>
              <a:noFill/>
            </a:ln>
            <a:solidFill>
              <a:srgbClr val="FF3300"/>
            </a:solidFill>
            <a:effectLst/>
            <a:latin typeface="Arial" charset="0"/>
            <a:cs typeface="Arial" charset="0"/>
          </a:endParaRPr>
        </a:p>
      </dgm:t>
    </dgm:pt>
    <dgm:pt modelId="{8D88715E-BFD8-4663-8F70-E2409FA5F30C}" type="sibTrans" cxnId="{F85F93B6-8612-4CE0-B92A-8F5726D97519}">
      <dgm:prSet/>
      <dgm:spPr/>
      <dgm:t>
        <a:bodyPr/>
        <a:lstStyle/>
        <a:p>
          <a:endParaRPr lang="it-IT"/>
        </a:p>
      </dgm:t>
    </dgm:pt>
    <dgm:pt modelId="{5360D455-73D5-4929-8071-9DA1BCBBCA45}" type="parTrans" cxnId="{F85F93B6-8612-4CE0-B92A-8F5726D97519}">
      <dgm:prSet/>
      <dgm:spPr/>
      <dgm:t>
        <a:bodyPr/>
        <a:lstStyle/>
        <a:p>
          <a:endParaRPr lang="it-IT"/>
        </a:p>
      </dgm:t>
    </dgm:pt>
    <dgm:pt modelId="{9C89D872-EC43-4254-98FD-5975AABC0D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b="1" i="0" u="none" strike="noStrike" cap="none" normalizeH="0" baseline="0" dirty="0" smtClean="0">
            <a:ln>
              <a:noFill/>
            </a:ln>
            <a:solidFill>
              <a:srgbClr val="CC3399"/>
            </a:solidFill>
            <a:effectLst/>
            <a:latin typeface="Arial" charset="0"/>
            <a:cs typeface="Arial" charset="0"/>
          </a:endParaRPr>
        </a:p>
      </dgm:t>
    </dgm:pt>
    <dgm:pt modelId="{78CAF07C-33D1-4F67-9436-27EDA201D196}" type="sibTrans" cxnId="{A9AC06A1-F76E-4CA6-9789-24E10A1EEA87}">
      <dgm:prSet/>
      <dgm:spPr/>
      <dgm:t>
        <a:bodyPr/>
        <a:lstStyle/>
        <a:p>
          <a:endParaRPr lang="it-IT"/>
        </a:p>
      </dgm:t>
    </dgm:pt>
    <dgm:pt modelId="{42C2A216-F8DE-43AB-8F87-9700EF8F3BDC}" type="parTrans" cxnId="{A9AC06A1-F76E-4CA6-9789-24E10A1EEA87}">
      <dgm:prSet/>
      <dgm:spPr/>
      <dgm:t>
        <a:bodyPr/>
        <a:lstStyle/>
        <a:p>
          <a:endParaRPr lang="it-IT"/>
        </a:p>
      </dgm:t>
    </dgm:pt>
    <dgm:pt modelId="{E231C34A-93A5-4E06-98FA-762B34E4BBBC}" type="pres">
      <dgm:prSet presAssocID="{ACE1E6BC-D869-4AE5-9530-3D72BED03CDF}" presName="cycle" presStyleCnt="0">
        <dgm:presLayoutVars>
          <dgm:dir/>
          <dgm:resizeHandles val="exact"/>
        </dgm:presLayoutVars>
      </dgm:prSet>
      <dgm:spPr/>
    </dgm:pt>
    <dgm:pt modelId="{45949496-F697-47D4-9161-6BD2357E0C0C}" type="pres">
      <dgm:prSet presAssocID="{BC67E872-C6DA-4F6D-B4C3-C20F92F17EA3}" presName="dummy" presStyleCnt="0"/>
      <dgm:spPr/>
    </dgm:pt>
    <dgm:pt modelId="{0FED52DF-A0DC-410A-A0AD-4E5AD644E229}" type="pres">
      <dgm:prSet presAssocID="{BC67E872-C6DA-4F6D-B4C3-C20F92F17EA3}" presName="node" presStyleLbl="revTx" presStyleIdx="0" presStyleCnt="3" custScaleX="128425" custScaleY="55428" custRadScaleRad="184796" custRadScaleInc="150391">
        <dgm:presLayoutVars>
          <dgm:bulletEnabled val="1"/>
        </dgm:presLayoutVars>
      </dgm:prSet>
      <dgm:spPr/>
      <dgm:t>
        <a:bodyPr/>
        <a:lstStyle/>
        <a:p>
          <a:endParaRPr lang="it-IT"/>
        </a:p>
      </dgm:t>
    </dgm:pt>
    <dgm:pt modelId="{A2F91CFF-2ED4-4E2B-AD61-027336A9A29D}" type="pres">
      <dgm:prSet presAssocID="{5E6A3B4E-6ACA-49CC-9C3B-C767C9FFED66}" presName="sibTrans" presStyleLbl="node1" presStyleIdx="0" presStyleCnt="3" custScaleX="7139"/>
      <dgm:spPr/>
      <dgm:t>
        <a:bodyPr/>
        <a:lstStyle/>
        <a:p>
          <a:endParaRPr lang="it-IT"/>
        </a:p>
      </dgm:t>
    </dgm:pt>
    <dgm:pt modelId="{A140E2F1-9D44-4D68-BA2E-020768F775B5}" type="pres">
      <dgm:prSet presAssocID="{9C89D872-EC43-4254-98FD-5975AABC0D98}" presName="dummy" presStyleCnt="0"/>
      <dgm:spPr/>
    </dgm:pt>
    <dgm:pt modelId="{BA70EC72-3E89-4D76-BB39-50790431619E}" type="pres">
      <dgm:prSet presAssocID="{9C89D872-EC43-4254-98FD-5975AABC0D98}" presName="node" presStyleLbl="revTx" presStyleIdx="1" presStyleCnt="3">
        <dgm:presLayoutVars>
          <dgm:bulletEnabled val="1"/>
        </dgm:presLayoutVars>
      </dgm:prSet>
      <dgm:spPr/>
      <dgm:t>
        <a:bodyPr/>
        <a:lstStyle/>
        <a:p>
          <a:endParaRPr lang="it-IT"/>
        </a:p>
      </dgm:t>
    </dgm:pt>
    <dgm:pt modelId="{47A2DDB0-190E-480C-B14E-8BD14E5EACD8}" type="pres">
      <dgm:prSet presAssocID="{78CAF07C-33D1-4F67-9436-27EDA201D196}" presName="sibTrans" presStyleLbl="node1" presStyleIdx="1" presStyleCnt="3" custFlipVert="1" custScaleX="55214" custScaleY="37409" custLinFactNeighborX="56960" custLinFactNeighborY="40632"/>
      <dgm:spPr>
        <a:prstGeom prst="flowChartProcess">
          <a:avLst/>
        </a:prstGeom>
      </dgm:spPr>
      <dgm:t>
        <a:bodyPr/>
        <a:lstStyle/>
        <a:p>
          <a:endParaRPr lang="it-IT"/>
        </a:p>
      </dgm:t>
    </dgm:pt>
    <dgm:pt modelId="{98BFE1DB-8A2E-44DF-9376-0B57F3E445D0}" type="pres">
      <dgm:prSet presAssocID="{0D70BFD3-C8DF-4BF1-9839-4137B7671266}" presName="dummy" presStyleCnt="0"/>
      <dgm:spPr/>
    </dgm:pt>
    <dgm:pt modelId="{D2622D38-FCA0-4093-8893-1D4F22EA966F}" type="pres">
      <dgm:prSet presAssocID="{0D70BFD3-C8DF-4BF1-9839-4137B7671266}" presName="node" presStyleLbl="revTx" presStyleIdx="2" presStyleCnt="3" custScaleX="88254" custScaleY="29161" custRadScaleRad="173342" custRadScaleInc="-157577">
        <dgm:presLayoutVars>
          <dgm:bulletEnabled val="1"/>
        </dgm:presLayoutVars>
      </dgm:prSet>
      <dgm:spPr/>
      <dgm:t>
        <a:bodyPr/>
        <a:lstStyle/>
        <a:p>
          <a:endParaRPr lang="it-IT"/>
        </a:p>
      </dgm:t>
    </dgm:pt>
    <dgm:pt modelId="{90DBDFB7-E99E-48E6-88E1-E32AC9AA0BB4}" type="pres">
      <dgm:prSet presAssocID="{8D88715E-BFD8-4663-8F70-E2409FA5F30C}" presName="sibTrans" presStyleLbl="node1" presStyleIdx="2" presStyleCnt="3" custScaleX="65869" custLinFactNeighborX="1811" custLinFactNeighborY="20459"/>
      <dgm:spPr/>
      <dgm:t>
        <a:bodyPr/>
        <a:lstStyle/>
        <a:p>
          <a:endParaRPr lang="it-IT"/>
        </a:p>
      </dgm:t>
    </dgm:pt>
  </dgm:ptLst>
  <dgm:cxnLst>
    <dgm:cxn modelId="{D283C371-0D48-4933-8EC2-2C89B4F1A39B}" type="presOf" srcId="{5E6A3B4E-6ACA-49CC-9C3B-C767C9FFED66}" destId="{A2F91CFF-2ED4-4E2B-AD61-027336A9A29D}" srcOrd="0" destOrd="0" presId="urn:microsoft.com/office/officeart/2005/8/layout/cycle1"/>
    <dgm:cxn modelId="{43164822-3FBD-4E30-AD6B-9854D3417EFC}" type="presOf" srcId="{9C89D872-EC43-4254-98FD-5975AABC0D98}" destId="{BA70EC72-3E89-4D76-BB39-50790431619E}" srcOrd="0" destOrd="0" presId="urn:microsoft.com/office/officeart/2005/8/layout/cycle1"/>
    <dgm:cxn modelId="{890E4589-FC52-4A1C-93CD-682740137D1C}" type="presOf" srcId="{0D70BFD3-C8DF-4BF1-9839-4137B7671266}" destId="{D2622D38-FCA0-4093-8893-1D4F22EA966F}" srcOrd="0" destOrd="0" presId="urn:microsoft.com/office/officeart/2005/8/layout/cycle1"/>
    <dgm:cxn modelId="{37F6CBFE-1AB8-4D5A-9CDB-9CFE01F88EAB}" type="presOf" srcId="{78CAF07C-33D1-4F67-9436-27EDA201D196}" destId="{47A2DDB0-190E-480C-B14E-8BD14E5EACD8}" srcOrd="0" destOrd="0" presId="urn:microsoft.com/office/officeart/2005/8/layout/cycle1"/>
    <dgm:cxn modelId="{F85F93B6-8612-4CE0-B92A-8F5726D97519}" srcId="{ACE1E6BC-D869-4AE5-9530-3D72BED03CDF}" destId="{0D70BFD3-C8DF-4BF1-9839-4137B7671266}" srcOrd="2" destOrd="0" parTransId="{5360D455-73D5-4929-8071-9DA1BCBBCA45}" sibTransId="{8D88715E-BFD8-4663-8F70-E2409FA5F30C}"/>
    <dgm:cxn modelId="{A9AC06A1-F76E-4CA6-9789-24E10A1EEA87}" srcId="{ACE1E6BC-D869-4AE5-9530-3D72BED03CDF}" destId="{9C89D872-EC43-4254-98FD-5975AABC0D98}" srcOrd="1" destOrd="0" parTransId="{42C2A216-F8DE-43AB-8F87-9700EF8F3BDC}" sibTransId="{78CAF07C-33D1-4F67-9436-27EDA201D196}"/>
    <dgm:cxn modelId="{A0E3D5BB-8E37-4A8C-A6B7-74F6C63CC2D3}" type="presOf" srcId="{ACE1E6BC-D869-4AE5-9530-3D72BED03CDF}" destId="{E231C34A-93A5-4E06-98FA-762B34E4BBBC}" srcOrd="0" destOrd="0" presId="urn:microsoft.com/office/officeart/2005/8/layout/cycle1"/>
    <dgm:cxn modelId="{49B564A6-F724-404A-AE00-A72BD988AAB0}" type="presOf" srcId="{8D88715E-BFD8-4663-8F70-E2409FA5F30C}" destId="{90DBDFB7-E99E-48E6-88E1-E32AC9AA0BB4}" srcOrd="0" destOrd="0" presId="urn:microsoft.com/office/officeart/2005/8/layout/cycle1"/>
    <dgm:cxn modelId="{888D5908-E0CC-4EE8-BB4E-C8D3EFF39613}" type="presOf" srcId="{BC67E872-C6DA-4F6D-B4C3-C20F92F17EA3}" destId="{0FED52DF-A0DC-410A-A0AD-4E5AD644E229}" srcOrd="0" destOrd="0" presId="urn:microsoft.com/office/officeart/2005/8/layout/cycle1"/>
    <dgm:cxn modelId="{9DB34A43-FDB5-4877-BF4A-615DE556E613}" srcId="{ACE1E6BC-D869-4AE5-9530-3D72BED03CDF}" destId="{BC67E872-C6DA-4F6D-B4C3-C20F92F17EA3}" srcOrd="0" destOrd="0" parTransId="{C374AEF6-6B48-4CED-AE39-CAAD6CAE810D}" sibTransId="{5E6A3B4E-6ACA-49CC-9C3B-C767C9FFED66}"/>
    <dgm:cxn modelId="{7F05EF95-F7C0-4A0E-B8AF-FECBBD95C0C0}" type="presParOf" srcId="{E231C34A-93A5-4E06-98FA-762B34E4BBBC}" destId="{45949496-F697-47D4-9161-6BD2357E0C0C}" srcOrd="0" destOrd="0" presId="urn:microsoft.com/office/officeart/2005/8/layout/cycle1"/>
    <dgm:cxn modelId="{A6D01165-C72A-454E-B30D-9B2CE80FB4A7}" type="presParOf" srcId="{E231C34A-93A5-4E06-98FA-762B34E4BBBC}" destId="{0FED52DF-A0DC-410A-A0AD-4E5AD644E229}" srcOrd="1" destOrd="0" presId="urn:microsoft.com/office/officeart/2005/8/layout/cycle1"/>
    <dgm:cxn modelId="{67E19C7F-FEB3-47AA-8B0A-9D4A0953F7F3}" type="presParOf" srcId="{E231C34A-93A5-4E06-98FA-762B34E4BBBC}" destId="{A2F91CFF-2ED4-4E2B-AD61-027336A9A29D}" srcOrd="2" destOrd="0" presId="urn:microsoft.com/office/officeart/2005/8/layout/cycle1"/>
    <dgm:cxn modelId="{2CF447A9-BF9A-4FF3-B9C6-254E468459C6}" type="presParOf" srcId="{E231C34A-93A5-4E06-98FA-762B34E4BBBC}" destId="{A140E2F1-9D44-4D68-BA2E-020768F775B5}" srcOrd="3" destOrd="0" presId="urn:microsoft.com/office/officeart/2005/8/layout/cycle1"/>
    <dgm:cxn modelId="{C092FC1E-EBF0-4213-B811-5D362D3A305F}" type="presParOf" srcId="{E231C34A-93A5-4E06-98FA-762B34E4BBBC}" destId="{BA70EC72-3E89-4D76-BB39-50790431619E}" srcOrd="4" destOrd="0" presId="urn:microsoft.com/office/officeart/2005/8/layout/cycle1"/>
    <dgm:cxn modelId="{6BB60AC7-DCF3-415F-8A3D-0111F25ED4A5}" type="presParOf" srcId="{E231C34A-93A5-4E06-98FA-762B34E4BBBC}" destId="{47A2DDB0-190E-480C-B14E-8BD14E5EACD8}" srcOrd="5" destOrd="0" presId="urn:microsoft.com/office/officeart/2005/8/layout/cycle1"/>
    <dgm:cxn modelId="{46AED91D-A543-47F6-919C-F41FB3C138FE}" type="presParOf" srcId="{E231C34A-93A5-4E06-98FA-762B34E4BBBC}" destId="{98BFE1DB-8A2E-44DF-9376-0B57F3E445D0}" srcOrd="6" destOrd="0" presId="urn:microsoft.com/office/officeart/2005/8/layout/cycle1"/>
    <dgm:cxn modelId="{DE21E389-F109-4A5A-8428-38EADFD0DD68}" type="presParOf" srcId="{E231C34A-93A5-4E06-98FA-762B34E4BBBC}" destId="{D2622D38-FCA0-4093-8893-1D4F22EA966F}" srcOrd="7" destOrd="0" presId="urn:microsoft.com/office/officeart/2005/8/layout/cycle1"/>
    <dgm:cxn modelId="{347C4DB0-D397-4C36-BE62-CCEAF87C68C1}" type="presParOf" srcId="{E231C34A-93A5-4E06-98FA-762B34E4BBBC}" destId="{90DBDFB7-E99E-48E6-88E1-E32AC9AA0BB4}"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ED52DF-A0DC-410A-A0AD-4E5AD644E229}">
      <dsp:nvSpPr>
        <dsp:cNvPr id="0" name=""/>
        <dsp:cNvSpPr/>
      </dsp:nvSpPr>
      <dsp:spPr>
        <a:xfrm>
          <a:off x="5824214" y="3528406"/>
          <a:ext cx="2509923" cy="108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kern="1200" cap="none" normalizeH="0" baseline="0" dirty="0" smtClean="0">
              <a:ln>
                <a:noFill/>
              </a:ln>
              <a:solidFill>
                <a:schemeClr val="hlink"/>
              </a:solidFill>
              <a:effectLst/>
              <a:latin typeface="Arial" charset="0"/>
              <a:cs typeface="Arial" charset="0"/>
            </a:rPr>
            <a:t>2</a:t>
          </a:r>
          <a:r>
            <a:rPr kumimoji="0" lang="it-IT" sz="2400" b="0" i="0" u="none" strike="noStrike" kern="1200" cap="none" normalizeH="0" baseline="0" dirty="0" smtClean="0">
              <a:ln>
                <a:noFill/>
              </a:ln>
              <a:solidFill>
                <a:schemeClr val="hlink"/>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kern="1200" cap="none" normalizeH="0" baseline="0" dirty="0" smtClean="0">
              <a:ln>
                <a:noFill/>
              </a:ln>
              <a:solidFill>
                <a:srgbClr val="FF0000"/>
              </a:solidFill>
              <a:effectLst/>
              <a:latin typeface="Arial" charset="0"/>
              <a:cs typeface="Arial" charset="0"/>
            </a:rPr>
            <a:t>….</a:t>
          </a:r>
          <a:r>
            <a:rPr kumimoji="0" lang="it-IT" sz="2000" b="1" i="0" u="none" strike="noStrike" kern="1200" cap="none" normalizeH="0" baseline="0" dirty="0" smtClean="0">
              <a:ln>
                <a:noFill/>
              </a:ln>
              <a:solidFill>
                <a:srgbClr val="FF0000"/>
              </a:solidFill>
              <a:effectLst/>
              <a:latin typeface="Arial" charset="0"/>
              <a:cs typeface="Arial" charset="0"/>
            </a:rPr>
            <a:t>LO STUDIO A SCUOLA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kern="1200" cap="none" normalizeH="0" baseline="0" dirty="0" smtClean="0">
            <a:ln>
              <a:noFill/>
            </a:ln>
            <a:solidFill>
              <a:schemeClr val="hlink"/>
            </a:solidFill>
            <a:effectLst/>
            <a:latin typeface="Arial" charset="0"/>
            <a:cs typeface="Arial" charset="0"/>
          </a:endParaRPr>
        </a:p>
      </dsp:txBody>
      <dsp:txXfrm>
        <a:off x="5824214" y="3528406"/>
        <a:ext cx="2509923" cy="1083278"/>
      </dsp:txXfrm>
    </dsp:sp>
    <dsp:sp modelId="{A2F91CFF-2ED4-4E2B-AD61-027336A9A29D}">
      <dsp:nvSpPr>
        <dsp:cNvPr id="0" name=""/>
        <dsp:cNvSpPr/>
      </dsp:nvSpPr>
      <dsp:spPr>
        <a:xfrm>
          <a:off x="6321903" y="415712"/>
          <a:ext cx="329813" cy="4619887"/>
        </a:xfrm>
        <a:prstGeom prst="circularArrow">
          <a:avLst>
            <a:gd name="adj1" fmla="val 8249"/>
            <a:gd name="adj2" fmla="val 576184"/>
            <a:gd name="adj3" fmla="val 7847723"/>
            <a:gd name="adj4" fmla="val 5028763"/>
            <a:gd name="adj5" fmla="val 962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0EC72-3E89-4D76-BB39-50790431619E}">
      <dsp:nvSpPr>
        <dsp:cNvPr id="0" name=""/>
        <dsp:cNvSpPr/>
      </dsp:nvSpPr>
      <dsp:spPr>
        <a:xfrm>
          <a:off x="3070729" y="3228786"/>
          <a:ext cx="1954388" cy="1954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6500" b="1" i="0" u="none" strike="noStrike" kern="1200" cap="none" normalizeH="0" baseline="0" dirty="0" smtClean="0">
            <a:ln>
              <a:noFill/>
            </a:ln>
            <a:solidFill>
              <a:srgbClr val="CC3399"/>
            </a:solidFill>
            <a:effectLst/>
            <a:latin typeface="Arial" charset="0"/>
            <a:cs typeface="Arial" charset="0"/>
          </a:endParaRPr>
        </a:p>
      </dsp:txBody>
      <dsp:txXfrm>
        <a:off x="3070729" y="3228786"/>
        <a:ext cx="1954388" cy="1954388"/>
      </dsp:txXfrm>
    </dsp:sp>
    <dsp:sp modelId="{47A2DDB0-190E-480C-B14E-8BD14E5EACD8}">
      <dsp:nvSpPr>
        <dsp:cNvPr id="0" name=""/>
        <dsp:cNvSpPr/>
      </dsp:nvSpPr>
      <dsp:spPr>
        <a:xfrm flipV="1">
          <a:off x="3168360" y="3528379"/>
          <a:ext cx="2550824" cy="1728253"/>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22D38-FCA0-4093-8893-1D4F22EA966F}">
      <dsp:nvSpPr>
        <dsp:cNvPr id="0" name=""/>
        <dsp:cNvSpPr/>
      </dsp:nvSpPr>
      <dsp:spPr>
        <a:xfrm>
          <a:off x="428560" y="3816434"/>
          <a:ext cx="1724826" cy="56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kern="1200" cap="none" normalizeH="0" baseline="0" dirty="0" smtClean="0">
              <a:ln>
                <a:noFill/>
              </a:ln>
              <a:solidFill>
                <a:srgbClr val="FF3300"/>
              </a:solidFill>
              <a:effectLst/>
              <a:latin typeface="Arial" charset="0"/>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kern="1200" cap="none" normalizeH="0" baseline="0" dirty="0" smtClean="0">
              <a:ln>
                <a:noFill/>
              </a:ln>
              <a:solidFill>
                <a:srgbClr val="FF3300"/>
              </a:solidFill>
              <a:effectLst/>
              <a:latin typeface="Arial" charset="0"/>
              <a:cs typeface="Arial" charset="0"/>
            </a:rPr>
            <a:t>LA LEZIONE FRONTALE A CASA </a:t>
          </a:r>
          <a:r>
            <a:rPr kumimoji="0" lang="it-IT" sz="2000" b="1" i="0" u="none" strike="noStrike" kern="1200" cap="none" normalizeH="0" baseline="0" dirty="0" err="1" smtClean="0">
              <a:ln>
                <a:noFill/>
              </a:ln>
              <a:solidFill>
                <a:srgbClr val="FF3300"/>
              </a:solidFill>
              <a:effectLst/>
              <a:latin typeface="Arial" charset="0"/>
              <a:cs typeface="Arial" charset="0"/>
            </a:rPr>
            <a:t>E…</a:t>
          </a:r>
          <a:endParaRPr kumimoji="0" lang="it-IT" sz="2000" b="1" i="0" u="none" strike="noStrike" kern="1200" cap="none" normalizeH="0" baseline="0" dirty="0" smtClean="0">
            <a:ln>
              <a:noFill/>
            </a:ln>
            <a:solidFill>
              <a:srgbClr val="FF3300"/>
            </a:solidFill>
            <a:effectLst/>
            <a:latin typeface="Arial" charset="0"/>
            <a:cs typeface="Arial" charset="0"/>
          </a:endParaRPr>
        </a:p>
      </dsp:txBody>
      <dsp:txXfrm>
        <a:off x="428560" y="3816434"/>
        <a:ext cx="1724826" cy="569919"/>
      </dsp:txXfrm>
    </dsp:sp>
    <dsp:sp modelId="{90DBDFB7-E99E-48E6-88E1-E32AC9AA0BB4}">
      <dsp:nvSpPr>
        <dsp:cNvPr id="0" name=""/>
        <dsp:cNvSpPr/>
      </dsp:nvSpPr>
      <dsp:spPr>
        <a:xfrm>
          <a:off x="2038425" y="1592228"/>
          <a:ext cx="4638304" cy="7041711"/>
        </a:xfrm>
        <a:prstGeom prst="circularArrow">
          <a:avLst>
            <a:gd name="adj1" fmla="val 5412"/>
            <a:gd name="adj2" fmla="val 351437"/>
            <a:gd name="adj3" fmla="val 21089212"/>
            <a:gd name="adj4" fmla="val 10640649"/>
            <a:gd name="adj5" fmla="val 63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6722A-9CB4-4260-A0C0-E655C8705E68}" type="datetimeFigureOut">
              <a:rPr lang="it-IT" smtClean="0"/>
              <a:pPr/>
              <a:t>26/05/2016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488CA-367D-44C0-867A-323354A00B1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23275A1-D8B1-45C4-BE7D-C1CACD09282B}" type="slidenum">
              <a:rPr lang="it-IT" smtClean="0"/>
              <a:pPr/>
              <a:t>21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3AE54-917A-4400-AFE3-8DF190898262}" type="slidenum">
              <a:rPr lang="it-IT"/>
              <a:pPr/>
              <a:t>22</a:t>
            </a:fld>
            <a:endParaRPr lang="it-IT"/>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AA25D365-C270-4EB6-813B-503CB590BDF1}" type="slidenum">
              <a:rPr lang="it-IT" smtClean="0">
                <a:latin typeface="Times New Roman" pitchFamily="18" charset="0"/>
              </a:rPr>
              <a:pPr/>
              <a:t>49</a:t>
            </a:fld>
            <a:endParaRPr lang="it-IT" smtClean="0">
              <a:latin typeface="Times New Roman"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ACAD052E-30D3-4651-97BB-608040918B89}" type="slidenum">
              <a:rPr lang="it-IT" smtClean="0">
                <a:latin typeface="Times New Roman" pitchFamily="18" charset="0"/>
              </a:rPr>
              <a:pPr/>
              <a:t>50</a:t>
            </a:fld>
            <a:endParaRPr lang="it-IT" smtClean="0">
              <a:latin typeface="Times New Roman" pitchFamily="18"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469BAE0-CCDF-43A4-9AFC-D67AB0972609}" type="slidenum">
              <a:rPr lang="it-IT" smtClean="0">
                <a:latin typeface="Times New Roman" pitchFamily="18" charset="0"/>
              </a:rPr>
              <a:pPr/>
              <a:t>51</a:t>
            </a:fld>
            <a:endParaRPr lang="it-IT" smtClean="0">
              <a:latin typeface="Times New Roman" pitchFamily="18" charset="0"/>
            </a:endParaRPr>
          </a:p>
        </p:txBody>
      </p:sp>
      <p:sp>
        <p:nvSpPr>
          <p:cNvPr id="53251" name="Rectangle 1026"/>
          <p:cNvSpPr>
            <a:spLocks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62D114EA-4524-4360-868A-35761105781F}"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776BA6A-640C-4B6A-B27E-B77AC1CA151D}" type="datetimeFigureOut">
              <a:rPr lang="it-IT" smtClean="0"/>
              <a:pPr/>
              <a:t>26/05/2016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E8440A-1BBB-4851-A721-0C80EEAFF14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6BA6A-640C-4B6A-B27E-B77AC1CA151D}" type="datetimeFigureOut">
              <a:rPr lang="it-IT" smtClean="0"/>
              <a:pPr/>
              <a:t>26/05/2016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8440A-1BBB-4851-A721-0C80EEAFF14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www.innovascuola.gov.it/" TargetMode="External"/><Relationship Id="rId3" Type="http://schemas.openxmlformats.org/officeDocument/2006/relationships/hyperlink" Target="http://www.youtube.com/education" TargetMode="External"/><Relationship Id="rId7" Type="http://schemas.openxmlformats.org/officeDocument/2006/relationships/hyperlink" Target="http://www.insegnalo.it/" TargetMode="External"/><Relationship Id="rId2" Type="http://schemas.openxmlformats.org/officeDocument/2006/relationships/hyperlink" Target="http://www.khanacademy.org/" TargetMode="External"/><Relationship Id="rId1" Type="http://schemas.openxmlformats.org/officeDocument/2006/relationships/slideLayout" Target="../slideLayouts/slideLayout12.xml"/><Relationship Id="rId6" Type="http://schemas.openxmlformats.org/officeDocument/2006/relationships/hyperlink" Target="http://www.youtube.com/user/ScuolaInterattiva" TargetMode="External"/><Relationship Id="rId11" Type="http://schemas.openxmlformats.org/officeDocument/2006/relationships/image" Target="../media/image26.jpeg"/><Relationship Id="rId5" Type="http://schemas.openxmlformats.org/officeDocument/2006/relationships/hyperlink" Target="http://www.youtube.com/user/KhanAcademyItaliano/videos" TargetMode="External"/><Relationship Id="rId10" Type="http://schemas.openxmlformats.org/officeDocument/2006/relationships/image" Target="../media/image25.jpeg"/><Relationship Id="rId4" Type="http://schemas.openxmlformats.org/officeDocument/2006/relationships/hyperlink" Target="http://ed.ted.com/" TargetMode="External"/><Relationship Id="rId9"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spot.org.uk/" TargetMode="External"/><Relationship Id="rId2" Type="http://schemas.openxmlformats.org/officeDocument/2006/relationships/hyperlink" Target="http://wise.berkeley.edu/"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seriousgamesinstitute.co.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ocs.google.com/document/d/1aXAdPBsNjs8DykTK9MxH2h_FWpd3-I3jeibcsKpIBRw/edit?pli=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780928"/>
            <a:ext cx="7772400" cy="1872208"/>
          </a:xfrm>
        </p:spPr>
        <p:txBody>
          <a:bodyPr/>
          <a:lstStyle/>
          <a:p>
            <a:r>
              <a:rPr lang="it-IT" dirty="0" smtClean="0"/>
              <a:t>Corso Aversa</a:t>
            </a:r>
            <a:endParaRPr lang="it-IT" dirty="0"/>
          </a:p>
        </p:txBody>
      </p:sp>
      <p:sp>
        <p:nvSpPr>
          <p:cNvPr id="3" name="Sottotitolo 2"/>
          <p:cNvSpPr>
            <a:spLocks noGrp="1"/>
          </p:cNvSpPr>
          <p:nvPr>
            <p:ph type="subTitle" idx="1"/>
          </p:nvPr>
        </p:nvSpPr>
        <p:spPr>
          <a:xfrm>
            <a:off x="1371600" y="4869160"/>
            <a:ext cx="6400800" cy="769640"/>
          </a:xfrm>
        </p:spPr>
        <p:txBody>
          <a:bodyPr/>
          <a:lstStyle/>
          <a:p>
            <a:r>
              <a:rPr lang="it-IT" dirty="0" err="1" smtClean="0">
                <a:solidFill>
                  <a:srgbClr val="002060"/>
                </a:solidFill>
              </a:rPr>
              <a:t>Flipped</a:t>
            </a:r>
            <a:r>
              <a:rPr lang="it-IT" dirty="0" smtClean="0">
                <a:solidFill>
                  <a:srgbClr val="002060"/>
                </a:solidFill>
              </a:rPr>
              <a:t> </a:t>
            </a:r>
            <a:r>
              <a:rPr lang="it-IT" dirty="0" err="1" smtClean="0">
                <a:solidFill>
                  <a:srgbClr val="002060"/>
                </a:solidFill>
              </a:rPr>
              <a:t>classroom</a:t>
            </a:r>
            <a:endParaRPr lang="it-IT" dirty="0">
              <a:solidFill>
                <a:srgbClr val="002060"/>
              </a:solidFill>
            </a:endParaRPr>
          </a:p>
        </p:txBody>
      </p:sp>
      <p:pic>
        <p:nvPicPr>
          <p:cNvPr id="4" name="Picture 2" descr="https://uwaterloo.ca/centre-for-teaching-excellence/sites/ca.centre-for-teaching-excellence/files/uploads/images/flipped-classroom.jpg"/>
          <p:cNvPicPr>
            <a:picLocks noChangeAspect="1" noChangeArrowheads="1"/>
          </p:cNvPicPr>
          <p:nvPr/>
        </p:nvPicPr>
        <p:blipFill>
          <a:blip r:embed="rId2" cstate="print"/>
          <a:srcRect/>
          <a:stretch>
            <a:fillRect/>
          </a:stretch>
        </p:blipFill>
        <p:spPr bwMode="auto">
          <a:xfrm>
            <a:off x="2051721" y="188640"/>
            <a:ext cx="5453374" cy="25922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004048" y="3573016"/>
            <a:ext cx="3682752" cy="2553147"/>
          </a:xfrm>
        </p:spPr>
        <p:txBody>
          <a:bodyPr/>
          <a:lstStyle/>
          <a:p>
            <a:endParaRPr lang="it-IT" dirty="0"/>
          </a:p>
        </p:txBody>
      </p:sp>
      <p:pic>
        <p:nvPicPr>
          <p:cNvPr id="65538" name="Picture 2" descr="C:\Users\utente\Desktop\KA2\AZIONI DI DISSEMNAZIONE\lesson study open day\IMG00415-20160519-09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004048" y="3645024"/>
            <a:ext cx="3682752" cy="2481139"/>
          </a:xfrm>
        </p:spPr>
        <p:txBody>
          <a:bodyPr/>
          <a:lstStyle/>
          <a:p>
            <a:endParaRPr lang="it-IT" dirty="0"/>
          </a:p>
        </p:txBody>
      </p:sp>
      <p:pic>
        <p:nvPicPr>
          <p:cNvPr id="66562" name="Picture 2" descr="C:\Users\utente\Desktop\KA2\AZIONI DI DISSEMNAZIONE\lesson study open day\IMG00420-20160519-11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p:spPr>
        <p:txBody>
          <a:bodyPr>
            <a:normAutofit/>
          </a:bodyPr>
          <a:lstStyle/>
          <a:p>
            <a:r>
              <a:rPr lang="it-IT" sz="2000" b="1" dirty="0" smtClean="0"/>
              <a:t>2)QUESTE METODOLOGIE RICHIEDONO  UN CAMBIAMENTO </a:t>
            </a:r>
            <a:r>
              <a:rPr lang="it-IT" sz="2000" b="1" dirty="0" err="1" smtClean="0"/>
              <a:t>DI</a:t>
            </a:r>
            <a:r>
              <a:rPr lang="it-IT" sz="2000" b="1" dirty="0" smtClean="0"/>
              <a:t> CULTURA E UN FORTE IMPEGNO DA PARTE DEL DOCENTE</a:t>
            </a:r>
            <a:br>
              <a:rPr lang="it-IT" sz="2000" b="1" dirty="0" smtClean="0"/>
            </a:br>
            <a:endParaRPr lang="it-IT" sz="2000" b="1" dirty="0"/>
          </a:p>
        </p:txBody>
      </p:sp>
      <p:sp>
        <p:nvSpPr>
          <p:cNvPr id="3" name="Segnaposto contenuto 2"/>
          <p:cNvSpPr>
            <a:spLocks noGrp="1"/>
          </p:cNvSpPr>
          <p:nvPr>
            <p:ph idx="1"/>
          </p:nvPr>
        </p:nvSpPr>
        <p:spPr>
          <a:xfrm>
            <a:off x="457200" y="1340768"/>
            <a:ext cx="5915000" cy="4785395"/>
          </a:xfrm>
        </p:spPr>
        <p:txBody>
          <a:bodyPr>
            <a:normAutofit fontScale="25000" lnSpcReduction="20000"/>
          </a:bodyPr>
          <a:lstStyle/>
          <a:p>
            <a:pPr>
              <a:buNone/>
            </a:pPr>
            <a:r>
              <a:rPr lang="it-IT" dirty="0" smtClean="0"/>
              <a:t> </a:t>
            </a:r>
          </a:p>
          <a:p>
            <a:r>
              <a:rPr lang="it-IT" sz="8000" b="1" dirty="0" smtClean="0"/>
              <a:t>Vi è uno spostamento dell’attenzione sullo studente</a:t>
            </a:r>
            <a:r>
              <a:rPr lang="it-IT" sz="8000" dirty="0" smtClean="0"/>
              <a:t>, poiché l’apprendimento diventa centrato sullo studente, quindi il tempo in classe deve esser ripensato per esplorare argomenti in modo più approfondito e per creare opportunità di apprendimento più ricche.</a:t>
            </a:r>
          </a:p>
          <a:p>
            <a:endParaRPr lang="it-IT" sz="8000" dirty="0" smtClean="0"/>
          </a:p>
          <a:p>
            <a:r>
              <a:rPr lang="it-IT" sz="8000" dirty="0" smtClean="0"/>
              <a:t> </a:t>
            </a:r>
            <a:r>
              <a:rPr lang="it-IT" sz="8000" b="1" dirty="0" smtClean="0"/>
              <a:t>Questo non vuole assolutamente dire che il docente non è più importante o che il suo impegno nel preparare le lezioni diminuisce, diventa vero piuttosto il contrario !</a:t>
            </a:r>
          </a:p>
          <a:p>
            <a:pPr>
              <a:buNone/>
            </a:pPr>
            <a:endParaRPr lang="it-IT" sz="8000" dirty="0" smtClean="0"/>
          </a:p>
          <a:p>
            <a:r>
              <a:rPr lang="it-IT" sz="8000" b="1" dirty="0" smtClean="0"/>
              <a:t>Il ruolo forse più importante in questo contesto  è quello di spingere gli studenti ad uno studio approfondito che li porti vicino ai loro limiti , in modo da sfidarli costantemente senza tuttavia forzarli oltre i limiti poiché i ragazzi si demoralizzerebbero (</a:t>
            </a:r>
            <a:r>
              <a:rPr lang="it-IT" sz="8000" b="1" dirty="0" err="1" smtClean="0"/>
              <a:t>Vygotskij</a:t>
            </a:r>
            <a:r>
              <a:rPr lang="it-IT" sz="8000" b="1" dirty="0" smtClean="0"/>
              <a:t>, 1978)</a:t>
            </a:r>
          </a:p>
          <a:p>
            <a:pPr>
              <a:buNone/>
            </a:pPr>
            <a:r>
              <a:rPr lang="it-IT" sz="8000" dirty="0" smtClean="0"/>
              <a:t> </a:t>
            </a:r>
          </a:p>
          <a:p>
            <a:endParaRPr lang="it-IT" sz="8000" dirty="0"/>
          </a:p>
        </p:txBody>
      </p:sp>
      <p:pic>
        <p:nvPicPr>
          <p:cNvPr id="59394" name="Picture 2" descr="http://www.alessandrodellinoci.it/wp-content/uploads/2014/05/studentialcentro.jpg"/>
          <p:cNvPicPr>
            <a:picLocks noChangeAspect="1" noChangeArrowheads="1"/>
          </p:cNvPicPr>
          <p:nvPr/>
        </p:nvPicPr>
        <p:blipFill>
          <a:blip r:embed="rId2" cstate="print"/>
          <a:srcRect/>
          <a:stretch>
            <a:fillRect/>
          </a:stretch>
        </p:blipFill>
        <p:spPr bwMode="auto">
          <a:xfrm>
            <a:off x="6228184" y="1412776"/>
            <a:ext cx="2915816" cy="28803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dirty="0" smtClean="0"/>
              <a:t>3)LE METODOLOGIE DESCRITTE NON DEMONIZZANO O ANNULLANO LE LEZIONI FRONTALI</a:t>
            </a:r>
            <a:r>
              <a:rPr lang="it-IT" sz="2400" dirty="0" smtClean="0"/>
              <a:t/>
            </a:r>
            <a:br>
              <a:rPr lang="it-IT" sz="2400" dirty="0" smtClean="0"/>
            </a:br>
            <a:endParaRPr lang="it-IT" sz="2400" dirty="0"/>
          </a:p>
        </p:txBody>
      </p:sp>
      <p:sp>
        <p:nvSpPr>
          <p:cNvPr id="3" name="Segnaposto contenuto 2"/>
          <p:cNvSpPr>
            <a:spLocks noGrp="1"/>
          </p:cNvSpPr>
          <p:nvPr>
            <p:ph idx="1"/>
          </p:nvPr>
        </p:nvSpPr>
        <p:spPr>
          <a:xfrm>
            <a:off x="457200" y="1600200"/>
            <a:ext cx="6059016" cy="4525963"/>
          </a:xfrm>
        </p:spPr>
        <p:txBody>
          <a:bodyPr>
            <a:normAutofit fontScale="92500" lnSpcReduction="20000"/>
          </a:bodyPr>
          <a:lstStyle/>
          <a:p>
            <a:r>
              <a:rPr lang="it-IT" b="1" dirty="0" smtClean="0">
                <a:solidFill>
                  <a:srgbClr val="FF0000"/>
                </a:solidFill>
              </a:rPr>
              <a:t>Capovolgere la propria classe o utilizzare lezioni intervallate non vuole assolutamente dire che deve essere abolita la classica lezione frontale</a:t>
            </a:r>
            <a:r>
              <a:rPr lang="it-IT" dirty="0" smtClean="0"/>
              <a:t>. </a:t>
            </a:r>
          </a:p>
          <a:p>
            <a:r>
              <a:rPr lang="it-IT" dirty="0" smtClean="0"/>
              <a:t>I docenti dovranno valutare quali contenuti dovranno continuare ad essere esposti frontalmente e </a:t>
            </a:r>
          </a:p>
          <a:p>
            <a:r>
              <a:rPr lang="it-IT" dirty="0" smtClean="0"/>
              <a:t>quali materiali potranno invece essere analizzati e studiati dagli studenti in maniera autonoma </a:t>
            </a:r>
            <a:endParaRPr lang="it-IT" dirty="0"/>
          </a:p>
        </p:txBody>
      </p:sp>
      <p:pic>
        <p:nvPicPr>
          <p:cNvPr id="60418" name="Picture 2" descr="http://members.xoom.virgilio.it/rodalbert/Didamed%20on%20line/Immagini/Fare%20ipertesti/Lezione.jpg"/>
          <p:cNvPicPr>
            <a:picLocks noChangeAspect="1" noChangeArrowheads="1"/>
          </p:cNvPicPr>
          <p:nvPr/>
        </p:nvPicPr>
        <p:blipFill>
          <a:blip r:embed="rId2" cstate="print"/>
          <a:srcRect/>
          <a:stretch>
            <a:fillRect/>
          </a:stretch>
        </p:blipFill>
        <p:spPr bwMode="auto">
          <a:xfrm>
            <a:off x="6804248" y="2132856"/>
            <a:ext cx="1971675" cy="19526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42194"/>
          </a:xfrm>
        </p:spPr>
        <p:txBody>
          <a:bodyPr>
            <a:normAutofit fontScale="90000"/>
          </a:bodyPr>
          <a:lstStyle/>
          <a:p>
            <a:r>
              <a:rPr lang="it-IT" sz="2200" b="1" dirty="0" smtClean="0"/>
              <a:t>4)LE METODOLOGIE RICHIEDONO SEMPRE </a:t>
            </a:r>
            <a:r>
              <a:rPr lang="it-IT" sz="2200" b="1" dirty="0" err="1" smtClean="0"/>
              <a:t>DI</a:t>
            </a:r>
            <a:r>
              <a:rPr lang="it-IT" sz="2200" b="1" dirty="0" smtClean="0"/>
              <a:t> PIU’ CHE I DOCENTI SIANO ESPERTI PROFESSIONISTI CON MILLE OCCHI, CENTO BRACCIA E UN CUORE ENORME!!!</a:t>
            </a:r>
            <a:r>
              <a:rPr lang="it-IT" dirty="0" smtClean="0"/>
              <a:t/>
            </a:r>
            <a:br>
              <a:rPr lang="it-IT" dirty="0" smtClean="0"/>
            </a:br>
            <a:endParaRPr lang="it-IT" dirty="0"/>
          </a:p>
        </p:txBody>
      </p:sp>
      <p:sp>
        <p:nvSpPr>
          <p:cNvPr id="3" name="Segnaposto contenuto 2"/>
          <p:cNvSpPr>
            <a:spLocks noGrp="1"/>
          </p:cNvSpPr>
          <p:nvPr>
            <p:ph idx="1"/>
          </p:nvPr>
        </p:nvSpPr>
        <p:spPr>
          <a:xfrm>
            <a:off x="251520" y="1600201"/>
            <a:ext cx="4680520" cy="4421087"/>
          </a:xfrm>
        </p:spPr>
        <p:txBody>
          <a:bodyPr>
            <a:normAutofit lnSpcReduction="10000"/>
          </a:bodyPr>
          <a:lstStyle/>
          <a:p>
            <a:r>
              <a:rPr lang="it-IT" b="1" dirty="0" smtClean="0">
                <a:solidFill>
                  <a:srgbClr val="FF0000"/>
                </a:solidFill>
              </a:rPr>
              <a:t>I docenti sono più importanti che mai, inoltre a loro viene chiesta una professionalità molto più elevata rispetto a quella tradizionale nella quale si limitavano a esporre contenuti</a:t>
            </a:r>
            <a:r>
              <a:rPr lang="it-IT" dirty="0" smtClean="0"/>
              <a:t>. </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5364088" y="1628800"/>
            <a:ext cx="3528392" cy="475252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Ten </a:t>
            </a:r>
            <a:r>
              <a:rPr lang="it-IT" dirty="0" err="1" smtClean="0"/>
              <a:t>reasons</a:t>
            </a:r>
            <a:r>
              <a:rPr lang="it-IT" dirty="0" smtClean="0"/>
              <a:t> </a:t>
            </a:r>
            <a:r>
              <a:rPr lang="it-IT" dirty="0" err="1" smtClean="0"/>
              <a:t>to</a:t>
            </a:r>
            <a:r>
              <a:rPr lang="it-IT" dirty="0" smtClean="0"/>
              <a:t> </a:t>
            </a:r>
            <a:r>
              <a:rPr lang="it-IT" dirty="0" err="1" smtClean="0"/>
              <a:t>flip</a:t>
            </a:r>
            <a:endParaRPr lang="it-IT" dirty="0"/>
          </a:p>
        </p:txBody>
      </p:sp>
      <p:sp>
        <p:nvSpPr>
          <p:cNvPr id="3" name="Segnaposto contenuto 2"/>
          <p:cNvSpPr>
            <a:spLocks noGrp="1"/>
          </p:cNvSpPr>
          <p:nvPr>
            <p:ph idx="1"/>
          </p:nvPr>
        </p:nvSpPr>
        <p:spPr/>
        <p:txBody>
          <a:bodyPr/>
          <a:lstStyle/>
          <a:p>
            <a:r>
              <a:rPr lang="it-IT" dirty="0" smtClean="0"/>
              <a:t>Su questo tema ho trovato molto interessante il documento ten </a:t>
            </a:r>
            <a:r>
              <a:rPr lang="it-IT" dirty="0" err="1" smtClean="0"/>
              <a:t>reasons</a:t>
            </a:r>
            <a:r>
              <a:rPr lang="it-IT" dirty="0" smtClean="0"/>
              <a:t> </a:t>
            </a:r>
            <a:r>
              <a:rPr lang="it-IT" dirty="0" err="1" smtClean="0"/>
              <a:t>to</a:t>
            </a:r>
            <a:r>
              <a:rPr lang="it-IT" dirty="0" smtClean="0"/>
              <a:t> </a:t>
            </a:r>
            <a:r>
              <a:rPr lang="it-IT" dirty="0" err="1" smtClean="0"/>
              <a:t>flip</a:t>
            </a:r>
            <a:r>
              <a:rPr lang="it-IT" dirty="0" smtClean="0"/>
              <a:t> di Kathleen P. </a:t>
            </a:r>
            <a:r>
              <a:rPr lang="it-IT" dirty="0" err="1" smtClean="0"/>
              <a:t>Fulton</a:t>
            </a:r>
            <a:r>
              <a:rPr lang="it-IT" dirty="0" smtClean="0"/>
              <a:t>,segnalatomi  da Norberto </a:t>
            </a:r>
            <a:r>
              <a:rPr lang="it-IT" dirty="0" err="1" smtClean="0"/>
              <a:t>Bottani</a:t>
            </a:r>
            <a:endParaRPr lang="it-IT" dirty="0"/>
          </a:p>
        </p:txBody>
      </p:sp>
      <p:pic>
        <p:nvPicPr>
          <p:cNvPr id="19458" name="Picture 2" descr="10 RAGIONI PER “FLIP”"/>
          <p:cNvPicPr>
            <a:picLocks noChangeAspect="1" noChangeArrowheads="1"/>
          </p:cNvPicPr>
          <p:nvPr/>
        </p:nvPicPr>
        <p:blipFill>
          <a:blip r:embed="rId2" cstate="print"/>
          <a:srcRect/>
          <a:stretch>
            <a:fillRect/>
          </a:stretch>
        </p:blipFill>
        <p:spPr bwMode="auto">
          <a:xfrm>
            <a:off x="3563889" y="3402150"/>
            <a:ext cx="5115694" cy="3260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5338936" cy="778098"/>
          </a:xfrm>
        </p:spPr>
        <p:txBody>
          <a:bodyPr>
            <a:normAutofit/>
          </a:bodyPr>
          <a:lstStyle/>
          <a:p>
            <a:r>
              <a:rPr lang="it-IT" sz="1800" b="1" dirty="0" smtClean="0">
                <a:latin typeface="+mn-lt"/>
              </a:rPr>
              <a:t>1) Gli studenti possono procedere al loro passo!</a:t>
            </a:r>
            <a:endParaRPr lang="it-IT" sz="1800" dirty="0">
              <a:latin typeface="+mn-lt"/>
            </a:endParaRPr>
          </a:p>
        </p:txBody>
      </p:sp>
      <p:pic>
        <p:nvPicPr>
          <p:cNvPr id="20482" name="Picture 2" descr="Gli studenti possono procedere al loro passo"/>
          <p:cNvPicPr>
            <a:picLocks noChangeAspect="1" noChangeArrowheads="1"/>
          </p:cNvPicPr>
          <p:nvPr/>
        </p:nvPicPr>
        <p:blipFill>
          <a:blip r:embed="rId2" cstate="print"/>
          <a:srcRect/>
          <a:stretch>
            <a:fillRect/>
          </a:stretch>
        </p:blipFill>
        <p:spPr bwMode="auto">
          <a:xfrm>
            <a:off x="5652120" y="404664"/>
            <a:ext cx="2667000" cy="1714500"/>
          </a:xfrm>
          <a:prstGeom prst="rect">
            <a:avLst/>
          </a:prstGeom>
          <a:noFill/>
        </p:spPr>
      </p:pic>
      <p:sp>
        <p:nvSpPr>
          <p:cNvPr id="5" name="Rettangolo 4"/>
          <p:cNvSpPr/>
          <p:nvPr/>
        </p:nvSpPr>
        <p:spPr>
          <a:xfrm>
            <a:off x="755576" y="2564904"/>
            <a:ext cx="7200800" cy="646331"/>
          </a:xfrm>
          <a:prstGeom prst="rect">
            <a:avLst/>
          </a:prstGeom>
        </p:spPr>
        <p:txBody>
          <a:bodyPr wrap="square">
            <a:spAutoFit/>
          </a:bodyPr>
          <a:lstStyle/>
          <a:p>
            <a:r>
              <a:rPr lang="it-IT" b="1" dirty="0" smtClean="0"/>
              <a:t>2)Fare i “compiti” in classe dà all’insegnante l’esatta percezione delle difficoltà degli studenti e dei diversi stili di apprendimento.</a:t>
            </a:r>
            <a:endParaRPr lang="it-IT" dirty="0"/>
          </a:p>
        </p:txBody>
      </p:sp>
      <p:pic>
        <p:nvPicPr>
          <p:cNvPr id="20484" name="Picture 4" descr="Fare i “compiti” in classe"/>
          <p:cNvPicPr>
            <a:picLocks noChangeAspect="1" noChangeArrowheads="1"/>
          </p:cNvPicPr>
          <p:nvPr/>
        </p:nvPicPr>
        <p:blipFill>
          <a:blip r:embed="rId3" cstate="print"/>
          <a:srcRect/>
          <a:stretch>
            <a:fillRect/>
          </a:stretch>
        </p:blipFill>
        <p:spPr bwMode="auto">
          <a:xfrm>
            <a:off x="395536" y="3212976"/>
            <a:ext cx="2667000" cy="1638300"/>
          </a:xfrm>
          <a:prstGeom prst="rect">
            <a:avLst/>
          </a:prstGeom>
          <a:noFill/>
        </p:spPr>
      </p:pic>
      <p:sp>
        <p:nvSpPr>
          <p:cNvPr id="7" name="Rettangolo 6"/>
          <p:cNvSpPr/>
          <p:nvPr/>
        </p:nvSpPr>
        <p:spPr>
          <a:xfrm>
            <a:off x="251520" y="5229200"/>
            <a:ext cx="5760640" cy="923330"/>
          </a:xfrm>
          <a:prstGeom prst="rect">
            <a:avLst/>
          </a:prstGeom>
        </p:spPr>
        <p:txBody>
          <a:bodyPr wrap="square">
            <a:spAutoFit/>
          </a:bodyPr>
          <a:lstStyle/>
          <a:p>
            <a:r>
              <a:rPr lang="it-IT" b="1" dirty="0" smtClean="0"/>
              <a:t>3)Gli insegnanti possono adattare e aggiornare il curricolo e fornirlo agli studenti 24 ore al giorno 7 giorni la settimana</a:t>
            </a:r>
            <a:endParaRPr lang="it-IT" dirty="0"/>
          </a:p>
        </p:txBody>
      </p:sp>
      <p:pic>
        <p:nvPicPr>
          <p:cNvPr id="20486" name="Picture 6" descr="Gli insegnanti possono adattare e aggiornare il curricolo"/>
          <p:cNvPicPr>
            <a:picLocks noChangeAspect="1" noChangeArrowheads="1"/>
          </p:cNvPicPr>
          <p:nvPr/>
        </p:nvPicPr>
        <p:blipFill>
          <a:blip r:embed="rId4" cstate="print"/>
          <a:srcRect/>
          <a:stretch>
            <a:fillRect/>
          </a:stretch>
        </p:blipFill>
        <p:spPr bwMode="auto">
          <a:xfrm>
            <a:off x="6156176" y="4437112"/>
            <a:ext cx="2667000" cy="1524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additive="base">
                                        <p:cTn id="11" dur="500" fill="hold"/>
                                        <p:tgtEl>
                                          <p:spTgt spid="20482"/>
                                        </p:tgtEl>
                                        <p:attrNameLst>
                                          <p:attrName>ppt_x</p:attrName>
                                        </p:attrNameLst>
                                      </p:cBhvr>
                                      <p:tavLst>
                                        <p:tav tm="0">
                                          <p:val>
                                            <p:strVal val="#ppt_x"/>
                                          </p:val>
                                        </p:tav>
                                        <p:tav tm="100000">
                                          <p:val>
                                            <p:strVal val="#ppt_x"/>
                                          </p:val>
                                        </p:tav>
                                      </p:tavLst>
                                    </p:anim>
                                    <p:anim calcmode="lin" valueType="num">
                                      <p:cBhvr additive="base">
                                        <p:cTn id="12"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484"/>
                                        </p:tgtEl>
                                        <p:attrNameLst>
                                          <p:attrName>style.visibility</p:attrName>
                                        </p:attrNameLst>
                                      </p:cBhvr>
                                      <p:to>
                                        <p:strVal val="visible"/>
                                      </p:to>
                                    </p:set>
                                    <p:anim calcmode="lin" valueType="num">
                                      <p:cBhvr additive="base">
                                        <p:cTn id="21" dur="500" fill="hold"/>
                                        <p:tgtEl>
                                          <p:spTgt spid="20484"/>
                                        </p:tgtEl>
                                        <p:attrNameLst>
                                          <p:attrName>ppt_x</p:attrName>
                                        </p:attrNameLst>
                                      </p:cBhvr>
                                      <p:tavLst>
                                        <p:tav tm="0">
                                          <p:val>
                                            <p:strVal val="#ppt_x"/>
                                          </p:val>
                                        </p:tav>
                                        <p:tav tm="100000">
                                          <p:val>
                                            <p:strVal val="#ppt_x"/>
                                          </p:val>
                                        </p:tav>
                                      </p:tavLst>
                                    </p:anim>
                                    <p:anim calcmode="lin" valueType="num">
                                      <p:cBhvr additive="base">
                                        <p:cTn id="2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486"/>
                                        </p:tgtEl>
                                        <p:attrNameLst>
                                          <p:attrName>style.visibility</p:attrName>
                                        </p:attrNameLst>
                                      </p:cBhvr>
                                      <p:to>
                                        <p:strVal val="visible"/>
                                      </p:to>
                                    </p:set>
                                    <p:anim calcmode="lin" valueType="num">
                                      <p:cBhvr additive="base">
                                        <p:cTn id="31" dur="500" fill="hold"/>
                                        <p:tgtEl>
                                          <p:spTgt spid="20486"/>
                                        </p:tgtEl>
                                        <p:attrNameLst>
                                          <p:attrName>ppt_x</p:attrName>
                                        </p:attrNameLst>
                                      </p:cBhvr>
                                      <p:tavLst>
                                        <p:tav tm="0">
                                          <p:val>
                                            <p:strVal val="#ppt_x"/>
                                          </p:val>
                                        </p:tav>
                                        <p:tav tm="100000">
                                          <p:val>
                                            <p:strVal val="#ppt_x"/>
                                          </p:val>
                                        </p:tav>
                                      </p:tavLst>
                                    </p:anim>
                                    <p:anim calcmode="lin" valueType="num">
                                      <p:cBhvr additive="base">
                                        <p:cTn id="32"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1052736"/>
            <a:ext cx="4950296" cy="923330"/>
          </a:xfrm>
          <a:prstGeom prst="rect">
            <a:avLst/>
          </a:prstGeom>
        </p:spPr>
        <p:txBody>
          <a:bodyPr wrap="square">
            <a:spAutoFit/>
          </a:bodyPr>
          <a:lstStyle/>
          <a:p>
            <a:r>
              <a:rPr lang="it-IT" b="1" dirty="0" smtClean="0"/>
              <a:t>4)Gli studenti possono usufruire delle competenze e degli stili di insegnamento di più insegnanti della stessa disciplina.</a:t>
            </a:r>
            <a:endParaRPr lang="it-IT" dirty="0"/>
          </a:p>
        </p:txBody>
      </p:sp>
      <p:pic>
        <p:nvPicPr>
          <p:cNvPr id="24578" name="Picture 2" descr="Gli studenti possono usufruire delle competenze e degli stili di insegnamento di più insegnanti"/>
          <p:cNvPicPr>
            <a:picLocks noChangeAspect="1" noChangeArrowheads="1"/>
          </p:cNvPicPr>
          <p:nvPr/>
        </p:nvPicPr>
        <p:blipFill>
          <a:blip r:embed="rId2" cstate="print"/>
          <a:srcRect/>
          <a:stretch>
            <a:fillRect/>
          </a:stretch>
        </p:blipFill>
        <p:spPr bwMode="auto">
          <a:xfrm>
            <a:off x="5724128" y="1268760"/>
            <a:ext cx="2667000" cy="1581151"/>
          </a:xfrm>
          <a:prstGeom prst="rect">
            <a:avLst/>
          </a:prstGeom>
          <a:noFill/>
        </p:spPr>
      </p:pic>
      <p:sp>
        <p:nvSpPr>
          <p:cNvPr id="6" name="Rettangolo 5"/>
          <p:cNvSpPr/>
          <p:nvPr/>
        </p:nvSpPr>
        <p:spPr>
          <a:xfrm>
            <a:off x="1403648" y="2996951"/>
            <a:ext cx="5454352" cy="923330"/>
          </a:xfrm>
          <a:prstGeom prst="rect">
            <a:avLst/>
          </a:prstGeom>
        </p:spPr>
        <p:txBody>
          <a:bodyPr wrap="square">
            <a:spAutoFit/>
          </a:bodyPr>
          <a:lstStyle/>
          <a:p>
            <a:r>
              <a:rPr lang="it-IT" b="1" dirty="0" smtClean="0"/>
              <a:t>5)Gli insegnanti migliorano la loro professionalità osservando i video dei colleghi e imparando gli uni dagli altri</a:t>
            </a:r>
            <a:endParaRPr lang="it-IT" dirty="0"/>
          </a:p>
        </p:txBody>
      </p:sp>
      <p:pic>
        <p:nvPicPr>
          <p:cNvPr id="24580" name="Picture 4" descr="Gli insegnanti migliorano la loro professionalità"/>
          <p:cNvPicPr>
            <a:picLocks noChangeAspect="1" noChangeArrowheads="1"/>
          </p:cNvPicPr>
          <p:nvPr/>
        </p:nvPicPr>
        <p:blipFill>
          <a:blip r:embed="rId3" cstate="print"/>
          <a:srcRect/>
          <a:stretch>
            <a:fillRect/>
          </a:stretch>
        </p:blipFill>
        <p:spPr bwMode="auto">
          <a:xfrm>
            <a:off x="5580112" y="3645024"/>
            <a:ext cx="2667000" cy="1647825"/>
          </a:xfrm>
          <a:prstGeom prst="rect">
            <a:avLst/>
          </a:prstGeom>
          <a:noFill/>
        </p:spPr>
      </p:pic>
      <p:sp>
        <p:nvSpPr>
          <p:cNvPr id="8" name="Rettangolo 7"/>
          <p:cNvSpPr/>
          <p:nvPr/>
        </p:nvSpPr>
        <p:spPr>
          <a:xfrm>
            <a:off x="395536" y="4797152"/>
            <a:ext cx="4572000" cy="923330"/>
          </a:xfrm>
          <a:prstGeom prst="rect">
            <a:avLst/>
          </a:prstGeom>
        </p:spPr>
        <p:txBody>
          <a:bodyPr>
            <a:spAutoFit/>
          </a:bodyPr>
          <a:lstStyle/>
          <a:p>
            <a:r>
              <a:rPr lang="it-IT" b="1" dirty="0" smtClean="0"/>
              <a:t>6)Il tempo in classe può essere usato in modo più efficace e creativo rispetto allo schema tradizionale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ppt_x"/>
                                          </p:val>
                                        </p:tav>
                                        <p:tav tm="100000">
                                          <p:val>
                                            <p:strVal val="#ppt_x"/>
                                          </p:val>
                                        </p:tav>
                                      </p:tavLst>
                                    </p:anim>
                                    <p:anim calcmode="lin" valueType="num">
                                      <p:cBhvr additive="base">
                                        <p:cTn id="12"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80"/>
                                        </p:tgtEl>
                                        <p:attrNameLst>
                                          <p:attrName>style.visibility</p:attrName>
                                        </p:attrNameLst>
                                      </p:cBhvr>
                                      <p:to>
                                        <p:strVal val="visible"/>
                                      </p:to>
                                    </p:set>
                                    <p:anim calcmode="lin" valueType="num">
                                      <p:cBhvr additive="base">
                                        <p:cTn id="21" dur="500" fill="hold"/>
                                        <p:tgtEl>
                                          <p:spTgt spid="24580"/>
                                        </p:tgtEl>
                                        <p:attrNameLst>
                                          <p:attrName>ppt_x</p:attrName>
                                        </p:attrNameLst>
                                      </p:cBhvr>
                                      <p:tavLst>
                                        <p:tav tm="0">
                                          <p:val>
                                            <p:strVal val="#ppt_x"/>
                                          </p:val>
                                        </p:tav>
                                        <p:tav tm="100000">
                                          <p:val>
                                            <p:strVal val="#ppt_x"/>
                                          </p:val>
                                        </p:tav>
                                      </p:tavLst>
                                    </p:anim>
                                    <p:anim calcmode="lin" valueType="num">
                                      <p:cBhvr additive="base">
                                        <p:cTn id="22"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980728"/>
            <a:ext cx="4106894" cy="369332"/>
          </a:xfrm>
          <a:prstGeom prst="rect">
            <a:avLst/>
          </a:prstGeom>
        </p:spPr>
        <p:txBody>
          <a:bodyPr wrap="none">
            <a:spAutoFit/>
          </a:bodyPr>
          <a:lstStyle/>
          <a:p>
            <a:r>
              <a:rPr lang="it-IT" b="1" dirty="0" smtClean="0"/>
              <a:t>7)I genitori hanno una “finestra” sui corsi</a:t>
            </a:r>
            <a:endParaRPr lang="it-IT" dirty="0"/>
          </a:p>
        </p:txBody>
      </p:sp>
      <p:pic>
        <p:nvPicPr>
          <p:cNvPr id="26626" name="Picture 2" descr="I genitori hanno una “finestra” sui corsi"/>
          <p:cNvPicPr>
            <a:picLocks noChangeAspect="1" noChangeArrowheads="1"/>
          </p:cNvPicPr>
          <p:nvPr/>
        </p:nvPicPr>
        <p:blipFill>
          <a:blip r:embed="rId2" cstate="print"/>
          <a:srcRect/>
          <a:stretch>
            <a:fillRect/>
          </a:stretch>
        </p:blipFill>
        <p:spPr bwMode="auto">
          <a:xfrm>
            <a:off x="5220072" y="764704"/>
            <a:ext cx="2667000" cy="1666875"/>
          </a:xfrm>
          <a:prstGeom prst="rect">
            <a:avLst/>
          </a:prstGeom>
          <a:noFill/>
        </p:spPr>
      </p:pic>
      <p:sp>
        <p:nvSpPr>
          <p:cNvPr id="6" name="Rettangolo 5"/>
          <p:cNvSpPr/>
          <p:nvPr/>
        </p:nvSpPr>
        <p:spPr>
          <a:xfrm>
            <a:off x="2555776" y="2852936"/>
            <a:ext cx="5598368" cy="646331"/>
          </a:xfrm>
          <a:prstGeom prst="rect">
            <a:avLst/>
          </a:prstGeom>
        </p:spPr>
        <p:txBody>
          <a:bodyPr wrap="square">
            <a:spAutoFit/>
          </a:bodyPr>
          <a:lstStyle/>
          <a:p>
            <a:r>
              <a:rPr lang="it-IT" b="1" dirty="0" smtClean="0"/>
              <a:t>8)I risultati degli studenti migliorano, e cresce l’interesse e l’impegno verso la matematica di livello superiore</a:t>
            </a:r>
            <a:endParaRPr lang="it-IT" dirty="0"/>
          </a:p>
        </p:txBody>
      </p:sp>
      <p:pic>
        <p:nvPicPr>
          <p:cNvPr id="26628" name="Picture 4" descr="I risultati degli studenti migliorano"/>
          <p:cNvPicPr>
            <a:picLocks noChangeAspect="1" noChangeArrowheads="1"/>
          </p:cNvPicPr>
          <p:nvPr/>
        </p:nvPicPr>
        <p:blipFill>
          <a:blip r:embed="rId3" cstate="print"/>
          <a:srcRect/>
          <a:stretch>
            <a:fillRect/>
          </a:stretch>
        </p:blipFill>
        <p:spPr bwMode="auto">
          <a:xfrm>
            <a:off x="251520" y="3284984"/>
            <a:ext cx="2667000" cy="1390651"/>
          </a:xfrm>
          <a:prstGeom prst="rect">
            <a:avLst/>
          </a:prstGeom>
          <a:noFill/>
        </p:spPr>
      </p:pic>
      <p:sp>
        <p:nvSpPr>
          <p:cNvPr id="8" name="Rettangolo 7"/>
          <p:cNvSpPr/>
          <p:nvPr/>
        </p:nvSpPr>
        <p:spPr>
          <a:xfrm>
            <a:off x="3419872" y="4221088"/>
            <a:ext cx="4572000" cy="646331"/>
          </a:xfrm>
          <a:prstGeom prst="rect">
            <a:avLst/>
          </a:prstGeom>
        </p:spPr>
        <p:txBody>
          <a:bodyPr>
            <a:spAutoFit/>
          </a:bodyPr>
          <a:lstStyle/>
          <a:p>
            <a:r>
              <a:rPr lang="it-IT" b="1" dirty="0" smtClean="0"/>
              <a:t>9)Le teorie dell’apprendimento sostengono questi nuovi approcci</a:t>
            </a:r>
            <a:endParaRPr lang="it-IT" dirty="0"/>
          </a:p>
        </p:txBody>
      </p:sp>
      <p:sp>
        <p:nvSpPr>
          <p:cNvPr id="9" name="Rettangolo 8"/>
          <p:cNvSpPr/>
          <p:nvPr/>
        </p:nvSpPr>
        <p:spPr>
          <a:xfrm>
            <a:off x="1043608" y="5517232"/>
            <a:ext cx="4572000" cy="923330"/>
          </a:xfrm>
          <a:prstGeom prst="rect">
            <a:avLst/>
          </a:prstGeom>
        </p:spPr>
        <p:txBody>
          <a:bodyPr>
            <a:spAutoFit/>
          </a:bodyPr>
          <a:lstStyle/>
          <a:p>
            <a:r>
              <a:rPr lang="it-IT" b="1" dirty="0" smtClean="0"/>
              <a:t>10 )L’uso della tecnologia è flessibile e appropriato per l’apprendimento del XXI secolo</a:t>
            </a:r>
            <a:endParaRPr lang="it-IT" dirty="0"/>
          </a:p>
        </p:txBody>
      </p:sp>
      <p:pic>
        <p:nvPicPr>
          <p:cNvPr id="26630" name="Picture 6" descr="L’uso della tecnologia è flessibile e appropriato per l’apprendimento del XXI secolo"/>
          <p:cNvPicPr>
            <a:picLocks noChangeAspect="1" noChangeArrowheads="1"/>
          </p:cNvPicPr>
          <p:nvPr/>
        </p:nvPicPr>
        <p:blipFill>
          <a:blip r:embed="rId4" cstate="print"/>
          <a:srcRect/>
          <a:stretch>
            <a:fillRect/>
          </a:stretch>
        </p:blipFill>
        <p:spPr bwMode="auto">
          <a:xfrm>
            <a:off x="5724128" y="5085184"/>
            <a:ext cx="2667000" cy="1533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additive="base">
                                        <p:cTn id="11" dur="500" fill="hold"/>
                                        <p:tgtEl>
                                          <p:spTgt spid="26626"/>
                                        </p:tgtEl>
                                        <p:attrNameLst>
                                          <p:attrName>ppt_x</p:attrName>
                                        </p:attrNameLst>
                                      </p:cBhvr>
                                      <p:tavLst>
                                        <p:tav tm="0">
                                          <p:val>
                                            <p:strVal val="#ppt_x"/>
                                          </p:val>
                                        </p:tav>
                                        <p:tav tm="100000">
                                          <p:val>
                                            <p:strVal val="#ppt_x"/>
                                          </p:val>
                                        </p:tav>
                                      </p:tavLst>
                                    </p:anim>
                                    <p:anim calcmode="lin" valueType="num">
                                      <p:cBhvr additive="base">
                                        <p:cTn id="12"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additive="base">
                                        <p:cTn id="21" dur="500" fill="hold"/>
                                        <p:tgtEl>
                                          <p:spTgt spid="26628"/>
                                        </p:tgtEl>
                                        <p:attrNameLst>
                                          <p:attrName>ppt_x</p:attrName>
                                        </p:attrNameLst>
                                      </p:cBhvr>
                                      <p:tavLst>
                                        <p:tav tm="0">
                                          <p:val>
                                            <p:strVal val="#ppt_x"/>
                                          </p:val>
                                        </p:tav>
                                        <p:tav tm="100000">
                                          <p:val>
                                            <p:strVal val="#ppt_x"/>
                                          </p:val>
                                        </p:tav>
                                      </p:tavLst>
                                    </p:anim>
                                    <p:anim calcmode="lin" valueType="num">
                                      <p:cBhvr additive="base">
                                        <p:cTn id="22"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630"/>
                                        </p:tgtEl>
                                        <p:attrNameLst>
                                          <p:attrName>style.visibility</p:attrName>
                                        </p:attrNameLst>
                                      </p:cBhvr>
                                      <p:to>
                                        <p:strVal val="visible"/>
                                      </p:to>
                                    </p:set>
                                    <p:anim calcmode="lin" valueType="num">
                                      <p:cBhvr additive="base">
                                        <p:cTn id="31" dur="500" fill="hold"/>
                                        <p:tgtEl>
                                          <p:spTgt spid="26630"/>
                                        </p:tgtEl>
                                        <p:attrNameLst>
                                          <p:attrName>ppt_x</p:attrName>
                                        </p:attrNameLst>
                                      </p:cBhvr>
                                      <p:tavLst>
                                        <p:tav tm="0">
                                          <p:val>
                                            <p:strVal val="#ppt_x"/>
                                          </p:val>
                                        </p:tav>
                                        <p:tav tm="100000">
                                          <p:val>
                                            <p:strVal val="#ppt_x"/>
                                          </p:val>
                                        </p:tav>
                                      </p:tavLst>
                                    </p:anim>
                                    <p:anim calcmode="lin" valueType="num">
                                      <p:cBhvr additive="base">
                                        <p:cTn id="32"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Ten </a:t>
            </a:r>
            <a:r>
              <a:rPr lang="it-IT" dirty="0" err="1" smtClean="0"/>
              <a:t>reasons</a:t>
            </a:r>
            <a:r>
              <a:rPr lang="it-IT" dirty="0" smtClean="0"/>
              <a:t> </a:t>
            </a:r>
            <a:r>
              <a:rPr lang="it-IT" dirty="0" err="1" smtClean="0"/>
              <a:t>to</a:t>
            </a:r>
            <a:r>
              <a:rPr lang="it-IT" dirty="0" smtClean="0"/>
              <a:t> </a:t>
            </a:r>
            <a:r>
              <a:rPr lang="it-IT" dirty="0" err="1" smtClean="0"/>
              <a:t>flip</a:t>
            </a:r>
            <a:r>
              <a:rPr lang="it-IT" dirty="0"/>
              <a:t> </a:t>
            </a:r>
            <a:r>
              <a:rPr lang="it-IT" dirty="0" smtClean="0"/>
              <a:t>: l’esperienza del distretto scolastico del Minnesota</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nell’autunno 2009 nel distretto scolastico di Byron vicino a Rochester nel Minnesota, </a:t>
            </a:r>
            <a:r>
              <a:rPr lang="it-IT" i="1" dirty="0" smtClean="0">
                <a:solidFill>
                  <a:srgbClr val="FF0000"/>
                </a:solidFill>
              </a:rPr>
              <a:t>le scuole si trovarono a fronteggiare una gravissima crisi economica, non c’erano soldi per comperare i libri di testo di matematica</a:t>
            </a:r>
            <a:r>
              <a:rPr lang="it-IT" dirty="0" smtClean="0"/>
              <a:t>, e quelli vecchi non erano più adeguati ai nuovi standard introdotti dallo Stato.</a:t>
            </a:r>
          </a:p>
          <a:p>
            <a:r>
              <a:rPr lang="it-IT" dirty="0" smtClean="0"/>
              <a:t>Fu a quel punto che gli insegnanti di matematica assunsero la sfida di fare senza libri di testo e di costruire risorse online. </a:t>
            </a:r>
            <a:r>
              <a:rPr lang="it-IT" i="1" dirty="0">
                <a:solidFill>
                  <a:srgbClr val="FF0000"/>
                </a:solidFill>
              </a:rPr>
              <a:t>Q</a:t>
            </a:r>
            <a:r>
              <a:rPr lang="it-IT" i="1" dirty="0" smtClean="0">
                <a:solidFill>
                  <a:srgbClr val="FF0000"/>
                </a:solidFill>
              </a:rPr>
              <a:t>uegli insegnanti non avevano mai sentito parlare di </a:t>
            </a:r>
            <a:r>
              <a:rPr lang="it-IT" i="1" dirty="0" err="1" smtClean="0">
                <a:solidFill>
                  <a:srgbClr val="FF0000"/>
                </a:solidFill>
              </a:rPr>
              <a:t>flipped</a:t>
            </a:r>
            <a:r>
              <a:rPr lang="it-IT" i="1" dirty="0" smtClean="0">
                <a:solidFill>
                  <a:srgbClr val="FF0000"/>
                </a:solidFill>
              </a:rPr>
              <a:t> </a:t>
            </a:r>
            <a:r>
              <a:rPr lang="it-IT" i="1" dirty="0" err="1" smtClean="0">
                <a:solidFill>
                  <a:srgbClr val="FF0000"/>
                </a:solidFill>
              </a:rPr>
              <a:t>learning</a:t>
            </a:r>
            <a:r>
              <a:rPr lang="it-IT" i="1" dirty="0" smtClean="0">
                <a:solidFill>
                  <a:srgbClr val="FF0000"/>
                </a:solidFill>
              </a:rPr>
              <a:t> prima di allora</a:t>
            </a:r>
            <a:r>
              <a:rPr lang="it-IT"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260648"/>
            <a:ext cx="7056784" cy="830997"/>
          </a:xfrm>
          <a:prstGeom prst="rect">
            <a:avLst/>
          </a:prstGeom>
        </p:spPr>
        <p:txBody>
          <a:bodyPr wrap="square">
            <a:spAutoFit/>
          </a:bodyPr>
          <a:lstStyle/>
          <a:p>
            <a:pPr algn="ctr"/>
            <a:r>
              <a:rPr lang="it-IT" sz="4800" b="1" dirty="0" smtClean="0">
                <a:solidFill>
                  <a:srgbClr val="FF0000"/>
                </a:solidFill>
              </a:rPr>
              <a:t>Lezione frontale a chi?</a:t>
            </a:r>
            <a:endParaRPr lang="it-IT" sz="4800"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996545" y="980728"/>
            <a:ext cx="4807703" cy="5688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l’esperienza del distretto scolastico del Minnesota</a:t>
            </a:r>
            <a:endParaRPr lang="it-IT" dirty="0"/>
          </a:p>
        </p:txBody>
      </p:sp>
      <p:sp>
        <p:nvSpPr>
          <p:cNvPr id="3" name="Segnaposto contenuto 2"/>
          <p:cNvSpPr>
            <a:spLocks noGrp="1"/>
          </p:cNvSpPr>
          <p:nvPr>
            <p:ph idx="1"/>
          </p:nvPr>
        </p:nvSpPr>
        <p:spPr>
          <a:xfrm>
            <a:off x="457200" y="1556792"/>
            <a:ext cx="5482952" cy="4569371"/>
          </a:xfrm>
        </p:spPr>
        <p:txBody>
          <a:bodyPr>
            <a:normAutofit fontScale="55000" lnSpcReduction="20000"/>
          </a:bodyPr>
          <a:lstStyle/>
          <a:p>
            <a:r>
              <a:rPr lang="it-IT" dirty="0" smtClean="0"/>
              <a:t>Cominciarono a lavorare sulle risorse online nel gennaio 2010. Ogni lunedì si trovavano a scuola dalle 6:45 alle 7:45 prima dell’inizio delle lezioni.</a:t>
            </a:r>
          </a:p>
          <a:p>
            <a:r>
              <a:rPr lang="it-IT" dirty="0" smtClean="0"/>
              <a:t>Ottennero un contributo di 5000 dollari da una locale fondazione, che permise loro di continuare a lavorare durante l’estate e comperare i software necessari.</a:t>
            </a:r>
          </a:p>
          <a:p>
            <a:r>
              <a:rPr lang="it-IT" dirty="0" smtClean="0"/>
              <a:t>Usarono </a:t>
            </a:r>
            <a:r>
              <a:rPr lang="it-IT" dirty="0" err="1" smtClean="0"/>
              <a:t>Moodle</a:t>
            </a:r>
            <a:r>
              <a:rPr lang="it-IT" dirty="0" smtClean="0"/>
              <a:t> per creare un sito online per ciascun corso. Dopo avere registrato le lezioni, le misero su </a:t>
            </a:r>
            <a:r>
              <a:rPr lang="it-IT" dirty="0" err="1" smtClean="0"/>
              <a:t>Youtube</a:t>
            </a:r>
            <a:r>
              <a:rPr lang="it-IT" dirty="0" smtClean="0"/>
              <a:t>. E ben presto capirono che in questo modo veniva liberato moltissimo tempo in classe da dedicare alla discussione e alle esercitazioni.</a:t>
            </a:r>
          </a:p>
          <a:p>
            <a:r>
              <a:rPr lang="it-IT" dirty="0" smtClean="0"/>
              <a:t/>
            </a:r>
            <a:br>
              <a:rPr lang="it-IT" dirty="0" smtClean="0"/>
            </a:br>
            <a:r>
              <a:rPr lang="it-IT" dirty="0" smtClean="0"/>
              <a:t>Fu a quel punto che entrarono in contatto con il modello dei pionieri del </a:t>
            </a:r>
            <a:r>
              <a:rPr lang="it-IT" i="1" dirty="0" err="1" smtClean="0"/>
              <a:t>flipped</a:t>
            </a:r>
            <a:r>
              <a:rPr lang="it-IT" i="1" dirty="0" smtClean="0"/>
              <a:t> </a:t>
            </a:r>
            <a:r>
              <a:rPr lang="it-IT" i="1" dirty="0" err="1" smtClean="0"/>
              <a:t>learning</a:t>
            </a:r>
            <a:r>
              <a:rPr lang="it-IT" dirty="0" smtClean="0"/>
              <a:t>, Aaron </a:t>
            </a:r>
            <a:r>
              <a:rPr lang="it-IT" dirty="0" err="1" smtClean="0"/>
              <a:t>Sams</a:t>
            </a:r>
            <a:r>
              <a:rPr lang="it-IT" dirty="0" smtClean="0"/>
              <a:t> and Jonathan </a:t>
            </a:r>
            <a:r>
              <a:rPr lang="it-IT" dirty="0" err="1" smtClean="0"/>
              <a:t>Bergmann</a:t>
            </a:r>
            <a:r>
              <a:rPr lang="it-IT" dirty="0" smtClean="0"/>
              <a:t>.</a:t>
            </a:r>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6228184" y="1700808"/>
            <a:ext cx="2704479" cy="32403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dirty="0" smtClean="0"/>
              <a:t>l’esperienza del distretto scolastico del Minnesota</a:t>
            </a:r>
            <a:br>
              <a:rPr lang="it-IT" dirty="0" smtClean="0"/>
            </a:br>
            <a:endParaRPr lang="it-IT" dirty="0"/>
          </a:p>
        </p:txBody>
      </p:sp>
      <p:sp>
        <p:nvSpPr>
          <p:cNvPr id="3" name="Segnaposto contenuto 2"/>
          <p:cNvSpPr>
            <a:spLocks noGrp="1"/>
          </p:cNvSpPr>
          <p:nvPr>
            <p:ph idx="1"/>
          </p:nvPr>
        </p:nvSpPr>
        <p:spPr>
          <a:xfrm>
            <a:off x="251520" y="3356992"/>
            <a:ext cx="8229600" cy="2980928"/>
          </a:xfrm>
        </p:spPr>
        <p:txBody>
          <a:bodyPr>
            <a:normAutofit lnSpcReduction="10000"/>
          </a:bodyPr>
          <a:lstStyle/>
          <a:p>
            <a:r>
              <a:rPr lang="it-IT" b="1" dirty="0" smtClean="0">
                <a:solidFill>
                  <a:srgbClr val="FF0000"/>
                </a:solidFill>
              </a:rPr>
              <a:t>L’esperimento fu avviato nell’autunno del 2010 con poche classi e pochi argomenti</a:t>
            </a:r>
            <a:r>
              <a:rPr lang="it-IT" dirty="0" smtClean="0"/>
              <a:t>.</a:t>
            </a:r>
          </a:p>
          <a:p>
            <a:r>
              <a:rPr lang="it-IT" b="1" dirty="0" smtClean="0">
                <a:solidFill>
                  <a:srgbClr val="FF0000"/>
                </a:solidFill>
              </a:rPr>
              <a:t>Oggi questa innovazione copre interamente tutti i corsi di matematica del distretto e altre aree disciplinari stanno intraprendendo questa strada.</a:t>
            </a:r>
          </a:p>
          <a:p>
            <a:endParaRPr lang="it-IT" dirty="0"/>
          </a:p>
        </p:txBody>
      </p:sp>
      <p:pic>
        <p:nvPicPr>
          <p:cNvPr id="23554" name="Picture 2" descr="http://www.adiscuola.it/adiw_brevi/wp-content/uploads/2012/10/br2_flip_c.jpg"/>
          <p:cNvPicPr>
            <a:picLocks noChangeAspect="1" noChangeArrowheads="1"/>
          </p:cNvPicPr>
          <p:nvPr/>
        </p:nvPicPr>
        <p:blipFill>
          <a:blip r:embed="rId3" cstate="print"/>
          <a:srcRect/>
          <a:stretch>
            <a:fillRect/>
          </a:stretch>
        </p:blipFill>
        <p:spPr bwMode="auto">
          <a:xfrm>
            <a:off x="4499992" y="548680"/>
            <a:ext cx="4176464" cy="2727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WordArt 5"/>
          <p:cNvSpPr>
            <a:spLocks noChangeArrowheads="1" noChangeShapeType="1" noTextEdit="1"/>
          </p:cNvSpPr>
          <p:nvPr/>
        </p:nvSpPr>
        <p:spPr bwMode="auto">
          <a:xfrm>
            <a:off x="539552" y="2348880"/>
            <a:ext cx="7993063" cy="1944440"/>
          </a:xfrm>
          <a:prstGeom prst="rect">
            <a:avLst/>
          </a:prstGeom>
        </p:spPr>
        <p:txBody>
          <a:bodyPr wrap="none" fromWordArt="1">
            <a:prstTxWarp prst="textPlain">
              <a:avLst>
                <a:gd name="adj" fmla="val 50000"/>
              </a:avLst>
            </a:prstTxWarp>
          </a:bodyPr>
          <a:lstStyle/>
          <a:p>
            <a:pPr algn="ctr"/>
            <a:r>
              <a:rPr lang="it-IT" sz="2800" b="1" i="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gency FB" pitchFamily="34" charset="0"/>
              </a:rPr>
              <a:t>Una didattica attiva </a:t>
            </a:r>
            <a:r>
              <a:rPr lang="it-IT" sz="28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gency FB" pitchFamily="34" charset="0"/>
              </a:rPr>
              <a:t>per</a:t>
            </a:r>
          </a:p>
          <a:p>
            <a:pPr algn="ctr"/>
            <a:r>
              <a:rPr lang="it-IT" sz="28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gency FB" pitchFamily="34" charset="0"/>
              </a:rPr>
              <a:t>promuovere la capacità </a:t>
            </a:r>
            <a:r>
              <a:rPr lang="it-IT" sz="2800" b="1" i="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gency FB" pitchFamily="34" charset="0"/>
              </a:rPr>
              <a:t>di apprendere</a:t>
            </a:r>
            <a:endParaRPr lang="it-IT" sz="28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gency FB" pitchFamily="34" charset="0"/>
            </a:endParaRPr>
          </a:p>
        </p:txBody>
      </p:sp>
      <p:sp>
        <p:nvSpPr>
          <p:cNvPr id="36870" name="WordArt 6"/>
          <p:cNvSpPr>
            <a:spLocks noChangeArrowheads="1" noChangeShapeType="1" noTextEdit="1"/>
          </p:cNvSpPr>
          <p:nvPr/>
        </p:nvSpPr>
        <p:spPr bwMode="auto">
          <a:xfrm>
            <a:off x="1115616" y="836711"/>
            <a:ext cx="6768752" cy="936105"/>
          </a:xfrm>
          <a:prstGeom prst="rect">
            <a:avLst/>
          </a:prstGeom>
        </p:spPr>
        <p:txBody>
          <a:bodyPr wrap="none" fromWordArt="1">
            <a:prstTxWarp prst="textPlain">
              <a:avLst>
                <a:gd name="adj" fmla="val 50000"/>
              </a:avLst>
            </a:prstTxWarp>
          </a:bodyPr>
          <a:lstStyle/>
          <a:p>
            <a:pPr algn="ctr"/>
            <a:r>
              <a:rPr lang="it-IT" sz="2800" i="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Perché ha avuto cosi tanto successo ?</a:t>
            </a:r>
            <a:endParaRPr lang="it-IT" sz="2800"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CasellaDiTesto 4"/>
          <p:cNvSpPr txBox="1"/>
          <p:nvPr/>
        </p:nvSpPr>
        <p:spPr>
          <a:xfrm>
            <a:off x="467544" y="4437112"/>
            <a:ext cx="8136904" cy="1938992"/>
          </a:xfrm>
          <a:prstGeom prst="rect">
            <a:avLst/>
          </a:prstGeom>
          <a:noFill/>
        </p:spPr>
        <p:txBody>
          <a:bodyPr wrap="square" rtlCol="0">
            <a:spAutoFit/>
          </a:bodyPr>
          <a:lstStyle/>
          <a:p>
            <a:r>
              <a:rPr lang="it-IT" sz="2400" dirty="0" smtClean="0"/>
              <a:t>PER SVILUPPARE LE COMPETENZE CHIAVE </a:t>
            </a:r>
            <a:r>
              <a:rPr lang="it-IT" sz="2400" dirty="0" err="1" smtClean="0"/>
              <a:t>DI</a:t>
            </a:r>
            <a:r>
              <a:rPr lang="it-IT" sz="2400" dirty="0" smtClean="0"/>
              <a:t> CITTADINANZA, PER PERSONALIZZARE L’INSEGNAMENTO, PER PROMUOVERE IL COOPERATIVE LEARNING, PER APPLICARE UNA DIDATTICA PER PROBLEMI E PROGETTI, PER PROMUOVERE L’APPRENDIMENTO TRA </a:t>
            </a:r>
            <a:r>
              <a:rPr lang="it-IT" sz="2400" dirty="0" err="1" smtClean="0"/>
              <a:t>PARI…</a:t>
            </a:r>
            <a:r>
              <a:rPr lang="it-IT" sz="2400" dirty="0" smtClean="0"/>
              <a:t>.MA</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anim calcmode="lin" valueType="num">
                                      <p:cBhvr additive="base">
                                        <p:cTn id="11"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91680" y="836712"/>
            <a:ext cx="532859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DOVE TROVARE IL TEMPO IN AULA PER FARE TUTTO???</a:t>
            </a:r>
            <a:endParaRPr lang="it-IT"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4034" name="Picture 2" descr="https://tse2.mm.bing.net/th?id=OIP.M47b4dddd3a65dc1ceee5abfc5a974a26H0&amp;w=300&amp;h=300&amp;p=0&amp;pid=1.7"/>
          <p:cNvPicPr>
            <a:picLocks noChangeAspect="1" noChangeArrowheads="1"/>
          </p:cNvPicPr>
          <p:nvPr/>
        </p:nvPicPr>
        <p:blipFill>
          <a:blip r:embed="rId2" cstate="print"/>
          <a:srcRect/>
          <a:stretch>
            <a:fillRect/>
          </a:stretch>
        </p:blipFill>
        <p:spPr bwMode="auto">
          <a:xfrm>
            <a:off x="2699792" y="3155369"/>
            <a:ext cx="3744416" cy="29955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b="1" dirty="0" smtClean="0">
                <a:solidFill>
                  <a:srgbClr val="002060"/>
                </a:solidFill>
              </a:rPr>
              <a:t>"</a:t>
            </a:r>
            <a:r>
              <a:rPr lang="en-US" b="1" i="1" dirty="0" smtClean="0">
                <a:solidFill>
                  <a:srgbClr val="002060"/>
                </a:solidFill>
              </a:rPr>
              <a:t>The Flipped Classroom is an intentional shift of content </a:t>
            </a:r>
            <a:br>
              <a:rPr lang="en-US" b="1" i="1" dirty="0" smtClean="0">
                <a:solidFill>
                  <a:srgbClr val="002060"/>
                </a:solidFill>
              </a:rPr>
            </a:br>
            <a:r>
              <a:rPr lang="en-US" b="1" i="1" dirty="0" smtClean="0">
                <a:solidFill>
                  <a:srgbClr val="002060"/>
                </a:solidFill>
              </a:rPr>
              <a:t>which in turn helps move students </a:t>
            </a:r>
            <a:br>
              <a:rPr lang="en-US" b="1" i="1" dirty="0" smtClean="0">
                <a:solidFill>
                  <a:srgbClr val="002060"/>
                </a:solidFill>
              </a:rPr>
            </a:br>
            <a:r>
              <a:rPr lang="en-US" b="1" i="1" dirty="0" smtClean="0">
                <a:solidFill>
                  <a:srgbClr val="002060"/>
                </a:solidFill>
              </a:rPr>
              <a:t>back to the center of learning </a:t>
            </a:r>
            <a:br>
              <a:rPr lang="en-US" b="1" i="1" dirty="0" smtClean="0">
                <a:solidFill>
                  <a:srgbClr val="002060"/>
                </a:solidFill>
              </a:rPr>
            </a:br>
            <a:r>
              <a:rPr lang="en-US" b="1" i="1" dirty="0" smtClean="0">
                <a:solidFill>
                  <a:srgbClr val="002060"/>
                </a:solidFill>
              </a:rPr>
              <a:t>rather than the products of schooling.</a:t>
            </a:r>
            <a:r>
              <a:rPr lang="en-US" b="1" dirty="0" smtClean="0">
                <a:solidFill>
                  <a:srgbClr val="002060"/>
                </a:solidFill>
              </a:rPr>
              <a:t>“</a:t>
            </a:r>
            <a:r>
              <a:rPr lang="en-US" dirty="0" smtClean="0"/>
              <a:t/>
            </a:r>
            <a:br>
              <a:rPr lang="en-US" dirty="0" smtClean="0"/>
            </a:br>
            <a:r>
              <a:rPr lang="en-US" b="1" dirty="0" smtClean="0"/>
              <a:t>The Flipped Class Manifest</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endParaRPr lang="it-IT" dirty="0"/>
          </a:p>
        </p:txBody>
      </p:sp>
      <p:sp>
        <p:nvSpPr>
          <p:cNvPr id="3" name="Sottotitolo 2"/>
          <p:cNvSpPr>
            <a:spLocks noGrp="1"/>
          </p:cNvSpPr>
          <p:nvPr>
            <p:ph type="subTitle" idx="1"/>
          </p:nvPr>
        </p:nvSpPr>
        <p:spPr/>
        <p:txBody>
          <a:bodyPr/>
          <a:lstStyle/>
          <a:p>
            <a:endParaRPr lang="it-IT" dirty="0" smtClean="0"/>
          </a:p>
          <a:p>
            <a:endParaRPr lang="it-IT" dirty="0" smtClean="0"/>
          </a:p>
          <a:p>
            <a:r>
              <a:rPr lang="it-IT" dirty="0" smtClean="0">
                <a:solidFill>
                  <a:srgbClr val="002060"/>
                </a:solidFill>
              </a:rPr>
              <a:t>http://flippedclassroom.org/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b="1" dirty="0" smtClean="0"/>
              <a:t>LA PRIMA INVERSIONE</a:t>
            </a:r>
            <a:br>
              <a:rPr lang="it-IT" sz="1800" b="1" dirty="0" smtClean="0"/>
            </a:br>
            <a:r>
              <a:rPr lang="it-IT" sz="1800" b="1" dirty="0" smtClean="0"/>
              <a:t>ricordare SEMPRE di assegnare compiti con la visione del filmato e di usare i primi cinque minuti della lezione per valutare se il video è stato visto</a:t>
            </a:r>
            <a:endParaRPr lang="it-IT" sz="1800" b="1" dirty="0"/>
          </a:p>
        </p:txBody>
      </p:sp>
      <p:sp>
        <p:nvSpPr>
          <p:cNvPr id="6" name="CasellaDiTesto 5"/>
          <p:cNvSpPr txBox="1"/>
          <p:nvPr/>
        </p:nvSpPr>
        <p:spPr>
          <a:xfrm>
            <a:off x="467544" y="1268760"/>
            <a:ext cx="5256584" cy="5539978"/>
          </a:xfrm>
          <a:prstGeom prst="rect">
            <a:avLst/>
          </a:prstGeom>
          <a:noFill/>
        </p:spPr>
        <p:txBody>
          <a:bodyPr wrap="square" rtlCol="0">
            <a:spAutoFit/>
          </a:bodyPr>
          <a:lstStyle/>
          <a:p>
            <a:endParaRPr lang="it-IT" sz="2000" b="1" dirty="0">
              <a:solidFill>
                <a:srgbClr val="FF0000"/>
              </a:solidFill>
            </a:endParaRPr>
          </a:p>
          <a:p>
            <a:r>
              <a:rPr lang="it-IT" sz="2000" b="1" dirty="0" smtClean="0">
                <a:solidFill>
                  <a:srgbClr val="FF0000"/>
                </a:solidFill>
              </a:rPr>
              <a:t>1)riutilizzo </a:t>
            </a:r>
            <a:r>
              <a:rPr lang="it-IT" sz="2000" b="1" dirty="0">
                <a:solidFill>
                  <a:srgbClr val="FF0000"/>
                </a:solidFill>
              </a:rPr>
              <a:t>di risorse online liberamente </a:t>
            </a:r>
            <a:r>
              <a:rPr lang="it-IT" sz="2000" b="1" dirty="0" smtClean="0">
                <a:solidFill>
                  <a:srgbClr val="FF0000"/>
                </a:solidFill>
              </a:rPr>
              <a:t>disponibili</a:t>
            </a:r>
          </a:p>
          <a:p>
            <a:r>
              <a:rPr lang="it-IT" sz="2000" b="1" dirty="0" smtClean="0">
                <a:solidFill>
                  <a:srgbClr val="FF0000"/>
                </a:solidFill>
              </a:rPr>
              <a:t>2) lo </a:t>
            </a:r>
            <a:r>
              <a:rPr lang="it-IT" sz="2000" b="1" dirty="0">
                <a:solidFill>
                  <a:srgbClr val="FF0000"/>
                </a:solidFill>
              </a:rPr>
              <a:t>sviluppo di strumenti che semplificano la produzione in proprio di prodotti video, come le </a:t>
            </a:r>
            <a:r>
              <a:rPr lang="it-IT" sz="2000" b="1" dirty="0" err="1">
                <a:solidFill>
                  <a:srgbClr val="FF0000"/>
                </a:solidFill>
              </a:rPr>
              <a:t>videolezioni</a:t>
            </a:r>
            <a:r>
              <a:rPr lang="it-IT" dirty="0"/>
              <a:t>. </a:t>
            </a:r>
            <a:endParaRPr lang="it-IT" dirty="0" smtClean="0"/>
          </a:p>
          <a:p>
            <a:endParaRPr lang="it-IT" dirty="0"/>
          </a:p>
          <a:p>
            <a:r>
              <a:rPr lang="it-IT" b="1" dirty="0" smtClean="0">
                <a:solidFill>
                  <a:srgbClr val="0070C0"/>
                </a:solidFill>
              </a:rPr>
              <a:t>RISORSE ON LINE </a:t>
            </a:r>
            <a:r>
              <a:rPr lang="it-IT" dirty="0" smtClean="0"/>
              <a:t>: Khan </a:t>
            </a:r>
            <a:r>
              <a:rPr lang="it-IT" dirty="0" err="1" smtClean="0"/>
              <a:t>Academy</a:t>
            </a:r>
            <a:r>
              <a:rPr lang="it-IT" dirty="0" smtClean="0"/>
              <a:t> </a:t>
            </a:r>
            <a:r>
              <a:rPr lang="it-IT" dirty="0" smtClean="0">
                <a:hlinkClick r:id="rId2"/>
              </a:rPr>
              <a:t>http://www.khanacademy.org/</a:t>
            </a:r>
            <a:r>
              <a:rPr lang="it-IT" dirty="0" smtClean="0"/>
              <a:t>, </a:t>
            </a:r>
            <a:r>
              <a:rPr lang="it-IT" dirty="0" err="1" smtClean="0"/>
              <a:t>YouTubeEdu</a:t>
            </a:r>
            <a:r>
              <a:rPr lang="it-IT" dirty="0" smtClean="0"/>
              <a:t> (</a:t>
            </a:r>
            <a:r>
              <a:rPr lang="it-IT" dirty="0" smtClean="0">
                <a:hlinkClick r:id="rId3"/>
              </a:rPr>
              <a:t>http://www.youtube.com/</a:t>
            </a:r>
            <a:r>
              <a:rPr lang="it-IT" dirty="0" err="1" smtClean="0">
                <a:hlinkClick r:id="rId3"/>
              </a:rPr>
              <a:t>education</a:t>
            </a:r>
            <a:r>
              <a:rPr lang="it-IT" dirty="0" smtClean="0"/>
              <a:t>), </a:t>
            </a:r>
            <a:r>
              <a:rPr lang="it-IT" dirty="0" err="1" smtClean="0"/>
              <a:t>TEDEd</a:t>
            </a:r>
            <a:r>
              <a:rPr lang="it-IT" dirty="0" smtClean="0"/>
              <a:t> (</a:t>
            </a:r>
            <a:r>
              <a:rPr lang="it-IT" dirty="0" smtClean="0">
                <a:hlinkClick r:id="rId4"/>
              </a:rPr>
              <a:t>http://ed.ted.com/</a:t>
            </a:r>
            <a:r>
              <a:rPr lang="it-IT" dirty="0" smtClean="0"/>
              <a:t>), comunità italiana che pubblica su </a:t>
            </a:r>
            <a:r>
              <a:rPr lang="it-IT" dirty="0" err="1" smtClean="0"/>
              <a:t>YouTube</a:t>
            </a:r>
            <a:r>
              <a:rPr lang="it-IT" dirty="0" smtClean="0"/>
              <a:t> i video doppiandone la voce , (</a:t>
            </a:r>
            <a:r>
              <a:rPr lang="it-IT" dirty="0" smtClean="0">
                <a:hlinkClick r:id="rId5"/>
              </a:rPr>
              <a:t>http://www.youtube.com/</a:t>
            </a:r>
            <a:r>
              <a:rPr lang="it-IT" dirty="0" err="1" smtClean="0">
                <a:hlinkClick r:id="rId5"/>
              </a:rPr>
              <a:t>user</a:t>
            </a:r>
            <a:r>
              <a:rPr lang="it-IT" dirty="0" smtClean="0">
                <a:hlinkClick r:id="rId5"/>
              </a:rPr>
              <a:t>/</a:t>
            </a:r>
            <a:r>
              <a:rPr lang="it-IT" dirty="0" err="1" smtClean="0">
                <a:hlinkClick r:id="rId5"/>
              </a:rPr>
              <a:t>KhanAcademyItaliano</a:t>
            </a:r>
            <a:r>
              <a:rPr lang="it-IT" dirty="0" smtClean="0">
                <a:hlinkClick r:id="rId5"/>
              </a:rPr>
              <a:t>/</a:t>
            </a:r>
            <a:r>
              <a:rPr lang="it-IT" dirty="0" err="1" smtClean="0">
                <a:hlinkClick r:id="rId5"/>
              </a:rPr>
              <a:t>videos</a:t>
            </a:r>
            <a:r>
              <a:rPr lang="it-IT" dirty="0" smtClean="0"/>
              <a:t>), </a:t>
            </a:r>
            <a:r>
              <a:rPr lang="it-IT" dirty="0" err="1" smtClean="0"/>
              <a:t>ScuolaInterattiva</a:t>
            </a:r>
            <a:r>
              <a:rPr lang="it-IT" dirty="0" smtClean="0"/>
              <a:t> , (</a:t>
            </a:r>
            <a:r>
              <a:rPr lang="it-IT" dirty="0" smtClean="0">
                <a:hlinkClick r:id="rId6"/>
              </a:rPr>
              <a:t>http://www.youtube.com/</a:t>
            </a:r>
            <a:r>
              <a:rPr lang="it-IT" dirty="0" err="1" smtClean="0">
                <a:hlinkClick r:id="rId6"/>
              </a:rPr>
              <a:t>user</a:t>
            </a:r>
            <a:r>
              <a:rPr lang="it-IT" dirty="0" smtClean="0">
                <a:hlinkClick r:id="rId6"/>
              </a:rPr>
              <a:t>/</a:t>
            </a:r>
            <a:r>
              <a:rPr lang="it-IT" dirty="0" err="1" smtClean="0">
                <a:hlinkClick r:id="rId6"/>
              </a:rPr>
              <a:t>ScuolaInterattiva</a:t>
            </a:r>
            <a:r>
              <a:rPr lang="it-IT" dirty="0" smtClean="0"/>
              <a:t>), </a:t>
            </a:r>
            <a:r>
              <a:rPr lang="it-IT" dirty="0" err="1" smtClean="0"/>
              <a:t>Insegnalo.it</a:t>
            </a:r>
            <a:r>
              <a:rPr lang="it-IT" dirty="0" smtClean="0"/>
              <a:t> (</a:t>
            </a:r>
            <a:r>
              <a:rPr lang="it-IT" dirty="0" smtClean="0">
                <a:hlinkClick r:id="rId7"/>
              </a:rPr>
              <a:t>http://www.insegnalo.it/</a:t>
            </a:r>
            <a:r>
              <a:rPr lang="it-IT" dirty="0" smtClean="0"/>
              <a:t>), </a:t>
            </a:r>
            <a:r>
              <a:rPr lang="it-IT" dirty="0" err="1" smtClean="0"/>
              <a:t>repository</a:t>
            </a:r>
            <a:r>
              <a:rPr lang="it-IT" dirty="0" smtClean="0"/>
              <a:t> di materiali didattici molto conosciuti come </a:t>
            </a:r>
            <a:r>
              <a:rPr lang="it-IT" dirty="0" err="1" smtClean="0"/>
              <a:t>Innovascuola</a:t>
            </a:r>
            <a:r>
              <a:rPr lang="it-IT" dirty="0" smtClean="0"/>
              <a:t> (</a:t>
            </a:r>
            <a:r>
              <a:rPr lang="it-IT" dirty="0" smtClean="0">
                <a:hlinkClick r:id="rId8"/>
              </a:rPr>
              <a:t>http://www.innovascuola.gov.it/</a:t>
            </a:r>
            <a:r>
              <a:rPr lang="it-IT" dirty="0" smtClean="0"/>
              <a:t>)</a:t>
            </a:r>
          </a:p>
          <a:p>
            <a:r>
              <a:rPr lang="it-IT" dirty="0" err="1" smtClean="0"/>
              <a:t>Edmodo</a:t>
            </a:r>
            <a:r>
              <a:rPr lang="it-IT" dirty="0" smtClean="0"/>
              <a:t> </a:t>
            </a:r>
            <a:r>
              <a:rPr lang="it-IT" dirty="0" err="1" smtClean="0"/>
              <a:t>spotlight</a:t>
            </a:r>
            <a:r>
              <a:rPr lang="it-IT" dirty="0" smtClean="0"/>
              <a:t> https://spotlight.edmodo.com/</a:t>
            </a:r>
            <a:endParaRPr lang="it-IT" dirty="0"/>
          </a:p>
        </p:txBody>
      </p:sp>
      <p:pic>
        <p:nvPicPr>
          <p:cNvPr id="35842" name="Picture 2" descr="http://i.telegraph.co.uk/multimedia/archive/02351/salmankhan-portrai_2351827c.jpg"/>
          <p:cNvPicPr>
            <a:picLocks noChangeAspect="1" noChangeArrowheads="1"/>
          </p:cNvPicPr>
          <p:nvPr/>
        </p:nvPicPr>
        <p:blipFill>
          <a:blip r:embed="rId9" cstate="print"/>
          <a:srcRect/>
          <a:stretch>
            <a:fillRect/>
          </a:stretch>
        </p:blipFill>
        <p:spPr bwMode="auto">
          <a:xfrm>
            <a:off x="5685808" y="2708920"/>
            <a:ext cx="3458192" cy="2304256"/>
          </a:xfrm>
          <a:prstGeom prst="rect">
            <a:avLst/>
          </a:prstGeom>
          <a:noFill/>
        </p:spPr>
      </p:pic>
      <p:pic>
        <p:nvPicPr>
          <p:cNvPr id="35844" name="Picture 4" descr="https://tse1.mm.bing.net/th?&amp;id=OIP.Mf881eb2c57f65ab1c195e005bd1872a2o0&amp;w=300&amp;h=199&amp;c=0&amp;pid=1.9&amp;rs=0&amp;p=0"/>
          <p:cNvPicPr>
            <a:picLocks noChangeAspect="1" noChangeArrowheads="1"/>
          </p:cNvPicPr>
          <p:nvPr/>
        </p:nvPicPr>
        <p:blipFill>
          <a:blip r:embed="rId10" cstate="print"/>
          <a:srcRect/>
          <a:stretch>
            <a:fillRect/>
          </a:stretch>
        </p:blipFill>
        <p:spPr bwMode="auto">
          <a:xfrm>
            <a:off x="6012160" y="4962524"/>
            <a:ext cx="2857500" cy="1895476"/>
          </a:xfrm>
          <a:prstGeom prst="rect">
            <a:avLst/>
          </a:prstGeom>
          <a:noFill/>
        </p:spPr>
      </p:pic>
      <p:pic>
        <p:nvPicPr>
          <p:cNvPr id="35846" name="Picture 6" descr="https://tse1.mm.bing.net/th?&amp;id=OIP.Mcb977a9bd82baccad5d647382d1a3bdcH0&amp;w=300&amp;h=212&amp;c=0&amp;pid=1.9&amp;rs=0&amp;p=0"/>
          <p:cNvPicPr>
            <a:picLocks noChangeAspect="1" noChangeArrowheads="1"/>
          </p:cNvPicPr>
          <p:nvPr/>
        </p:nvPicPr>
        <p:blipFill>
          <a:blip r:embed="rId11" cstate="print"/>
          <a:srcRect/>
          <a:stretch>
            <a:fillRect/>
          </a:stretch>
        </p:blipFill>
        <p:spPr bwMode="auto">
          <a:xfrm>
            <a:off x="6444208" y="1286042"/>
            <a:ext cx="2425452" cy="171398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chemeClr val="tx2">
                    <a:lumMod val="50000"/>
                  </a:schemeClr>
                </a:solidFill>
              </a:rPr>
              <a:t>Nearpod</a:t>
            </a:r>
            <a:r>
              <a:rPr lang="it-IT" dirty="0" smtClean="0"/>
              <a:t/>
            </a:r>
            <a:br>
              <a:rPr lang="it-IT" dirty="0" smtClean="0"/>
            </a:br>
            <a:r>
              <a:rPr lang="it-IT" dirty="0" smtClean="0"/>
              <a:t>https://app.nearpod.com/home</a:t>
            </a:r>
            <a:endParaRPr lang="it-IT" dirty="0"/>
          </a:p>
        </p:txBody>
      </p:sp>
      <p:pic>
        <p:nvPicPr>
          <p:cNvPr id="71682" name="Picture 2" descr="https://cf.nearpod.com/neareducation/new/Slide/5590676/iconlist.jpg"/>
          <p:cNvPicPr>
            <a:picLocks noChangeAspect="1" noChangeArrowheads="1"/>
          </p:cNvPicPr>
          <p:nvPr/>
        </p:nvPicPr>
        <p:blipFill>
          <a:blip r:embed="rId2" cstate="print"/>
          <a:srcRect/>
          <a:stretch>
            <a:fillRect/>
          </a:stretch>
        </p:blipFill>
        <p:spPr bwMode="auto">
          <a:xfrm>
            <a:off x="0" y="1643658"/>
            <a:ext cx="3275856" cy="2456893"/>
          </a:xfrm>
          <a:prstGeom prst="rect">
            <a:avLst/>
          </a:prstGeom>
          <a:noFill/>
        </p:spPr>
      </p:pic>
      <p:pic>
        <p:nvPicPr>
          <p:cNvPr id="71684" name="Picture 4" descr="https://cf.nearpod.com/neareducation/new/Slide/10916650/iconlist.jpg"/>
          <p:cNvPicPr>
            <a:picLocks noChangeAspect="1" noChangeArrowheads="1"/>
          </p:cNvPicPr>
          <p:nvPr/>
        </p:nvPicPr>
        <p:blipFill>
          <a:blip r:embed="rId3" cstate="print"/>
          <a:srcRect/>
          <a:stretch>
            <a:fillRect/>
          </a:stretch>
        </p:blipFill>
        <p:spPr bwMode="auto">
          <a:xfrm>
            <a:off x="3635896" y="1556792"/>
            <a:ext cx="3384376" cy="2538283"/>
          </a:xfrm>
          <a:prstGeom prst="rect">
            <a:avLst/>
          </a:prstGeom>
          <a:noFill/>
        </p:spPr>
      </p:pic>
      <p:pic>
        <p:nvPicPr>
          <p:cNvPr id="71686" name="Picture 6" descr="https://cf.nearpod.com/neareducation/new/Slide/9615134/iconlist.jpg"/>
          <p:cNvPicPr>
            <a:picLocks noChangeAspect="1" noChangeArrowheads="1"/>
          </p:cNvPicPr>
          <p:nvPr/>
        </p:nvPicPr>
        <p:blipFill>
          <a:blip r:embed="rId4" cstate="print"/>
          <a:srcRect/>
          <a:stretch>
            <a:fillRect/>
          </a:stretch>
        </p:blipFill>
        <p:spPr bwMode="auto">
          <a:xfrm>
            <a:off x="539552" y="3990205"/>
            <a:ext cx="3823726" cy="2867795"/>
          </a:xfrm>
          <a:prstGeom prst="rect">
            <a:avLst/>
          </a:prstGeom>
          <a:noFill/>
        </p:spPr>
      </p:pic>
      <p:pic>
        <p:nvPicPr>
          <p:cNvPr id="71688" name="Picture 8" descr="https://cf.nearpod.com/neareducation/new/Slide/12981951/iconlist.jpg"/>
          <p:cNvPicPr>
            <a:picLocks noChangeAspect="1" noChangeArrowheads="1"/>
          </p:cNvPicPr>
          <p:nvPr/>
        </p:nvPicPr>
        <p:blipFill>
          <a:blip r:embed="rId5" cstate="print"/>
          <a:srcRect/>
          <a:stretch>
            <a:fillRect/>
          </a:stretch>
        </p:blipFill>
        <p:spPr bwMode="auto">
          <a:xfrm>
            <a:off x="4788024" y="3645024"/>
            <a:ext cx="3816424" cy="286231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476672"/>
          </a:xfrm>
        </p:spPr>
        <p:txBody>
          <a:bodyPr>
            <a:noAutofit/>
          </a:bodyPr>
          <a:lstStyle/>
          <a:p>
            <a:r>
              <a:rPr lang="it-IT" sz="2800" dirty="0" smtClean="0"/>
              <a:t>LA PRIMA INVERSIONE</a:t>
            </a:r>
            <a:endParaRPr lang="it-IT" sz="2800" dirty="0"/>
          </a:p>
        </p:txBody>
      </p:sp>
      <p:sp>
        <p:nvSpPr>
          <p:cNvPr id="6" name="CasellaDiTesto 5"/>
          <p:cNvSpPr txBox="1"/>
          <p:nvPr/>
        </p:nvSpPr>
        <p:spPr>
          <a:xfrm>
            <a:off x="0" y="548680"/>
            <a:ext cx="6948264" cy="6586418"/>
          </a:xfrm>
          <a:prstGeom prst="rect">
            <a:avLst/>
          </a:prstGeom>
          <a:noFill/>
        </p:spPr>
        <p:txBody>
          <a:bodyPr wrap="square" rtlCol="0">
            <a:spAutoFit/>
          </a:bodyPr>
          <a:lstStyle/>
          <a:p>
            <a:r>
              <a:rPr lang="it-IT" sz="2000" b="1" dirty="0" smtClean="0">
                <a:solidFill>
                  <a:srgbClr val="FF0000"/>
                </a:solidFill>
              </a:rPr>
              <a:t>lo sviluppo di strumenti che semplificano la produzione in proprio di prodotti video, come le </a:t>
            </a:r>
            <a:r>
              <a:rPr lang="it-IT" sz="2000" b="1" dirty="0" err="1" smtClean="0">
                <a:solidFill>
                  <a:srgbClr val="FF0000"/>
                </a:solidFill>
              </a:rPr>
              <a:t>videolezioni</a:t>
            </a:r>
            <a:r>
              <a:rPr lang="it-IT" sz="2400" dirty="0" smtClean="0"/>
              <a:t>.</a:t>
            </a:r>
            <a:endParaRPr lang="it-IT" sz="2400" dirty="0"/>
          </a:p>
          <a:p>
            <a:r>
              <a:rPr lang="it-IT" sz="2400" dirty="0" smtClean="0">
                <a:solidFill>
                  <a:srgbClr val="002060"/>
                </a:solidFill>
              </a:rPr>
              <a:t>SOFTWEAR A PAGAMENTO</a:t>
            </a:r>
          </a:p>
          <a:p>
            <a:r>
              <a:rPr lang="it-IT" sz="2400" dirty="0" err="1" smtClean="0">
                <a:solidFill>
                  <a:srgbClr val="0070C0"/>
                </a:solidFill>
              </a:rPr>
              <a:t>Camtasia</a:t>
            </a:r>
            <a:r>
              <a:rPr lang="it-IT" sz="2400" dirty="0"/>
              <a:t>, </a:t>
            </a:r>
            <a:endParaRPr lang="it-IT" sz="2400" dirty="0" smtClean="0"/>
          </a:p>
          <a:p>
            <a:r>
              <a:rPr lang="it-IT" sz="2400" dirty="0" err="1" smtClean="0">
                <a:solidFill>
                  <a:srgbClr val="0070C0"/>
                </a:solidFill>
              </a:rPr>
              <a:t>Jing</a:t>
            </a:r>
            <a:r>
              <a:rPr lang="it-IT" sz="2400" dirty="0"/>
              <a:t>, </a:t>
            </a:r>
            <a:endParaRPr lang="it-IT" sz="2400" dirty="0" smtClean="0"/>
          </a:p>
          <a:p>
            <a:r>
              <a:rPr lang="it-IT" sz="2400" dirty="0" err="1" smtClean="0">
                <a:solidFill>
                  <a:srgbClr val="0070C0"/>
                </a:solidFill>
              </a:rPr>
              <a:t>Voicethread</a:t>
            </a:r>
            <a:r>
              <a:rPr lang="it-IT" sz="2400" dirty="0" smtClean="0"/>
              <a:t> </a:t>
            </a:r>
            <a:r>
              <a:rPr lang="it-IT" sz="2400" dirty="0"/>
              <a:t>che consente anche un confronto online, una partecipazione attiva online di tutta una classe attraverso modalità intuitive e immediate. </a:t>
            </a:r>
          </a:p>
          <a:p>
            <a:r>
              <a:rPr lang="it-IT" sz="2400" dirty="0" smtClean="0">
                <a:solidFill>
                  <a:srgbClr val="002060"/>
                </a:solidFill>
              </a:rPr>
              <a:t>SOFTWEAR GRATUITI  </a:t>
            </a:r>
            <a:r>
              <a:rPr lang="it-IT" sz="2400" dirty="0" smtClean="0"/>
              <a:t>:</a:t>
            </a:r>
          </a:p>
          <a:p>
            <a:r>
              <a:rPr lang="it-IT" sz="2400" dirty="0" smtClean="0"/>
              <a:t>per </a:t>
            </a:r>
            <a:r>
              <a:rPr lang="it-IT" sz="2400" dirty="0"/>
              <a:t>realizzare presentazioni come </a:t>
            </a:r>
            <a:r>
              <a:rPr lang="it-IT" sz="2400" dirty="0">
                <a:solidFill>
                  <a:srgbClr val="0070C0"/>
                </a:solidFill>
              </a:rPr>
              <a:t>Google documenti, </a:t>
            </a:r>
            <a:endParaRPr lang="it-IT" sz="2400" dirty="0" smtClean="0">
              <a:solidFill>
                <a:srgbClr val="0070C0"/>
              </a:solidFill>
            </a:endParaRPr>
          </a:p>
          <a:p>
            <a:r>
              <a:rPr lang="it-IT" sz="2400" dirty="0" smtClean="0"/>
              <a:t>per </a:t>
            </a:r>
            <a:r>
              <a:rPr lang="it-IT" sz="2400" dirty="0"/>
              <a:t>condividerle online come </a:t>
            </a:r>
            <a:r>
              <a:rPr lang="it-IT" sz="2400" dirty="0" err="1" smtClean="0">
                <a:solidFill>
                  <a:srgbClr val="0070C0"/>
                </a:solidFill>
              </a:rPr>
              <a:t>Slideshare</a:t>
            </a:r>
            <a:r>
              <a:rPr lang="it-IT" sz="2400" dirty="0"/>
              <a:t>, </a:t>
            </a:r>
            <a:endParaRPr lang="it-IT" sz="2400" dirty="0" smtClean="0"/>
          </a:p>
          <a:p>
            <a:r>
              <a:rPr lang="it-IT" sz="2400" dirty="0" smtClean="0"/>
              <a:t>e </a:t>
            </a:r>
            <a:r>
              <a:rPr lang="it-IT" sz="2400" dirty="0"/>
              <a:t>anche per realizzarle come mappe con </a:t>
            </a:r>
            <a:r>
              <a:rPr lang="it-IT" sz="2400" dirty="0" err="1" smtClean="0">
                <a:solidFill>
                  <a:srgbClr val="0070C0"/>
                </a:solidFill>
              </a:rPr>
              <a:t>Prezi</a:t>
            </a:r>
            <a:endParaRPr lang="it-IT" sz="2400" dirty="0"/>
          </a:p>
          <a:p>
            <a:r>
              <a:rPr lang="it-IT" sz="2400" dirty="0" smtClean="0"/>
              <a:t>Oppure sono anche gratuiti</a:t>
            </a:r>
          </a:p>
          <a:p>
            <a:r>
              <a:rPr lang="it-IT" sz="2400" dirty="0" err="1" smtClean="0">
                <a:solidFill>
                  <a:srgbClr val="0070C0"/>
                </a:solidFill>
              </a:rPr>
              <a:t>Nearpod.com</a:t>
            </a:r>
            <a:r>
              <a:rPr lang="it-IT" sz="2400" dirty="0" smtClean="0">
                <a:solidFill>
                  <a:srgbClr val="0070C0"/>
                </a:solidFill>
              </a:rPr>
              <a:t>, </a:t>
            </a:r>
          </a:p>
          <a:p>
            <a:r>
              <a:rPr lang="it-IT" sz="2400" dirty="0" err="1" smtClean="0">
                <a:solidFill>
                  <a:srgbClr val="0070C0"/>
                </a:solidFill>
              </a:rPr>
              <a:t>Pow</a:t>
            </a:r>
            <a:r>
              <a:rPr lang="it-IT" sz="2400" dirty="0" smtClean="0">
                <a:solidFill>
                  <a:srgbClr val="0070C0"/>
                </a:solidFill>
              </a:rPr>
              <a:t> </a:t>
            </a:r>
            <a:r>
              <a:rPr lang="it-IT" sz="2400" dirty="0" err="1" smtClean="0">
                <a:solidFill>
                  <a:srgbClr val="0070C0"/>
                </a:solidFill>
              </a:rPr>
              <a:t>Toon</a:t>
            </a:r>
            <a:r>
              <a:rPr lang="it-IT" sz="2400" dirty="0" smtClean="0">
                <a:solidFill>
                  <a:srgbClr val="0070C0"/>
                </a:solidFill>
              </a:rPr>
              <a:t> </a:t>
            </a:r>
          </a:p>
          <a:p>
            <a:r>
              <a:rPr lang="it-IT" sz="2400" dirty="0" smtClean="0">
                <a:solidFill>
                  <a:srgbClr val="0070C0"/>
                </a:solidFill>
              </a:rPr>
              <a:t>POWER POINT CON VOCE REGISTRATA SOPRA</a:t>
            </a:r>
          </a:p>
          <a:p>
            <a:r>
              <a:rPr lang="it-IT" sz="2400" dirty="0" smtClean="0">
                <a:solidFill>
                  <a:srgbClr val="0070C0"/>
                </a:solidFill>
              </a:rPr>
              <a:t>SCREEN-CAST-O-MATIC</a:t>
            </a:r>
            <a:endParaRPr lang="it-IT" sz="2400" dirty="0">
              <a:solidFill>
                <a:srgbClr val="0070C0"/>
              </a:solidFill>
            </a:endParaRPr>
          </a:p>
          <a:p>
            <a:endParaRPr lang="it-IT" dirty="0"/>
          </a:p>
        </p:txBody>
      </p:sp>
      <p:pic>
        <p:nvPicPr>
          <p:cNvPr id="34818" name="Picture 2" descr="http://edtechtimes.com/wp-content/uploads/2012/10/nearpod.jpg"/>
          <p:cNvPicPr>
            <a:picLocks noChangeAspect="1" noChangeArrowheads="1"/>
          </p:cNvPicPr>
          <p:nvPr/>
        </p:nvPicPr>
        <p:blipFill>
          <a:blip r:embed="rId2" cstate="print"/>
          <a:srcRect/>
          <a:stretch>
            <a:fillRect/>
          </a:stretch>
        </p:blipFill>
        <p:spPr bwMode="auto">
          <a:xfrm>
            <a:off x="6286500" y="908720"/>
            <a:ext cx="2857500" cy="2857500"/>
          </a:xfrm>
          <a:prstGeom prst="rect">
            <a:avLst/>
          </a:prstGeom>
          <a:noFill/>
        </p:spPr>
      </p:pic>
      <p:pic>
        <p:nvPicPr>
          <p:cNvPr id="34820" name="Picture 4" descr="http://1.bp.blogspot.com/-PwnPdZX6tC0/U21eUOrB08I/AAAAAAAAAbk/z-QjbxJYQE8/s1600/POW+TOON.png"/>
          <p:cNvPicPr>
            <a:picLocks noChangeAspect="1" noChangeArrowheads="1"/>
          </p:cNvPicPr>
          <p:nvPr/>
        </p:nvPicPr>
        <p:blipFill>
          <a:blip r:embed="rId3" cstate="print"/>
          <a:srcRect/>
          <a:stretch>
            <a:fillRect/>
          </a:stretch>
        </p:blipFill>
        <p:spPr bwMode="auto">
          <a:xfrm>
            <a:off x="6752872" y="3068960"/>
            <a:ext cx="2391128" cy="1078608"/>
          </a:xfrm>
          <a:prstGeom prst="rect">
            <a:avLst/>
          </a:prstGeom>
          <a:noFill/>
        </p:spPr>
      </p:pic>
      <p:pic>
        <p:nvPicPr>
          <p:cNvPr id="34822" name="Picture 6" descr="http://upload.wikimedia.org/wikipedia/commons/1/1c/Prezi_logo_transparent_2012.png"/>
          <p:cNvPicPr>
            <a:picLocks noChangeAspect="1" noChangeArrowheads="1"/>
          </p:cNvPicPr>
          <p:nvPr/>
        </p:nvPicPr>
        <p:blipFill>
          <a:blip r:embed="rId4" cstate="print"/>
          <a:srcRect/>
          <a:stretch>
            <a:fillRect/>
          </a:stretch>
        </p:blipFill>
        <p:spPr bwMode="auto">
          <a:xfrm>
            <a:off x="7380312" y="4869160"/>
            <a:ext cx="1440160" cy="13407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204864"/>
            <a:ext cx="8496944" cy="2554545"/>
          </a:xfrm>
          <a:prstGeom prst="rect">
            <a:avLst/>
          </a:prstGeom>
        </p:spPr>
        <p:txBody>
          <a:bodyPr wrap="square">
            <a:spAutoFit/>
          </a:bodyPr>
          <a:lstStyle/>
          <a:p>
            <a:pPr algn="ctr"/>
            <a:r>
              <a:rPr lang="en-US" sz="2400" b="1" dirty="0" smtClean="0"/>
              <a:t>Create Animated Videos and Presentations </a:t>
            </a:r>
          </a:p>
          <a:p>
            <a:pPr algn="ctr"/>
            <a:r>
              <a:rPr lang="en-US" sz="2400" b="1" dirty="0" smtClean="0"/>
              <a:t>It's free and it's awesome</a:t>
            </a:r>
          </a:p>
          <a:p>
            <a:pPr algn="ctr"/>
            <a:r>
              <a:rPr lang="en-US" sz="3600" b="1" dirty="0" smtClean="0">
                <a:solidFill>
                  <a:srgbClr val="FF0000"/>
                </a:solidFill>
              </a:rPr>
              <a:t>Start now !!!!</a:t>
            </a:r>
          </a:p>
          <a:p>
            <a:pPr algn="ctr"/>
            <a:endParaRPr lang="en-US" sz="3600" b="1" dirty="0" smtClean="0">
              <a:solidFill>
                <a:srgbClr val="FF0000"/>
              </a:solidFill>
            </a:endParaRPr>
          </a:p>
          <a:p>
            <a:pPr algn="ctr"/>
            <a:r>
              <a:rPr lang="en-US" sz="2000" b="1" dirty="0" smtClean="0">
                <a:solidFill>
                  <a:srgbClr val="FF0000"/>
                </a:solidFill>
              </a:rPr>
              <a:t>https://www.powtoon.com/online-presentation/bcHSLkF2Wzp/bes-palermo-maggio-2015/</a:t>
            </a:r>
            <a:endParaRPr lang="en-US" sz="2000" b="1" dirty="0">
              <a:solidFill>
                <a:srgbClr val="FF0000"/>
              </a:solidFill>
            </a:endParaRPr>
          </a:p>
        </p:txBody>
      </p:sp>
      <p:sp>
        <p:nvSpPr>
          <p:cNvPr id="72706" name="AutoShape 2" descr="https://static.powtoon.co/img/Main%20Site%20Logo_Cu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2708" name="AutoShape 4" descr="https://static.powtoon.co/img/Main%20Site%20Logo_Cu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Picture 4" descr="http://1.bp.blogspot.com/-PwnPdZX6tC0/U21eUOrB08I/AAAAAAAAAbk/z-QjbxJYQE8/s1600/POW+TOON.png"/>
          <p:cNvPicPr>
            <a:picLocks noChangeAspect="1" noChangeArrowheads="1"/>
          </p:cNvPicPr>
          <p:nvPr/>
        </p:nvPicPr>
        <p:blipFill>
          <a:blip r:embed="rId2" cstate="print"/>
          <a:srcRect/>
          <a:stretch>
            <a:fillRect/>
          </a:stretch>
        </p:blipFill>
        <p:spPr bwMode="auto">
          <a:xfrm>
            <a:off x="2339752" y="188639"/>
            <a:ext cx="4536504" cy="165657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SECONDA INVERSIONE</a:t>
            </a:r>
            <a:endParaRPr lang="it-IT" dirty="0"/>
          </a:p>
        </p:txBody>
      </p:sp>
      <p:pic>
        <p:nvPicPr>
          <p:cNvPr id="33794" name="Picture 2" descr="http://thumbs.dreamstime.com/z/inversione-u-21147140.jpg"/>
          <p:cNvPicPr>
            <a:picLocks noChangeAspect="1" noChangeArrowheads="1"/>
          </p:cNvPicPr>
          <p:nvPr/>
        </p:nvPicPr>
        <p:blipFill>
          <a:blip r:embed="rId2" cstate="print"/>
          <a:srcRect/>
          <a:stretch>
            <a:fillRect/>
          </a:stretch>
        </p:blipFill>
        <p:spPr bwMode="auto">
          <a:xfrm>
            <a:off x="1691680" y="1124744"/>
            <a:ext cx="5832648" cy="55446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nvGraphicFramePr>
        <p:xfrm>
          <a:off x="179512" y="1412776"/>
          <a:ext cx="837361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39" name="AutoShape 15"/>
          <p:cNvSpPr>
            <a:spLocks noChangeArrowheads="1"/>
          </p:cNvSpPr>
          <p:nvPr/>
        </p:nvSpPr>
        <p:spPr bwMode="auto">
          <a:xfrm>
            <a:off x="251520" y="0"/>
            <a:ext cx="4176464" cy="3456384"/>
          </a:xfrm>
          <a:prstGeom prst="wedgeRoundRectCallout">
            <a:avLst>
              <a:gd name="adj1" fmla="val 35481"/>
              <a:gd name="adj2" fmla="val 78222"/>
              <a:gd name="adj3" fmla="val 16667"/>
            </a:avLst>
          </a:prstGeom>
          <a:solidFill>
            <a:srgbClr val="FF0000"/>
          </a:solidFill>
          <a:ln w="9525">
            <a:solidFill>
              <a:schemeClr val="tx1"/>
            </a:solidFill>
            <a:miter lim="800000"/>
            <a:headEnd/>
            <a:tailEnd/>
          </a:ln>
          <a:effectLst/>
        </p:spPr>
        <p:txBody>
          <a:bodyPr/>
          <a:lstStyle/>
          <a:p>
            <a:r>
              <a:rPr lang="it-IT" sz="1600" dirty="0"/>
              <a:t>la prima inversione della </a:t>
            </a:r>
            <a:r>
              <a:rPr lang="it-IT" sz="1600" i="1" dirty="0" err="1"/>
              <a:t>Flipped</a:t>
            </a:r>
            <a:r>
              <a:rPr lang="it-IT" sz="1600" i="1" dirty="0"/>
              <a:t> </a:t>
            </a:r>
            <a:r>
              <a:rPr lang="it-IT" sz="1600" i="1" dirty="0" err="1"/>
              <a:t>classroom</a:t>
            </a:r>
            <a:r>
              <a:rPr lang="it-IT" sz="1600" i="1" dirty="0"/>
              <a:t> prevede appunto di </a:t>
            </a:r>
            <a:r>
              <a:rPr lang="it-IT" sz="1600" i="1" dirty="0" smtClean="0"/>
              <a:t>spostare </a:t>
            </a:r>
            <a:r>
              <a:rPr lang="it-IT" sz="1600" i="1" dirty="0"/>
              <a:t>la fase di fruizione dei contenuti prevalentemente al di fuori della scuola, sfruttando i nuovi canali di </a:t>
            </a:r>
            <a:r>
              <a:rPr lang="it-IT" sz="1600" i="1" dirty="0" smtClean="0"/>
              <a:t>comunicazione </a:t>
            </a:r>
            <a:r>
              <a:rPr lang="it-IT" sz="1600" i="1" dirty="0"/>
              <a:t>e avvalendosi della crescente e libera disponibilità di risorse educative come testi, prodotti audiovisivi, multimediali, </a:t>
            </a:r>
            <a:r>
              <a:rPr lang="it-IT" sz="1600" i="1" dirty="0" err="1"/>
              <a:t>videolezioni</a:t>
            </a:r>
            <a:r>
              <a:rPr lang="it-IT" sz="1600" i="1" dirty="0"/>
              <a:t>, ma anche strumenti interattivi che consentono simulazioni, </a:t>
            </a:r>
            <a:r>
              <a:rPr lang="it-IT" sz="1600" i="1" dirty="0" smtClean="0"/>
              <a:t>riproduzioni </a:t>
            </a:r>
            <a:r>
              <a:rPr lang="it-IT" sz="1600" i="1" dirty="0"/>
              <a:t>virtuali, contatti con esperti</a:t>
            </a:r>
            <a:endParaRPr lang="it-IT" sz="1600" dirty="0"/>
          </a:p>
        </p:txBody>
      </p:sp>
      <p:sp>
        <p:nvSpPr>
          <p:cNvPr id="77840" name="AutoShape 16"/>
          <p:cNvSpPr>
            <a:spLocks noChangeArrowheads="1"/>
          </p:cNvSpPr>
          <p:nvPr/>
        </p:nvSpPr>
        <p:spPr bwMode="auto">
          <a:xfrm>
            <a:off x="6156176" y="836712"/>
            <a:ext cx="2987824" cy="2519363"/>
          </a:xfrm>
          <a:prstGeom prst="wedgeRoundRectCallout">
            <a:avLst>
              <a:gd name="adj1" fmla="val -33889"/>
              <a:gd name="adj2" fmla="val 69977"/>
              <a:gd name="adj3" fmla="val 16667"/>
            </a:avLst>
          </a:prstGeom>
          <a:solidFill>
            <a:srgbClr val="00FF00"/>
          </a:solidFill>
          <a:ln w="9525">
            <a:solidFill>
              <a:schemeClr val="tx1"/>
            </a:solidFill>
            <a:miter lim="800000"/>
            <a:headEnd/>
            <a:tailEnd/>
          </a:ln>
          <a:effectLst/>
        </p:spPr>
        <p:txBody>
          <a:bodyPr/>
          <a:lstStyle/>
          <a:p>
            <a:r>
              <a:rPr lang="it-IT" sz="1600" dirty="0"/>
              <a:t>Il tempo d’aula, liberato dallo sposta-mento delle lezioni a casa, permette di cambiare radicalmente l’impostazione dell’attività didattica. Si può passare infatti da una didattica fondamentalmente </a:t>
            </a:r>
            <a:r>
              <a:rPr lang="it-IT" sz="1600" dirty="0" err="1"/>
              <a:t>istruzionista</a:t>
            </a:r>
            <a:r>
              <a:rPr lang="it-IT" sz="1600" dirty="0"/>
              <a:t> ad una costruttivista e sociale. </a:t>
            </a:r>
          </a:p>
        </p:txBody>
      </p:sp>
      <p:sp>
        <p:nvSpPr>
          <p:cNvPr id="5" name="CasellaDiTesto 4"/>
          <p:cNvSpPr txBox="1"/>
          <p:nvPr/>
        </p:nvSpPr>
        <p:spPr>
          <a:xfrm>
            <a:off x="3707904" y="5445224"/>
            <a:ext cx="2304256" cy="1323439"/>
          </a:xfrm>
          <a:prstGeom prst="rect">
            <a:avLst/>
          </a:prstGeom>
          <a:noFill/>
        </p:spPr>
        <p:txBody>
          <a:bodyPr wrap="square" rtlCol="0">
            <a:spAutoFit/>
          </a:bodyPr>
          <a:lstStyle/>
          <a:p>
            <a:r>
              <a:rPr lang="it-IT" sz="4000" dirty="0" err="1" smtClean="0"/>
              <a:t>Flipped</a:t>
            </a:r>
            <a:r>
              <a:rPr lang="it-IT" sz="4000" dirty="0" smtClean="0"/>
              <a:t> </a:t>
            </a:r>
            <a:r>
              <a:rPr lang="it-IT" sz="4000" dirty="0" err="1" smtClean="0"/>
              <a:t>classroom</a:t>
            </a:r>
            <a:endParaRPr lang="it-IT"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7839"/>
                                        </p:tgtEl>
                                        <p:attrNameLst>
                                          <p:attrName>style.visibility</p:attrName>
                                        </p:attrNameLst>
                                      </p:cBhvr>
                                      <p:to>
                                        <p:strVal val="visible"/>
                                      </p:to>
                                    </p:set>
                                    <p:anim calcmode="lin" valueType="num">
                                      <p:cBhvr>
                                        <p:cTn id="13" dur="2000" fill="hold"/>
                                        <p:tgtEl>
                                          <p:spTgt spid="77839"/>
                                        </p:tgtEl>
                                        <p:attrNameLst>
                                          <p:attrName>ppt_w</p:attrName>
                                        </p:attrNameLst>
                                      </p:cBhvr>
                                      <p:tavLst>
                                        <p:tav tm="0">
                                          <p:val>
                                            <p:fltVal val="0"/>
                                          </p:val>
                                        </p:tav>
                                        <p:tav tm="100000">
                                          <p:val>
                                            <p:strVal val="#ppt_w"/>
                                          </p:val>
                                        </p:tav>
                                      </p:tavLst>
                                    </p:anim>
                                    <p:anim calcmode="lin" valueType="num">
                                      <p:cBhvr>
                                        <p:cTn id="14" dur="2000" fill="hold"/>
                                        <p:tgtEl>
                                          <p:spTgt spid="7783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7840"/>
                                        </p:tgtEl>
                                        <p:attrNameLst>
                                          <p:attrName>style.visibility</p:attrName>
                                        </p:attrNameLst>
                                      </p:cBhvr>
                                      <p:to>
                                        <p:strVal val="visible"/>
                                      </p:to>
                                    </p:set>
                                    <p:anim calcmode="lin" valueType="num">
                                      <p:cBhvr>
                                        <p:cTn id="19" dur="2000" fill="hold"/>
                                        <p:tgtEl>
                                          <p:spTgt spid="77840"/>
                                        </p:tgtEl>
                                        <p:attrNameLst>
                                          <p:attrName>ppt_w</p:attrName>
                                        </p:attrNameLst>
                                      </p:cBhvr>
                                      <p:tavLst>
                                        <p:tav tm="0">
                                          <p:val>
                                            <p:fltVal val="0"/>
                                          </p:val>
                                        </p:tav>
                                        <p:tav tm="100000">
                                          <p:val>
                                            <p:strVal val="#ppt_w"/>
                                          </p:val>
                                        </p:tav>
                                      </p:tavLst>
                                    </p:anim>
                                    <p:anim calcmode="lin" valueType="num">
                                      <p:cBhvr>
                                        <p:cTn id="20" dur="2000" fill="hold"/>
                                        <p:tgtEl>
                                          <p:spTgt spid="778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77839" grpId="0" animBg="1"/>
      <p:bldP spid="778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fontScale="90000"/>
          </a:bodyPr>
          <a:lstStyle/>
          <a:p>
            <a:r>
              <a:rPr lang="it-IT" dirty="0" smtClean="0"/>
              <a:t>APPRENDIMENTO TRA PARI secondo sequenze classiche di </a:t>
            </a:r>
            <a:r>
              <a:rPr lang="it-IT" dirty="0" err="1" smtClean="0"/>
              <a:t>mastery</a:t>
            </a:r>
            <a:r>
              <a:rPr lang="it-IT" dirty="0" smtClean="0"/>
              <a:t> </a:t>
            </a:r>
            <a:r>
              <a:rPr lang="it-IT" dirty="0" err="1" smtClean="0"/>
              <a:t>learning</a:t>
            </a:r>
            <a:endParaRPr lang="it-IT" dirty="0"/>
          </a:p>
        </p:txBody>
      </p:sp>
      <p:pic>
        <p:nvPicPr>
          <p:cNvPr id="2050" name="Picture 2"/>
          <p:cNvPicPr>
            <a:picLocks noGrp="1" noChangeAspect="1" noChangeArrowheads="1"/>
          </p:cNvPicPr>
          <p:nvPr>
            <p:ph type="dgm" idx="1"/>
          </p:nvPr>
        </p:nvPicPr>
        <p:blipFill>
          <a:blip r:embed="rId2" cstate="print"/>
          <a:srcRect/>
          <a:stretch>
            <a:fillRect/>
          </a:stretch>
        </p:blipFill>
        <p:spPr bwMode="auto">
          <a:xfrm>
            <a:off x="824453" y="1196752"/>
            <a:ext cx="6987907"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1"/>
          <p:cNvSpPr txBox="1">
            <a:spLocks noChangeArrowheads="1"/>
          </p:cNvSpPr>
          <p:nvPr/>
        </p:nvSpPr>
        <p:spPr bwMode="auto">
          <a:xfrm>
            <a:off x="899592" y="-603250"/>
            <a:ext cx="6912496" cy="1569660"/>
          </a:xfrm>
          <a:prstGeom prst="rect">
            <a:avLst/>
          </a:prstGeom>
          <a:noFill/>
          <a:ln w="9525">
            <a:noFill/>
            <a:miter lim="800000"/>
            <a:headEnd/>
            <a:tailEnd/>
          </a:ln>
        </p:spPr>
        <p:txBody>
          <a:bodyPr wrap="square">
            <a:spAutoFit/>
          </a:bodyPr>
          <a:lstStyle/>
          <a:p>
            <a:endParaRPr lang="it-IT" dirty="0"/>
          </a:p>
          <a:p>
            <a:endParaRPr lang="it-IT" dirty="0"/>
          </a:p>
          <a:p>
            <a:r>
              <a:rPr lang="it-IT" sz="2000" b="1" dirty="0">
                <a:solidFill>
                  <a:srgbClr val="000099"/>
                </a:solidFill>
              </a:rPr>
              <a:t>LA PIANIFICAZIONE DELLE ATTIVITA’ : </a:t>
            </a:r>
            <a:r>
              <a:rPr lang="it-IT" sz="2000" b="1" dirty="0" smtClean="0">
                <a:solidFill>
                  <a:srgbClr val="000099"/>
                </a:solidFill>
              </a:rPr>
              <a:t>la sequenza del LEARNING </a:t>
            </a:r>
            <a:r>
              <a:rPr lang="it-IT" sz="2000" b="1" dirty="0">
                <a:solidFill>
                  <a:srgbClr val="000099"/>
                </a:solidFill>
              </a:rPr>
              <a:t>SCENARIOS : I 7 PASSAGGI</a:t>
            </a:r>
          </a:p>
          <a:p>
            <a:r>
              <a:rPr lang="it-IT" sz="2000" b="1" dirty="0">
                <a:solidFill>
                  <a:srgbClr val="000099"/>
                </a:solidFill>
              </a:rPr>
              <a:t> video a questo </a:t>
            </a:r>
            <a:r>
              <a:rPr lang="it-IT" sz="2000" b="1" dirty="0" err="1">
                <a:solidFill>
                  <a:srgbClr val="000099"/>
                </a:solidFill>
              </a:rPr>
              <a:t>indirizzohttps</a:t>
            </a:r>
            <a:r>
              <a:rPr lang="it-IT" sz="2000" b="1" dirty="0">
                <a:solidFill>
                  <a:srgbClr val="000099"/>
                </a:solidFill>
              </a:rPr>
              <a:t>://</a:t>
            </a:r>
            <a:r>
              <a:rPr lang="it-IT" sz="2000" b="1" dirty="0" err="1">
                <a:solidFill>
                  <a:srgbClr val="000099"/>
                </a:solidFill>
              </a:rPr>
              <a:t>youtu.be</a:t>
            </a:r>
            <a:r>
              <a:rPr lang="it-IT" sz="2000" b="1" dirty="0">
                <a:solidFill>
                  <a:srgbClr val="000099"/>
                </a:solidFill>
              </a:rPr>
              <a:t>/96kHYhjAW4g</a:t>
            </a:r>
          </a:p>
        </p:txBody>
      </p:sp>
      <p:sp>
        <p:nvSpPr>
          <p:cNvPr id="4" name="CasellaDiTesto 3"/>
          <p:cNvSpPr txBox="1">
            <a:spLocks noChangeArrowheads="1"/>
          </p:cNvSpPr>
          <p:nvPr/>
        </p:nvSpPr>
        <p:spPr bwMode="auto">
          <a:xfrm>
            <a:off x="0" y="1340768"/>
            <a:ext cx="4499992" cy="5016758"/>
          </a:xfrm>
          <a:prstGeom prst="rect">
            <a:avLst/>
          </a:prstGeom>
          <a:noFill/>
          <a:ln w="9525">
            <a:noFill/>
            <a:miter lim="800000"/>
            <a:headEnd/>
            <a:tailEnd/>
          </a:ln>
        </p:spPr>
        <p:txBody>
          <a:bodyPr wrap="square">
            <a:spAutoFit/>
          </a:bodyPr>
          <a:lstStyle/>
          <a:p>
            <a:r>
              <a:rPr lang="it-IT" sz="2000" dirty="0">
                <a:solidFill>
                  <a:srgbClr val="FF0000"/>
                </a:solidFill>
              </a:rPr>
              <a:t>1-dream  :SOGNA </a:t>
            </a:r>
            <a:r>
              <a:rPr lang="it-IT" sz="2000" dirty="0"/>
              <a:t>! </a:t>
            </a:r>
            <a:r>
              <a:rPr lang="it-IT" sz="2000" dirty="0" err="1"/>
              <a:t>Brainstorm</a:t>
            </a:r>
            <a:r>
              <a:rPr lang="it-IT" sz="2000" dirty="0"/>
              <a:t>, condivisione di idee</a:t>
            </a:r>
          </a:p>
          <a:p>
            <a:r>
              <a:rPr lang="it-IT" sz="2000" dirty="0">
                <a:solidFill>
                  <a:srgbClr val="FF0000"/>
                </a:solidFill>
              </a:rPr>
              <a:t>2-explore : ESPLORA</a:t>
            </a:r>
            <a:r>
              <a:rPr lang="it-IT" sz="2000" dirty="0"/>
              <a:t>! Cercano e archiviano informazioni sull’argomento scelto </a:t>
            </a:r>
          </a:p>
          <a:p>
            <a:r>
              <a:rPr lang="it-IT" sz="2000" dirty="0">
                <a:solidFill>
                  <a:srgbClr val="FF0000"/>
                </a:solidFill>
              </a:rPr>
              <a:t>3-map : MAPPA</a:t>
            </a:r>
            <a:r>
              <a:rPr lang="it-IT" sz="2000" dirty="0"/>
              <a:t>! strutturano e collegano le idee raccolte in maniera razionale</a:t>
            </a:r>
          </a:p>
          <a:p>
            <a:r>
              <a:rPr lang="it-IT" sz="2000" dirty="0">
                <a:solidFill>
                  <a:srgbClr val="FF0000"/>
                </a:solidFill>
              </a:rPr>
              <a:t>4-make : PRODUCI</a:t>
            </a:r>
            <a:r>
              <a:rPr lang="it-IT" sz="2000" dirty="0"/>
              <a:t>! creano un prodotto o eseguono un’attività ad esempio effettuano  interviste</a:t>
            </a:r>
          </a:p>
          <a:p>
            <a:r>
              <a:rPr lang="it-IT" sz="2000" dirty="0">
                <a:solidFill>
                  <a:srgbClr val="FF0000"/>
                </a:solidFill>
              </a:rPr>
              <a:t>5-ask : DOMANDA </a:t>
            </a:r>
            <a:r>
              <a:rPr lang="it-IT" sz="2000" dirty="0"/>
              <a:t>! Gli studenti chiedono ad esperti</a:t>
            </a:r>
          </a:p>
          <a:p>
            <a:r>
              <a:rPr lang="it-IT" sz="2000" dirty="0">
                <a:solidFill>
                  <a:srgbClr val="FF0000"/>
                </a:solidFill>
              </a:rPr>
              <a:t>6-remake : RIFAI </a:t>
            </a:r>
            <a:r>
              <a:rPr lang="it-IT" sz="2000" dirty="0"/>
              <a:t>! Ricreano i prodotti sulla base delle informazioni ricevute</a:t>
            </a:r>
          </a:p>
          <a:p>
            <a:r>
              <a:rPr lang="it-IT" sz="2000" dirty="0">
                <a:solidFill>
                  <a:srgbClr val="FF0000"/>
                </a:solidFill>
              </a:rPr>
              <a:t>7-show : MOSTRA</a:t>
            </a:r>
            <a:r>
              <a:rPr lang="it-IT" sz="2000" dirty="0"/>
              <a:t>! Pubblicano o presentano i lavori creati</a:t>
            </a:r>
          </a:p>
        </p:txBody>
      </p:sp>
      <p:pic>
        <p:nvPicPr>
          <p:cNvPr id="26628" name="Picture 2" descr="http://community.prometheanplanet.com/resized-image.ashx/__size/550x400/__key/CommunityServer-Blogs-Components-WeblogFiles/00-00-00-17-70/3733.Learning-Activities-pic-2.png"/>
          <p:cNvPicPr>
            <a:picLocks noChangeAspect="1" noChangeArrowheads="1"/>
          </p:cNvPicPr>
          <p:nvPr/>
        </p:nvPicPr>
        <p:blipFill>
          <a:blip r:embed="rId2" cstate="print"/>
          <a:srcRect/>
          <a:stretch>
            <a:fillRect/>
          </a:stretch>
        </p:blipFill>
        <p:spPr bwMode="auto">
          <a:xfrm>
            <a:off x="4752975" y="1268760"/>
            <a:ext cx="4391025" cy="51125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it-IT" dirty="0" smtClean="0"/>
              <a:t>I </a:t>
            </a:r>
            <a:r>
              <a:rPr lang="it-IT" dirty="0" err="1" smtClean="0"/>
              <a:t>loop</a:t>
            </a:r>
            <a:r>
              <a:rPr lang="it-IT" dirty="0" smtClean="0"/>
              <a:t> IBL/PBL</a:t>
            </a:r>
            <a:endParaRPr lang="it-IT" dirty="0"/>
          </a:p>
        </p:txBody>
      </p:sp>
      <p:sp>
        <p:nvSpPr>
          <p:cNvPr id="3" name="Segnaposto contenuto 2"/>
          <p:cNvSpPr>
            <a:spLocks noGrp="1"/>
          </p:cNvSpPr>
          <p:nvPr>
            <p:ph idx="1"/>
          </p:nvPr>
        </p:nvSpPr>
        <p:spPr>
          <a:xfrm>
            <a:off x="457200" y="980728"/>
            <a:ext cx="8229600" cy="4176465"/>
          </a:xfrm>
        </p:spPr>
        <p:txBody>
          <a:bodyPr>
            <a:normAutofit fontScale="85000" lnSpcReduction="20000"/>
          </a:bodyPr>
          <a:lstStyle/>
          <a:p>
            <a:pPr lvl="0">
              <a:buNone/>
            </a:pPr>
            <a:r>
              <a:rPr lang="it-IT" b="1" dirty="0" err="1"/>
              <a:t>Problem</a:t>
            </a:r>
            <a:r>
              <a:rPr lang="it-IT" b="1" dirty="0"/>
              <a:t> </a:t>
            </a:r>
            <a:r>
              <a:rPr lang="it-IT" b="1" dirty="0" err="1"/>
              <a:t>Based</a:t>
            </a:r>
            <a:r>
              <a:rPr lang="it-IT" b="1" dirty="0"/>
              <a:t> </a:t>
            </a:r>
            <a:r>
              <a:rPr lang="it-IT" b="1" dirty="0" err="1"/>
              <a:t>Learning</a:t>
            </a:r>
            <a:r>
              <a:rPr lang="it-IT" b="1" dirty="0"/>
              <a:t>, PBL , </a:t>
            </a:r>
            <a:r>
              <a:rPr lang="it-IT" b="1" dirty="0" smtClean="0"/>
              <a:t>segue 5 </a:t>
            </a:r>
            <a:r>
              <a:rPr lang="it-IT" b="1" dirty="0" err="1"/>
              <a:t>steps</a:t>
            </a:r>
            <a:r>
              <a:rPr lang="it-IT" dirty="0"/>
              <a:t> : </a:t>
            </a:r>
          </a:p>
          <a:p>
            <a:pPr lvl="0">
              <a:buNone/>
            </a:pPr>
            <a:r>
              <a:rPr lang="it-IT" dirty="0" smtClean="0"/>
              <a:t>1)ricerca </a:t>
            </a:r>
            <a:r>
              <a:rPr lang="it-IT" dirty="0"/>
              <a:t>delle informazioni , </a:t>
            </a:r>
          </a:p>
          <a:p>
            <a:pPr lvl="0">
              <a:buNone/>
            </a:pPr>
            <a:r>
              <a:rPr lang="it-IT" dirty="0" smtClean="0"/>
              <a:t>2)identificazione </a:t>
            </a:r>
            <a:r>
              <a:rPr lang="it-IT" dirty="0"/>
              <a:t>dei problemi/risoluzioni, </a:t>
            </a:r>
          </a:p>
          <a:p>
            <a:pPr lvl="0">
              <a:buNone/>
            </a:pPr>
            <a:r>
              <a:rPr lang="it-IT" dirty="0" smtClean="0"/>
              <a:t>3)progettazione ( CREAZIONE </a:t>
            </a:r>
            <a:r>
              <a:rPr lang="it-IT" dirty="0" err="1" smtClean="0"/>
              <a:t>DI</a:t>
            </a:r>
            <a:r>
              <a:rPr lang="it-IT" dirty="0" smtClean="0"/>
              <a:t> STUDI </a:t>
            </a:r>
            <a:r>
              <a:rPr lang="it-IT" dirty="0" err="1" smtClean="0"/>
              <a:t>DI</a:t>
            </a:r>
            <a:r>
              <a:rPr lang="it-IT" dirty="0" smtClean="0"/>
              <a:t> FATTIBILITA’ –VEDERE Lepida scuola http://www.lepidascuola.org/</a:t>
            </a:r>
            <a:r>
              <a:rPr lang="it-IT" dirty="0" err="1" smtClean="0"/>
              <a:t>il-metodo</a:t>
            </a:r>
            <a:r>
              <a:rPr lang="it-IT" dirty="0" smtClean="0"/>
              <a:t>/</a:t>
            </a:r>
            <a:r>
              <a:rPr lang="it-IT" dirty="0" err="1" smtClean="0"/>
              <a:t>studio-di-fattibilita</a:t>
            </a:r>
            <a:r>
              <a:rPr lang="it-IT" dirty="0" smtClean="0"/>
              <a:t>/)</a:t>
            </a:r>
            <a:endParaRPr lang="it-IT" dirty="0"/>
          </a:p>
          <a:p>
            <a:pPr lvl="0">
              <a:buNone/>
            </a:pPr>
            <a:r>
              <a:rPr lang="it-IT" dirty="0" smtClean="0"/>
              <a:t>4) creazione </a:t>
            </a:r>
            <a:endParaRPr lang="it-IT" dirty="0"/>
          </a:p>
          <a:p>
            <a:pPr>
              <a:buNone/>
            </a:pPr>
            <a:r>
              <a:rPr lang="it-IT" dirty="0" smtClean="0"/>
              <a:t>5) condivisione </a:t>
            </a:r>
            <a:r>
              <a:rPr lang="it-IT" dirty="0"/>
              <a:t>dei </a:t>
            </a:r>
            <a:r>
              <a:rPr lang="it-IT" dirty="0" smtClean="0"/>
              <a:t>risultati</a:t>
            </a:r>
          </a:p>
          <a:p>
            <a:pPr>
              <a:buNone/>
            </a:pPr>
            <a:endParaRPr lang="it-IT" dirty="0" smtClean="0"/>
          </a:p>
          <a:p>
            <a:pPr>
              <a:buNone/>
            </a:pPr>
            <a:r>
              <a:rPr lang="it-IT" b="1" dirty="0" smtClean="0">
                <a:solidFill>
                  <a:srgbClr val="002060"/>
                </a:solidFill>
              </a:rPr>
              <a:t>Segue un esempio semplice di PBL</a:t>
            </a:r>
            <a:endParaRPr lang="it-IT" b="1" dirty="0">
              <a:solidFill>
                <a:srgbClr val="002060"/>
              </a:solidFill>
            </a:endParaRPr>
          </a:p>
        </p:txBody>
      </p:sp>
      <p:pic>
        <p:nvPicPr>
          <p:cNvPr id="26626" name="Picture 2" descr="https://chps-tandl.wikispaces.com/file/view/heptagon2.png/207339018/heptagon2.png"/>
          <p:cNvPicPr>
            <a:picLocks noChangeAspect="1" noChangeArrowheads="1"/>
          </p:cNvPicPr>
          <p:nvPr/>
        </p:nvPicPr>
        <p:blipFill>
          <a:blip r:embed="rId2" cstate="print"/>
          <a:srcRect/>
          <a:stretch>
            <a:fillRect/>
          </a:stretch>
        </p:blipFill>
        <p:spPr bwMode="auto">
          <a:xfrm>
            <a:off x="5796135" y="3644767"/>
            <a:ext cx="3347865" cy="321323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84976" cy="1143000"/>
          </a:xfrm>
        </p:spPr>
        <p:txBody>
          <a:bodyPr>
            <a:normAutofit fontScale="90000"/>
          </a:bodyPr>
          <a:lstStyle/>
          <a:p>
            <a:r>
              <a:rPr lang="it-IT" sz="3100" dirty="0" smtClean="0"/>
              <a:t/>
            </a:r>
            <a:br>
              <a:rPr lang="it-IT" sz="3100" dirty="0" smtClean="0"/>
            </a:br>
            <a:r>
              <a:rPr lang="it-IT" sz="3100" b="1" dirty="0" err="1" smtClean="0"/>
              <a:t>Dimitra</a:t>
            </a:r>
            <a:r>
              <a:rPr lang="it-IT" sz="3100" b="1" dirty="0" smtClean="0"/>
              <a:t> </a:t>
            </a:r>
            <a:r>
              <a:rPr lang="it-IT" sz="3100" b="1" dirty="0" err="1" smtClean="0"/>
              <a:t>Lamprinou</a:t>
            </a:r>
            <a:r>
              <a:rPr lang="it-IT" sz="3100" dirty="0" smtClean="0"/>
              <a:t/>
            </a:r>
            <a:br>
              <a:rPr lang="it-IT" sz="3100" dirty="0" smtClean="0"/>
            </a:br>
            <a:r>
              <a:rPr lang="it-IT" sz="3100" dirty="0" smtClean="0"/>
              <a:t>Università </a:t>
            </a:r>
            <a:r>
              <a:rPr lang="it-IT" sz="3100" dirty="0"/>
              <a:t>Greca del Pireo dipartimento di sistemi digitali </a:t>
            </a:r>
            <a:r>
              <a:rPr lang="it-IT" dirty="0"/>
              <a:t/>
            </a:r>
            <a:br>
              <a:rPr lang="it-IT" dirty="0"/>
            </a:br>
            <a:endParaRPr lang="it-IT" dirty="0"/>
          </a:p>
        </p:txBody>
      </p:sp>
      <p:sp>
        <p:nvSpPr>
          <p:cNvPr id="3" name="Segnaposto contenuto 2"/>
          <p:cNvSpPr>
            <a:spLocks noGrp="1"/>
          </p:cNvSpPr>
          <p:nvPr>
            <p:ph idx="1"/>
          </p:nvPr>
        </p:nvSpPr>
        <p:spPr>
          <a:xfrm>
            <a:off x="179512" y="1484784"/>
            <a:ext cx="6696744" cy="4896544"/>
          </a:xfrm>
        </p:spPr>
        <p:txBody>
          <a:bodyPr>
            <a:normAutofit/>
          </a:bodyPr>
          <a:lstStyle/>
          <a:p>
            <a:pPr>
              <a:buNone/>
            </a:pPr>
            <a:r>
              <a:rPr lang="it-IT" sz="2000" dirty="0"/>
              <a:t>Utilizzando </a:t>
            </a:r>
            <a:r>
              <a:rPr lang="it-IT" sz="2000" dirty="0" smtClean="0"/>
              <a:t>gli elementi visti </a:t>
            </a:r>
            <a:r>
              <a:rPr lang="it-IT" sz="2000" b="1" dirty="0" err="1" smtClean="0"/>
              <a:t>Dimitra</a:t>
            </a:r>
            <a:r>
              <a:rPr lang="it-IT" sz="2000" b="1" dirty="0" smtClean="0"/>
              <a:t> </a:t>
            </a:r>
            <a:r>
              <a:rPr lang="it-IT" sz="2000" b="1" dirty="0"/>
              <a:t>ha condotto un esperimento in una scuola  primaria privata</a:t>
            </a:r>
            <a:r>
              <a:rPr lang="it-IT" sz="2000" dirty="0"/>
              <a:t> dove lavora : </a:t>
            </a:r>
            <a:r>
              <a:rPr lang="it-IT" sz="2000" b="1" dirty="0">
                <a:solidFill>
                  <a:srgbClr val="002060"/>
                </a:solidFill>
              </a:rPr>
              <a:t>gli alunni hanno simulato un’impresa di design e hanno creato magliette</a:t>
            </a:r>
            <a:r>
              <a:rPr lang="it-IT" sz="2000" dirty="0" smtClean="0"/>
              <a:t>.</a:t>
            </a:r>
            <a:endParaRPr lang="it-IT" sz="2000" dirty="0"/>
          </a:p>
          <a:p>
            <a:pPr>
              <a:buNone/>
            </a:pPr>
            <a:r>
              <a:rPr lang="it-IT" sz="2000" dirty="0"/>
              <a:t> Le diverse fasi del progetto hanno </a:t>
            </a:r>
            <a:r>
              <a:rPr lang="it-IT" sz="2000" dirty="0" smtClean="0"/>
              <a:t>implicato oltre all’uso delle 5 fasi PBL :</a:t>
            </a:r>
            <a:endParaRPr lang="it-IT" sz="2000" dirty="0"/>
          </a:p>
          <a:p>
            <a:pPr lvl="0">
              <a:buNone/>
            </a:pPr>
            <a:r>
              <a:rPr lang="it-IT" sz="2000" b="1" dirty="0"/>
              <a:t>l’utilizzo di un corso </a:t>
            </a:r>
            <a:r>
              <a:rPr lang="it-IT" sz="2000" b="1" dirty="0" err="1"/>
              <a:t>Moodle</a:t>
            </a:r>
            <a:r>
              <a:rPr lang="it-IT" sz="2000" b="1" dirty="0"/>
              <a:t> </a:t>
            </a:r>
            <a:r>
              <a:rPr lang="it-IT" sz="2000" b="1" dirty="0" err="1"/>
              <a:t>gamificato</a:t>
            </a:r>
            <a:r>
              <a:rPr lang="it-IT" sz="2000" b="1" dirty="0"/>
              <a:t>  </a:t>
            </a:r>
            <a:endParaRPr lang="it-IT" sz="2000" dirty="0"/>
          </a:p>
          <a:p>
            <a:pPr lvl="0">
              <a:buNone/>
            </a:pPr>
            <a:r>
              <a:rPr lang="it-IT" sz="2000" b="1" dirty="0"/>
              <a:t>la realizzazione di un </a:t>
            </a:r>
            <a:r>
              <a:rPr lang="it-IT" sz="2000" b="1" dirty="0" smtClean="0"/>
              <a:t>prodotto</a:t>
            </a:r>
            <a:endParaRPr lang="it-IT" sz="2000" dirty="0"/>
          </a:p>
          <a:p>
            <a:pPr lvl="0">
              <a:buNone/>
            </a:pPr>
            <a:r>
              <a:rPr lang="it-IT" sz="2000" b="1" dirty="0"/>
              <a:t>la valutazione della soddisfazione degli </a:t>
            </a:r>
            <a:r>
              <a:rPr lang="it-IT" sz="2000" b="1" dirty="0" smtClean="0"/>
              <a:t>studenti</a:t>
            </a:r>
          </a:p>
          <a:p>
            <a:pPr lvl="0">
              <a:buNone/>
            </a:pPr>
            <a:endParaRPr lang="it-IT" sz="2000" b="1" dirty="0"/>
          </a:p>
          <a:p>
            <a:pPr lvl="0">
              <a:buNone/>
            </a:pPr>
            <a:r>
              <a:rPr lang="it-IT" sz="2000" b="1" dirty="0" smtClean="0"/>
              <a:t>Per saperne di più : </a:t>
            </a:r>
          </a:p>
          <a:p>
            <a:pPr lvl="0">
              <a:buNone/>
            </a:pPr>
            <a:r>
              <a:rPr lang="it-IT" sz="2000" b="1" dirty="0" smtClean="0"/>
              <a:t>http://ospitiweb.indire.it/adi/GamiSalonicco2015/GamiSal_100_introduzione.htm</a:t>
            </a:r>
            <a:endParaRPr lang="it-IT" sz="2000" dirty="0"/>
          </a:p>
          <a:p>
            <a:endParaRPr lang="it-IT" dirty="0"/>
          </a:p>
        </p:txBody>
      </p:sp>
      <p:pic>
        <p:nvPicPr>
          <p:cNvPr id="4" name="image1.jpeg"/>
          <p:cNvPicPr/>
          <p:nvPr/>
        </p:nvPicPr>
        <p:blipFill>
          <a:blip r:embed="rId2" cstate="print"/>
          <a:stretch>
            <a:fillRect/>
          </a:stretch>
        </p:blipFill>
        <p:spPr>
          <a:xfrm>
            <a:off x="6948264" y="1268760"/>
            <a:ext cx="1855470" cy="2212848"/>
          </a:xfrm>
          <a:prstGeom prst="rect">
            <a:avLst/>
          </a:prstGeom>
        </p:spPr>
      </p:pic>
      <p:pic>
        <p:nvPicPr>
          <p:cNvPr id="201" name="Immagine 200" descr="http://performancecritical.com/wp-content/uploads/2014/07/gamification_employee_performance.jpg"/>
          <p:cNvPicPr/>
          <p:nvPr/>
        </p:nvPicPr>
        <p:blipFill>
          <a:blip r:embed="rId3" cstate="print"/>
          <a:srcRect/>
          <a:stretch>
            <a:fillRect/>
          </a:stretch>
        </p:blipFill>
        <p:spPr bwMode="auto">
          <a:xfrm>
            <a:off x="6912474" y="3573016"/>
            <a:ext cx="2231526" cy="196824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loop</a:t>
            </a:r>
            <a:r>
              <a:rPr lang="it-IT" dirty="0" smtClean="0"/>
              <a:t> IBL </a:t>
            </a:r>
            <a:endParaRPr lang="it-IT" dirty="0"/>
          </a:p>
        </p:txBody>
      </p:sp>
      <p:sp>
        <p:nvSpPr>
          <p:cNvPr id="3" name="Segnaposto contenuto 2"/>
          <p:cNvSpPr>
            <a:spLocks noGrp="1"/>
          </p:cNvSpPr>
          <p:nvPr>
            <p:ph idx="1"/>
          </p:nvPr>
        </p:nvSpPr>
        <p:spPr>
          <a:xfrm>
            <a:off x="457200" y="1600200"/>
            <a:ext cx="4114800" cy="4525963"/>
          </a:xfrm>
        </p:spPr>
        <p:txBody>
          <a:bodyPr>
            <a:normAutofit fontScale="85000" lnSpcReduction="10000"/>
          </a:bodyPr>
          <a:lstStyle/>
          <a:p>
            <a:r>
              <a:rPr lang="it-IT" dirty="0"/>
              <a:t>Il circolo pedagogico  IBL (</a:t>
            </a:r>
            <a:r>
              <a:rPr lang="it-IT" dirty="0" err="1"/>
              <a:t>Inquired</a:t>
            </a:r>
            <a:r>
              <a:rPr lang="it-IT" dirty="0"/>
              <a:t> </a:t>
            </a:r>
            <a:r>
              <a:rPr lang="it-IT" dirty="0" err="1"/>
              <a:t>Based</a:t>
            </a:r>
            <a:r>
              <a:rPr lang="it-IT" dirty="0"/>
              <a:t> </a:t>
            </a:r>
            <a:r>
              <a:rPr lang="it-IT" dirty="0" err="1"/>
              <a:t>Learning</a:t>
            </a:r>
            <a:r>
              <a:rPr lang="it-IT" dirty="0"/>
              <a:t>) si basa su 5 elementi : </a:t>
            </a:r>
          </a:p>
          <a:p>
            <a:pPr lvl="0"/>
            <a:r>
              <a:rPr lang="it-IT" b="1" dirty="0"/>
              <a:t>domandare </a:t>
            </a:r>
            <a:r>
              <a:rPr lang="it-IT" b="1" dirty="0" smtClean="0"/>
              <a:t>: tramite un video iniziale stimoliamo la curiosità e le domande</a:t>
            </a:r>
            <a:endParaRPr lang="it-IT" dirty="0"/>
          </a:p>
          <a:p>
            <a:pPr lvl="0"/>
            <a:r>
              <a:rPr lang="it-IT" b="1" dirty="0"/>
              <a:t>investigare </a:t>
            </a:r>
            <a:endParaRPr lang="it-IT" dirty="0"/>
          </a:p>
          <a:p>
            <a:pPr lvl="0"/>
            <a:r>
              <a:rPr lang="it-IT" b="1" dirty="0"/>
              <a:t>creare </a:t>
            </a:r>
            <a:endParaRPr lang="it-IT" dirty="0"/>
          </a:p>
          <a:p>
            <a:pPr lvl="0"/>
            <a:r>
              <a:rPr lang="it-IT" b="1" dirty="0"/>
              <a:t>discutere</a:t>
            </a:r>
            <a:endParaRPr lang="it-IT" dirty="0"/>
          </a:p>
          <a:p>
            <a:pPr lvl="0"/>
            <a:r>
              <a:rPr lang="it-IT" b="1" dirty="0"/>
              <a:t>riflettere</a:t>
            </a:r>
            <a:endParaRPr lang="it-IT" dirty="0"/>
          </a:p>
          <a:p>
            <a:endParaRPr lang="it-IT" dirty="0"/>
          </a:p>
        </p:txBody>
      </p:sp>
      <p:pic>
        <p:nvPicPr>
          <p:cNvPr id="4" name="image69.jpeg"/>
          <p:cNvPicPr/>
          <p:nvPr/>
        </p:nvPicPr>
        <p:blipFill>
          <a:blip r:embed="rId2" cstate="print"/>
          <a:srcRect l="6183" t="1362" r="7631" b="25065"/>
          <a:stretch>
            <a:fillRect/>
          </a:stretch>
        </p:blipFill>
        <p:spPr>
          <a:xfrm>
            <a:off x="4644008" y="1988840"/>
            <a:ext cx="4032448" cy="403244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30722" name="Picture 2" descr="http://marsscott.com/wp-content/uploads/2015/04/ISTE-I-Inquiry-Based-Learning.png"/>
          <p:cNvPicPr>
            <a:picLocks noChangeAspect="1" noChangeArrowheads="1"/>
          </p:cNvPicPr>
          <p:nvPr/>
        </p:nvPicPr>
        <p:blipFill>
          <a:blip r:embed="rId2" cstate="print"/>
          <a:srcRect/>
          <a:stretch>
            <a:fillRect/>
          </a:stretch>
        </p:blipFill>
        <p:spPr bwMode="auto">
          <a:xfrm>
            <a:off x="0" y="64368"/>
            <a:ext cx="8892480" cy="679363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Un secondo </a:t>
            </a:r>
            <a:r>
              <a:rPr lang="it-IT" dirty="0" err="1" smtClean="0"/>
              <a:t>loop</a:t>
            </a:r>
            <a:r>
              <a:rPr lang="it-IT" dirty="0" smtClean="0"/>
              <a:t> IBL</a:t>
            </a:r>
            <a:br>
              <a:rPr lang="it-IT" dirty="0" smtClean="0"/>
            </a:br>
            <a:r>
              <a:rPr lang="it-IT" b="1" dirty="0" err="1" smtClean="0">
                <a:solidFill>
                  <a:srgbClr val="FF0000"/>
                </a:solidFill>
              </a:rPr>
              <a:t>flipped</a:t>
            </a:r>
            <a:r>
              <a:rPr lang="it-IT" b="1" dirty="0" smtClean="0">
                <a:solidFill>
                  <a:srgbClr val="FF0000"/>
                </a:solidFill>
              </a:rPr>
              <a:t> </a:t>
            </a:r>
            <a:r>
              <a:rPr lang="it-IT" b="1" dirty="0" err="1" smtClean="0">
                <a:solidFill>
                  <a:srgbClr val="FF0000"/>
                </a:solidFill>
              </a:rPr>
              <a:t>classroom</a:t>
            </a:r>
            <a:r>
              <a:rPr lang="it-IT" b="1" dirty="0" smtClean="0">
                <a:solidFill>
                  <a:srgbClr val="FF0000"/>
                </a:solidFill>
              </a:rPr>
              <a:t> the full </a:t>
            </a:r>
            <a:r>
              <a:rPr lang="it-IT" b="1" dirty="0" err="1" smtClean="0">
                <a:solidFill>
                  <a:srgbClr val="FF0000"/>
                </a:solidFill>
              </a:rPr>
              <a:t>picture</a:t>
            </a:r>
            <a:r>
              <a:rPr lang="it-IT" b="1" dirty="0" smtClean="0">
                <a:solidFill>
                  <a:srgbClr val="FF0000"/>
                </a:solidFill>
              </a:rPr>
              <a:t> </a:t>
            </a:r>
            <a:endParaRPr lang="it-IT" b="1" dirty="0">
              <a:solidFill>
                <a:srgbClr val="FF0000"/>
              </a:solidFill>
            </a:endParaRPr>
          </a:p>
        </p:txBody>
      </p:sp>
      <p:sp>
        <p:nvSpPr>
          <p:cNvPr id="3" name="Segnaposto contenuto 2"/>
          <p:cNvSpPr>
            <a:spLocks noGrp="1"/>
          </p:cNvSpPr>
          <p:nvPr>
            <p:ph idx="1"/>
          </p:nvPr>
        </p:nvSpPr>
        <p:spPr>
          <a:xfrm>
            <a:off x="457200" y="1600200"/>
            <a:ext cx="8229600" cy="4853136"/>
          </a:xfrm>
        </p:spPr>
        <p:txBody>
          <a:bodyPr>
            <a:normAutofit fontScale="70000" lnSpcReduction="20000"/>
          </a:bodyPr>
          <a:lstStyle/>
          <a:p>
            <a:r>
              <a:rPr lang="it-IT" dirty="0"/>
              <a:t>Esistono tuttavia </a:t>
            </a:r>
            <a:r>
              <a:rPr lang="it-IT" b="1" dirty="0">
                <a:solidFill>
                  <a:srgbClr val="002060"/>
                </a:solidFill>
              </a:rPr>
              <a:t>diversi “</a:t>
            </a:r>
            <a:r>
              <a:rPr lang="it-IT" b="1" dirty="0" err="1">
                <a:solidFill>
                  <a:srgbClr val="002060"/>
                </a:solidFill>
              </a:rPr>
              <a:t>loop</a:t>
            </a:r>
            <a:r>
              <a:rPr lang="it-IT" b="1" dirty="0">
                <a:solidFill>
                  <a:srgbClr val="002060"/>
                </a:solidFill>
              </a:rPr>
              <a:t>” dell’apprendimento</a:t>
            </a:r>
            <a:r>
              <a:rPr lang="it-IT" dirty="0"/>
              <a:t>, ad esempio nel </a:t>
            </a:r>
            <a:r>
              <a:rPr lang="it-IT" dirty="0" err="1"/>
              <a:t>loop</a:t>
            </a:r>
            <a:r>
              <a:rPr lang="it-IT" dirty="0"/>
              <a:t> proposto </a:t>
            </a:r>
            <a:r>
              <a:rPr lang="it-IT" dirty="0" smtClean="0"/>
              <a:t>nella prossima slide</a:t>
            </a:r>
            <a:r>
              <a:rPr lang="it-IT" b="1" dirty="0" smtClean="0"/>
              <a:t> partiamo </a:t>
            </a:r>
            <a:r>
              <a:rPr lang="it-IT" b="1" dirty="0"/>
              <a:t>da esperienze che possono essere suggerite dall’insegnante </a:t>
            </a:r>
            <a:r>
              <a:rPr lang="it-IT" dirty="0"/>
              <a:t>e che servono ad impegnare e interessare l’allievo,  quali giochi o simulazioni, esperimenti, progetti della comunità, attività artistiche</a:t>
            </a:r>
            <a:r>
              <a:rPr lang="it-IT" b="1" dirty="0"/>
              <a:t> per passare all’esplorazione dei concetti </a:t>
            </a:r>
            <a:r>
              <a:rPr lang="it-IT" b="1" dirty="0" smtClean="0"/>
              <a:t>in maniera autonoma </a:t>
            </a:r>
            <a:r>
              <a:rPr lang="it-IT" dirty="0" smtClean="0"/>
              <a:t>tramite </a:t>
            </a:r>
            <a:r>
              <a:rPr lang="it-IT" dirty="0"/>
              <a:t>video lezioni, audiolibri, siti web, o chat suggerite dall’insegnante </a:t>
            </a:r>
            <a:r>
              <a:rPr lang="it-IT" b="1" dirty="0"/>
              <a:t>per arrivare alla produzione autonoma da parte dell’allievo </a:t>
            </a:r>
            <a:r>
              <a:rPr lang="it-IT" dirty="0" smtClean="0"/>
              <a:t>( o di gruppi di allievi) di </a:t>
            </a:r>
            <a:r>
              <a:rPr lang="it-IT" dirty="0"/>
              <a:t>testi, riflessioni, video, blog e alla </a:t>
            </a:r>
            <a:r>
              <a:rPr lang="it-IT" b="1" dirty="0"/>
              <a:t>successiva creazione personalizzata di </a:t>
            </a:r>
            <a:r>
              <a:rPr lang="it-IT" b="1" dirty="0" smtClean="0"/>
              <a:t>progetti </a:t>
            </a:r>
            <a:r>
              <a:rPr lang="it-IT" dirty="0" smtClean="0"/>
              <a:t>che vengono presentati e dai quali il </a:t>
            </a:r>
            <a:r>
              <a:rPr lang="it-IT" dirty="0" err="1" smtClean="0"/>
              <a:t>loop</a:t>
            </a:r>
            <a:r>
              <a:rPr lang="it-IT" dirty="0" smtClean="0"/>
              <a:t> riparte</a:t>
            </a:r>
          </a:p>
          <a:p>
            <a:r>
              <a:rPr lang="it-IT" dirty="0" smtClean="0"/>
              <a:t>Le diverse fasi del </a:t>
            </a:r>
            <a:r>
              <a:rPr lang="it-IT" dirty="0" err="1" smtClean="0"/>
              <a:t>loop</a:t>
            </a:r>
            <a:r>
              <a:rPr lang="it-IT" dirty="0" smtClean="0"/>
              <a:t> sono</a:t>
            </a:r>
          </a:p>
          <a:p>
            <a:r>
              <a:rPr lang="it-IT" dirty="0" smtClean="0"/>
              <a:t>1) </a:t>
            </a:r>
            <a:r>
              <a:rPr lang="it-IT" dirty="0" err="1" smtClean="0"/>
              <a:t>experience</a:t>
            </a:r>
            <a:endParaRPr lang="it-IT" dirty="0" smtClean="0"/>
          </a:p>
          <a:p>
            <a:r>
              <a:rPr lang="it-IT" dirty="0" smtClean="0"/>
              <a:t>2) </a:t>
            </a:r>
            <a:r>
              <a:rPr lang="it-IT" dirty="0" err="1" smtClean="0"/>
              <a:t>what</a:t>
            </a:r>
            <a:r>
              <a:rPr lang="it-IT" dirty="0" smtClean="0"/>
              <a:t> ( ricerca autonoma )</a:t>
            </a:r>
          </a:p>
          <a:p>
            <a:r>
              <a:rPr lang="it-IT" dirty="0" smtClean="0"/>
              <a:t>3) so </a:t>
            </a:r>
            <a:r>
              <a:rPr lang="it-IT" dirty="0" err="1" smtClean="0"/>
              <a:t>what</a:t>
            </a:r>
            <a:r>
              <a:rPr lang="it-IT" dirty="0" smtClean="0"/>
              <a:t> ( produzione di riflessioni, video, blog)</a:t>
            </a:r>
          </a:p>
          <a:p>
            <a:r>
              <a:rPr lang="it-IT" dirty="0" smtClean="0"/>
              <a:t>4) produzione di un proprio progetto</a:t>
            </a:r>
            <a:endParaRPr lang="it-IT" dirty="0"/>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
            </a:r>
            <a:br>
              <a:rPr lang="it-IT" sz="2000" dirty="0" smtClean="0"/>
            </a:br>
            <a:r>
              <a:rPr lang="it-IT" sz="2000" dirty="0"/>
              <a:t/>
            </a:r>
            <a:br>
              <a:rPr lang="it-IT" sz="2000" dirty="0"/>
            </a:br>
            <a:r>
              <a:rPr lang="it-IT" sz="2000" dirty="0" smtClean="0"/>
              <a:t>può </a:t>
            </a:r>
            <a:r>
              <a:rPr lang="it-IT" sz="2000" dirty="0"/>
              <a:t>essere condotta senza alcuna particolare tecnologia digitale, </a:t>
            </a:r>
            <a:r>
              <a:rPr lang="it-IT" sz="2000" dirty="0" smtClean="0"/>
              <a:t>tuttavia, </a:t>
            </a:r>
            <a:r>
              <a:rPr lang="it-IT" sz="2000" i="1" dirty="0"/>
              <a:t>f</a:t>
            </a:r>
            <a:r>
              <a:rPr lang="it-IT" sz="2000" i="1" dirty="0" smtClean="0"/>
              <a:t>ra </a:t>
            </a:r>
            <a:r>
              <a:rPr lang="it-IT" sz="2000" i="1" dirty="0"/>
              <a:t>le molte </a:t>
            </a:r>
            <a:r>
              <a:rPr lang="it-IT" sz="2000" i="1" dirty="0" smtClean="0"/>
              <a:t>significative risorse on </a:t>
            </a:r>
            <a:r>
              <a:rPr lang="it-IT" sz="2000" i="1" dirty="0" err="1" smtClean="0"/>
              <a:t>line</a:t>
            </a:r>
            <a:r>
              <a:rPr lang="it-IT" sz="2000" i="1" dirty="0" smtClean="0"/>
              <a:t> ci </a:t>
            </a:r>
            <a:r>
              <a:rPr lang="it-IT" sz="2000" i="1" dirty="0"/>
              <a:t>sono: </a:t>
            </a:r>
            <a:r>
              <a:rPr lang="it-IT" sz="2000" i="1" dirty="0" smtClean="0"/>
              <a:t/>
            </a:r>
            <a:br>
              <a:rPr lang="it-IT" sz="2000" i="1" dirty="0" smtClean="0"/>
            </a:br>
            <a:r>
              <a:rPr lang="it-IT" sz="2000" i="1" dirty="0" smtClean="0"/>
              <a:t/>
            </a:r>
            <a:br>
              <a:rPr lang="it-IT" sz="2000" i="1" dirty="0" smtClean="0"/>
            </a:br>
            <a:r>
              <a:rPr lang="it-IT" sz="2000" i="1" dirty="0" smtClean="0">
                <a:solidFill>
                  <a:srgbClr val="FF0000"/>
                </a:solidFill>
              </a:rPr>
              <a:t>WISE </a:t>
            </a:r>
            <a:r>
              <a:rPr lang="it-IT" sz="2000" i="1" dirty="0">
                <a:solidFill>
                  <a:srgbClr val="FF0000"/>
                </a:solidFill>
              </a:rPr>
              <a:t>(</a:t>
            </a:r>
            <a:r>
              <a:rPr lang="it-IT" sz="2000" i="1" dirty="0">
                <a:solidFill>
                  <a:srgbClr val="FF0000"/>
                </a:solidFill>
                <a:hlinkClick r:id="rId2"/>
              </a:rPr>
              <a:t>http://wise.berkeley.edu/), </a:t>
            </a:r>
            <a:r>
              <a:rPr lang="it-IT" sz="2000" i="1" dirty="0"/>
              <a:t>acronimo di </a:t>
            </a:r>
            <a:r>
              <a:rPr lang="it-IT" sz="2000" i="1" dirty="0" err="1"/>
              <a:t>Web-based</a:t>
            </a:r>
            <a:r>
              <a:rPr lang="it-IT" sz="2000" i="1" dirty="0"/>
              <a:t> </a:t>
            </a:r>
            <a:r>
              <a:rPr lang="it-IT" sz="2000" i="1" dirty="0" err="1"/>
              <a:t>inquiry</a:t>
            </a:r>
            <a:r>
              <a:rPr lang="it-IT" sz="2000" i="1" dirty="0"/>
              <a:t> science </a:t>
            </a:r>
            <a:r>
              <a:rPr lang="it-IT" sz="2000" i="1" dirty="0" err="1"/>
              <a:t>environment</a:t>
            </a:r>
            <a:r>
              <a:rPr lang="it-IT" sz="2000" i="1" dirty="0"/>
              <a:t>, un ambiente implementato dall’Università di </a:t>
            </a:r>
            <a:r>
              <a:rPr lang="it-IT" sz="2000" i="1" dirty="0" err="1"/>
              <a:t>Berkeley</a:t>
            </a:r>
            <a:r>
              <a:rPr lang="it-IT" sz="2000" i="1" dirty="0"/>
              <a:t> dove si possono trovare esperienze di </a:t>
            </a:r>
            <a:r>
              <a:rPr lang="it-IT" sz="2000" i="1" dirty="0" err="1"/>
              <a:t>inquiry</a:t>
            </a:r>
            <a:r>
              <a:rPr lang="it-IT" sz="2000" i="1" dirty="0"/>
              <a:t> </a:t>
            </a:r>
            <a:r>
              <a:rPr lang="it-IT" sz="2000" i="1" dirty="0" err="1"/>
              <a:t>learning</a:t>
            </a:r>
            <a:r>
              <a:rPr lang="it-IT" sz="2000" i="1" dirty="0"/>
              <a:t> per diverse discipline; </a:t>
            </a:r>
            <a:r>
              <a:rPr lang="it-IT" sz="2000" i="1" dirty="0" smtClean="0"/>
              <a:t/>
            </a:r>
            <a:br>
              <a:rPr lang="it-IT" sz="2000" i="1" dirty="0" smtClean="0"/>
            </a:br>
            <a:r>
              <a:rPr lang="it-IT" sz="2000" i="1" dirty="0" smtClean="0"/>
              <a:t/>
            </a:r>
            <a:br>
              <a:rPr lang="it-IT" sz="2000" i="1" dirty="0" smtClean="0"/>
            </a:br>
            <a:r>
              <a:rPr lang="it-IT" sz="2000" i="1" dirty="0" err="1" smtClean="0">
                <a:solidFill>
                  <a:srgbClr val="FF0000"/>
                </a:solidFill>
              </a:rPr>
              <a:t>nQuire</a:t>
            </a:r>
            <a:r>
              <a:rPr lang="it-IT" sz="2000" i="1" dirty="0" smtClean="0"/>
              <a:t> </a:t>
            </a:r>
            <a:r>
              <a:rPr lang="it-IT" sz="2000" i="1" dirty="0"/>
              <a:t>(</a:t>
            </a:r>
            <a:r>
              <a:rPr lang="it-IT" sz="2000" i="1" dirty="0">
                <a:hlinkClick r:id="rId2"/>
              </a:rPr>
              <a:t>http://www.nquire.org.uk/), </a:t>
            </a:r>
            <a:r>
              <a:rPr lang="it-IT" sz="2000" i="1" dirty="0"/>
              <a:t>un software per PC sviluppato dalle Università di Nottingham a dalla Open </a:t>
            </a:r>
            <a:r>
              <a:rPr lang="it-IT" sz="2000" i="1" dirty="0" err="1"/>
              <a:t>University</a:t>
            </a:r>
            <a:r>
              <a:rPr lang="it-IT" sz="2000" i="1" dirty="0"/>
              <a:t> che guida gli studenti nelle varie fasi di un progetto di ricerca e forni-sce ai docenti una libreria di ricerche facilmente personalizzabili. </a:t>
            </a:r>
            <a:r>
              <a:rPr lang="it-IT" sz="2000" i="1" dirty="0" smtClean="0"/>
              <a:t/>
            </a:r>
            <a:br>
              <a:rPr lang="it-IT" sz="2000" i="1" dirty="0" smtClean="0"/>
            </a:br>
            <a:r>
              <a:rPr lang="it-IT" sz="2000" i="1" dirty="0" smtClean="0"/>
              <a:t/>
            </a:r>
            <a:br>
              <a:rPr lang="it-IT" sz="2000" i="1" dirty="0" smtClean="0"/>
            </a:br>
            <a:r>
              <a:rPr lang="it-IT" sz="2000" i="1" dirty="0" smtClean="0"/>
              <a:t>Infine</a:t>
            </a:r>
            <a:r>
              <a:rPr lang="it-IT" sz="2000" i="1" dirty="0"/>
              <a:t>, molto innovativo è </a:t>
            </a:r>
            <a:r>
              <a:rPr lang="it-IT" sz="2000" i="1" dirty="0" err="1">
                <a:solidFill>
                  <a:srgbClr val="FF0000"/>
                </a:solidFill>
              </a:rPr>
              <a:t>iSpot</a:t>
            </a:r>
            <a:r>
              <a:rPr lang="it-IT" sz="2000" i="1" dirty="0"/>
              <a:t> (</a:t>
            </a:r>
            <a:r>
              <a:rPr lang="it-IT" sz="2000" i="1" dirty="0">
                <a:hlinkClick r:id="rId3"/>
              </a:rPr>
              <a:t>http://www.ispot.org.uk</a:t>
            </a:r>
            <a:r>
              <a:rPr lang="it-IT" sz="2000" i="1" dirty="0"/>
              <a:t>/) </a:t>
            </a:r>
            <a:endParaRPr lang="it-IT" sz="2000" dirty="0"/>
          </a:p>
        </p:txBody>
      </p:sp>
      <p:sp>
        <p:nvSpPr>
          <p:cNvPr id="5" name="Rettangolo 4"/>
          <p:cNvSpPr/>
          <p:nvPr/>
        </p:nvSpPr>
        <p:spPr>
          <a:xfrm>
            <a:off x="971600" y="692696"/>
            <a:ext cx="5976664" cy="707886"/>
          </a:xfrm>
          <a:prstGeom prst="rect">
            <a:avLst/>
          </a:prstGeom>
        </p:spPr>
        <p:txBody>
          <a:bodyPr wrap="square">
            <a:spAutoFit/>
          </a:bodyPr>
          <a:lstStyle/>
          <a:p>
            <a:r>
              <a:rPr lang="it-IT" sz="4000" i="1" dirty="0" err="1" smtClean="0"/>
              <a:t>inquiry</a:t>
            </a:r>
            <a:r>
              <a:rPr lang="it-IT" sz="4000" i="1" dirty="0" smtClean="0"/>
              <a:t> </a:t>
            </a:r>
            <a:r>
              <a:rPr lang="it-IT" sz="4000" i="1" dirty="0" err="1" smtClean="0"/>
              <a:t>learning</a:t>
            </a:r>
            <a:r>
              <a:rPr lang="it-IT" sz="4000" i="1" dirty="0" smtClean="0"/>
              <a:t> </a:t>
            </a:r>
            <a:endParaRPr lang="it-IT"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age70.jpeg"/>
          <p:cNvPicPr>
            <a:picLocks noGrp="1"/>
          </p:cNvPicPr>
          <p:nvPr>
            <p:ph idx="1"/>
          </p:nvPr>
        </p:nvPicPr>
        <p:blipFill>
          <a:blip r:embed="rId2" cstate="print"/>
          <a:stretch>
            <a:fillRect/>
          </a:stretch>
        </p:blipFill>
        <p:spPr>
          <a:xfrm>
            <a:off x="395536" y="332656"/>
            <a:ext cx="7992888" cy="61926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12968" cy="706090"/>
          </a:xfrm>
        </p:spPr>
        <p:txBody>
          <a:bodyPr>
            <a:normAutofit fontScale="90000"/>
          </a:bodyPr>
          <a:lstStyle/>
          <a:p>
            <a:r>
              <a:rPr lang="it-IT" dirty="0" smtClean="0"/>
              <a:t>E per i più temerari : </a:t>
            </a:r>
            <a:r>
              <a:rPr lang="it-IT" b="1" dirty="0" smtClean="0">
                <a:solidFill>
                  <a:srgbClr val="FF0000"/>
                </a:solidFill>
              </a:rPr>
              <a:t>il </a:t>
            </a:r>
            <a:r>
              <a:rPr lang="it-IT" b="1" dirty="0" err="1" smtClean="0">
                <a:solidFill>
                  <a:srgbClr val="FF0000"/>
                </a:solidFill>
              </a:rPr>
              <a:t>gamification</a:t>
            </a:r>
            <a:r>
              <a:rPr lang="it-IT" b="1" dirty="0" smtClean="0">
                <a:solidFill>
                  <a:srgbClr val="FF0000"/>
                </a:solidFill>
              </a:rPr>
              <a:t> </a:t>
            </a:r>
            <a:r>
              <a:rPr lang="it-IT" b="1" dirty="0" err="1" smtClean="0">
                <a:solidFill>
                  <a:srgbClr val="FF0000"/>
                </a:solidFill>
              </a:rPr>
              <a:t>loop</a:t>
            </a:r>
            <a:endParaRPr lang="it-IT" b="1" dirty="0">
              <a:solidFill>
                <a:srgbClr val="FF0000"/>
              </a:solidFill>
            </a:endParaRPr>
          </a:p>
        </p:txBody>
      </p:sp>
      <p:sp>
        <p:nvSpPr>
          <p:cNvPr id="3" name="Segnaposto contenuto 2"/>
          <p:cNvSpPr>
            <a:spLocks noGrp="1"/>
          </p:cNvSpPr>
          <p:nvPr>
            <p:ph idx="1"/>
          </p:nvPr>
        </p:nvSpPr>
        <p:spPr>
          <a:xfrm>
            <a:off x="457200" y="908721"/>
            <a:ext cx="8229600" cy="1800200"/>
          </a:xfrm>
        </p:spPr>
        <p:txBody>
          <a:bodyPr>
            <a:normAutofit fontScale="85000" lnSpcReduction="20000"/>
          </a:bodyPr>
          <a:lstStyle/>
          <a:p>
            <a:pPr>
              <a:buNone/>
            </a:pPr>
            <a:r>
              <a:rPr lang="it-IT" dirty="0" smtClean="0"/>
              <a:t>    Nel convegno che ho seguito a Salonicco si è parlato moltissimo di </a:t>
            </a:r>
            <a:r>
              <a:rPr lang="it-IT" dirty="0" err="1" smtClean="0"/>
              <a:t>gamification</a:t>
            </a:r>
            <a:r>
              <a:rPr lang="it-IT" dirty="0" smtClean="0"/>
              <a:t> come della nuova frontiera dell’apprendimento. Anche il </a:t>
            </a:r>
            <a:r>
              <a:rPr lang="it-IT" dirty="0" err="1" smtClean="0"/>
              <a:t>gamification</a:t>
            </a:r>
            <a:r>
              <a:rPr lang="it-IT" dirty="0" smtClean="0"/>
              <a:t>, come il </a:t>
            </a:r>
            <a:r>
              <a:rPr lang="it-IT" dirty="0" err="1" smtClean="0"/>
              <a:t>flipped</a:t>
            </a:r>
            <a:r>
              <a:rPr lang="it-IT" dirty="0" smtClean="0"/>
              <a:t> </a:t>
            </a:r>
            <a:r>
              <a:rPr lang="it-IT" dirty="0" err="1" smtClean="0"/>
              <a:t>classroom</a:t>
            </a:r>
            <a:r>
              <a:rPr lang="it-IT" dirty="0" smtClean="0"/>
              <a:t>, necessiterebbe di un corso tutto per sé, eccovi comunque il </a:t>
            </a:r>
            <a:r>
              <a:rPr lang="it-IT" dirty="0" err="1" smtClean="0"/>
              <a:t>loop</a:t>
            </a:r>
            <a:r>
              <a:rPr lang="it-IT" dirty="0" smtClean="0"/>
              <a:t> di un corso </a:t>
            </a:r>
            <a:r>
              <a:rPr lang="it-IT" dirty="0" err="1" smtClean="0"/>
              <a:t>gamificato</a:t>
            </a:r>
            <a:endParaRPr lang="it-IT" dirty="0"/>
          </a:p>
        </p:txBody>
      </p:sp>
      <p:pic>
        <p:nvPicPr>
          <p:cNvPr id="4" name="image71.jpeg"/>
          <p:cNvPicPr/>
          <p:nvPr/>
        </p:nvPicPr>
        <p:blipFill>
          <a:blip r:embed="rId2" cstate="print"/>
          <a:stretch>
            <a:fillRect/>
          </a:stretch>
        </p:blipFill>
        <p:spPr>
          <a:xfrm>
            <a:off x="971600" y="2708920"/>
            <a:ext cx="7200800" cy="4149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5050904" cy="922114"/>
          </a:xfrm>
        </p:spPr>
        <p:txBody>
          <a:bodyPr/>
          <a:lstStyle/>
          <a:p>
            <a:r>
              <a:rPr lang="it-IT" b="1" dirty="0" smtClean="0">
                <a:solidFill>
                  <a:schemeClr val="tx2">
                    <a:lumMod val="50000"/>
                  </a:schemeClr>
                </a:solidFill>
              </a:rPr>
              <a:t>I 4 pilastri </a:t>
            </a:r>
            <a:r>
              <a:rPr lang="it-IT" b="1" dirty="0" err="1" smtClean="0">
                <a:solidFill>
                  <a:schemeClr val="tx2">
                    <a:lumMod val="50000"/>
                  </a:schemeClr>
                </a:solidFill>
              </a:rPr>
              <a:t>flipped</a:t>
            </a:r>
            <a:r>
              <a:rPr lang="it-IT" b="1" dirty="0" smtClean="0">
                <a:solidFill>
                  <a:schemeClr val="tx2">
                    <a:lumMod val="50000"/>
                  </a:schemeClr>
                </a:solidFill>
              </a:rPr>
              <a:t> </a:t>
            </a:r>
            <a:endParaRPr lang="it-IT" b="1" dirty="0">
              <a:solidFill>
                <a:schemeClr val="tx2">
                  <a:lumMod val="50000"/>
                </a:schemeClr>
              </a:solidFill>
            </a:endParaRPr>
          </a:p>
        </p:txBody>
      </p:sp>
      <p:sp>
        <p:nvSpPr>
          <p:cNvPr id="3" name="Segnaposto contenuto 2"/>
          <p:cNvSpPr>
            <a:spLocks noGrp="1"/>
          </p:cNvSpPr>
          <p:nvPr>
            <p:ph idx="1"/>
          </p:nvPr>
        </p:nvSpPr>
        <p:spPr>
          <a:xfrm>
            <a:off x="457200" y="1700808"/>
            <a:ext cx="8229600" cy="4680520"/>
          </a:xfrm>
        </p:spPr>
        <p:txBody>
          <a:bodyPr>
            <a:normAutofit fontScale="70000" lnSpcReduction="20000"/>
          </a:bodyPr>
          <a:lstStyle/>
          <a:p>
            <a:pPr>
              <a:buNone/>
            </a:pPr>
            <a:r>
              <a:rPr lang="it-IT" b="1" dirty="0" smtClean="0"/>
              <a:t>1 </a:t>
            </a:r>
            <a:r>
              <a:rPr lang="it-IT" b="1" dirty="0" err="1" smtClean="0"/>
              <a:t>Flexible</a:t>
            </a:r>
            <a:r>
              <a:rPr lang="it-IT" b="1" dirty="0" smtClean="0"/>
              <a:t> </a:t>
            </a:r>
            <a:r>
              <a:rPr lang="it-IT" b="1" dirty="0" err="1" smtClean="0"/>
              <a:t>Environment</a:t>
            </a:r>
            <a:r>
              <a:rPr lang="it-IT" b="1" dirty="0" smtClean="0"/>
              <a:t> :</a:t>
            </a:r>
            <a:r>
              <a:rPr lang="it-IT" dirty="0" smtClean="0"/>
              <a:t>IL FLIPPED LEARNING e LO SPACED LEARNING RICHIEDONO  AMBIENTI e MENTALITA’ FLESSIBILI</a:t>
            </a:r>
          </a:p>
          <a:p>
            <a:pPr>
              <a:buNone/>
            </a:pPr>
            <a:endParaRPr lang="it-IT" b="1" dirty="0" smtClean="0"/>
          </a:p>
          <a:p>
            <a:pPr>
              <a:buNone/>
            </a:pPr>
            <a:r>
              <a:rPr lang="it-IT" b="1" dirty="0" smtClean="0"/>
              <a:t>2 </a:t>
            </a:r>
            <a:r>
              <a:rPr lang="it-IT" b="1" dirty="0" err="1" smtClean="0"/>
              <a:t>Learning</a:t>
            </a:r>
            <a:r>
              <a:rPr lang="it-IT" b="1" dirty="0" smtClean="0"/>
              <a:t> Culture :</a:t>
            </a:r>
            <a:r>
              <a:rPr lang="it-IT" dirty="0" smtClean="0"/>
              <a:t>QUESTE METODOLOGIE RICHIEDONO  UN CAMBIAMENTO </a:t>
            </a:r>
            <a:r>
              <a:rPr lang="it-IT" dirty="0" err="1" smtClean="0"/>
              <a:t>DI</a:t>
            </a:r>
            <a:r>
              <a:rPr lang="it-IT" dirty="0" smtClean="0"/>
              <a:t> CULTURA E UN FORTE IMPEGNO DA PARTE DEL DOCENTE</a:t>
            </a:r>
          </a:p>
          <a:p>
            <a:pPr>
              <a:buNone/>
            </a:pPr>
            <a:endParaRPr lang="it-IT" b="1" dirty="0" smtClean="0"/>
          </a:p>
          <a:p>
            <a:pPr>
              <a:buNone/>
            </a:pPr>
            <a:r>
              <a:rPr lang="it-IT" b="1" dirty="0" smtClean="0"/>
              <a:t>3 </a:t>
            </a:r>
            <a:r>
              <a:rPr lang="it-IT" b="1" dirty="0" err="1" smtClean="0"/>
              <a:t>Intentional</a:t>
            </a:r>
            <a:r>
              <a:rPr lang="it-IT" b="1" dirty="0" smtClean="0"/>
              <a:t> </a:t>
            </a:r>
            <a:r>
              <a:rPr lang="it-IT" b="1" dirty="0" err="1" smtClean="0"/>
              <a:t>Content</a:t>
            </a:r>
            <a:r>
              <a:rPr lang="it-IT" b="1" dirty="0" smtClean="0"/>
              <a:t> :</a:t>
            </a:r>
            <a:r>
              <a:rPr lang="it-IT" dirty="0" smtClean="0"/>
              <a:t>LE METODOLOGIE DESCRITTE NON DEMONIZZANO O ANNULLANO LE LEZIONI FRONTALI</a:t>
            </a:r>
          </a:p>
          <a:p>
            <a:pPr>
              <a:buNone/>
            </a:pPr>
            <a:endParaRPr lang="it-IT" b="1" dirty="0" smtClean="0"/>
          </a:p>
          <a:p>
            <a:pPr>
              <a:buNone/>
            </a:pPr>
            <a:r>
              <a:rPr lang="it-IT" b="1" dirty="0" smtClean="0"/>
              <a:t>and </a:t>
            </a:r>
          </a:p>
          <a:p>
            <a:pPr>
              <a:buNone/>
            </a:pPr>
            <a:r>
              <a:rPr lang="it-IT" b="1" dirty="0" smtClean="0"/>
              <a:t>3 Professional </a:t>
            </a:r>
            <a:r>
              <a:rPr lang="it-IT" b="1" dirty="0" err="1" smtClean="0"/>
              <a:t>Educator</a:t>
            </a:r>
            <a:r>
              <a:rPr lang="it-IT" b="1" dirty="0" smtClean="0"/>
              <a:t> :</a:t>
            </a:r>
            <a:r>
              <a:rPr lang="it-IT" dirty="0" smtClean="0"/>
              <a:t>LE METODOLOGIE RICHIEDONO SEMPRE </a:t>
            </a:r>
            <a:r>
              <a:rPr lang="it-IT" dirty="0" err="1" smtClean="0"/>
              <a:t>DI</a:t>
            </a:r>
            <a:r>
              <a:rPr lang="it-IT" dirty="0" smtClean="0"/>
              <a:t> PIU’ CHE I DOCENTI SIANO ESPERTI PROFESSIONISTI CON MILLE OCCHI, CENTO BRACCIA E UN CUORE ENORME!!!</a:t>
            </a:r>
          </a:p>
          <a:p>
            <a:pPr>
              <a:buNone/>
            </a:pPr>
            <a:endParaRPr lang="it-IT" dirty="0"/>
          </a:p>
        </p:txBody>
      </p:sp>
      <p:pic>
        <p:nvPicPr>
          <p:cNvPr id="1026" name="Picture 2" descr="https://uwaterloo.ca/centre-for-teaching-excellence/sites/ca.centre-for-teaching-excellence/files/uploads/images/flipped-classroom.jpg"/>
          <p:cNvPicPr>
            <a:picLocks noChangeAspect="1" noChangeArrowheads="1"/>
          </p:cNvPicPr>
          <p:nvPr/>
        </p:nvPicPr>
        <p:blipFill>
          <a:blip r:embed="rId2" cstate="print"/>
          <a:srcRect/>
          <a:stretch>
            <a:fillRect/>
          </a:stretch>
        </p:blipFill>
        <p:spPr bwMode="auto">
          <a:xfrm>
            <a:off x="6156177" y="0"/>
            <a:ext cx="2987824" cy="15525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92696"/>
          </a:xfrm>
        </p:spPr>
        <p:txBody>
          <a:bodyPr>
            <a:normAutofit fontScale="90000"/>
          </a:bodyPr>
          <a:lstStyle/>
          <a:p>
            <a:r>
              <a:rPr lang="it-IT" dirty="0" smtClean="0"/>
              <a:t>Il </a:t>
            </a:r>
            <a:r>
              <a:rPr lang="it-IT" dirty="0" err="1" smtClean="0"/>
              <a:t>loop</a:t>
            </a:r>
            <a:r>
              <a:rPr lang="it-IT" dirty="0" smtClean="0"/>
              <a:t> </a:t>
            </a:r>
            <a:r>
              <a:rPr lang="it-IT" dirty="0" err="1" smtClean="0"/>
              <a:t>gamificato</a:t>
            </a:r>
            <a:endParaRPr lang="it-IT" dirty="0"/>
          </a:p>
        </p:txBody>
      </p:sp>
      <p:sp>
        <p:nvSpPr>
          <p:cNvPr id="3" name="Segnaposto contenuto 2"/>
          <p:cNvSpPr>
            <a:spLocks noGrp="1"/>
          </p:cNvSpPr>
          <p:nvPr>
            <p:ph idx="1"/>
          </p:nvPr>
        </p:nvSpPr>
        <p:spPr>
          <a:xfrm>
            <a:off x="539552" y="764705"/>
            <a:ext cx="8229600" cy="3600400"/>
          </a:xfrm>
        </p:spPr>
        <p:txBody>
          <a:bodyPr>
            <a:normAutofit fontScale="92500" lnSpcReduction="20000"/>
          </a:bodyPr>
          <a:lstStyle/>
          <a:p>
            <a:pPr>
              <a:buNone/>
            </a:pPr>
            <a:r>
              <a:rPr lang="it-IT" sz="2800" dirty="0" smtClean="0"/>
              <a:t>Il </a:t>
            </a:r>
            <a:r>
              <a:rPr lang="it-IT" sz="2800" dirty="0" err="1" smtClean="0"/>
              <a:t>gamification</a:t>
            </a:r>
            <a:r>
              <a:rPr lang="it-IT" sz="2800" dirty="0" smtClean="0"/>
              <a:t> </a:t>
            </a:r>
            <a:r>
              <a:rPr lang="it-IT" sz="2800" dirty="0" err="1" smtClean="0"/>
              <a:t>loop</a:t>
            </a:r>
            <a:r>
              <a:rPr lang="it-IT" sz="2800" dirty="0" smtClean="0"/>
              <a:t> prevede le seguenti fasi</a:t>
            </a:r>
          </a:p>
          <a:p>
            <a:pPr>
              <a:buNone/>
            </a:pPr>
            <a:r>
              <a:rPr lang="it-IT" sz="2800" dirty="0" smtClean="0"/>
              <a:t>1) il lancio di una sfida</a:t>
            </a:r>
          </a:p>
          <a:p>
            <a:pPr>
              <a:buNone/>
            </a:pPr>
            <a:r>
              <a:rPr lang="it-IT" sz="2800" dirty="0" smtClean="0"/>
              <a:t>2) la creazioni di condizioni che rendano la sfida accessibile agli studenti</a:t>
            </a:r>
          </a:p>
          <a:p>
            <a:pPr>
              <a:buNone/>
            </a:pPr>
            <a:r>
              <a:rPr lang="it-IT" sz="2800" dirty="0" smtClean="0"/>
              <a:t>3) un sistema di </a:t>
            </a:r>
            <a:r>
              <a:rPr lang="it-IT" sz="2800" dirty="0" err="1" smtClean="0"/>
              <a:t>badges</a:t>
            </a:r>
            <a:r>
              <a:rPr lang="it-IT" sz="2800" dirty="0" smtClean="0"/>
              <a:t> o di punti o di crediti che gli studenti possano accumulare</a:t>
            </a:r>
          </a:p>
          <a:p>
            <a:pPr>
              <a:buNone/>
            </a:pPr>
            <a:r>
              <a:rPr lang="it-IT" sz="2800" dirty="0" smtClean="0"/>
              <a:t>4) la creazione di classifiche o di visibilità dei punti accumulati su di un social network, in sostanza  </a:t>
            </a:r>
            <a:r>
              <a:rPr lang="it-IT" sz="2800" dirty="0"/>
              <a:t>vengono assegnati dei badge ai quali viene conferito “riconoscimento sociale” tramite i social </a:t>
            </a:r>
            <a:r>
              <a:rPr lang="it-IT" sz="2800" dirty="0" err="1"/>
              <a:t>networks</a:t>
            </a:r>
            <a:endParaRPr lang="it-IT" sz="2800" dirty="0"/>
          </a:p>
        </p:txBody>
      </p:sp>
      <p:pic>
        <p:nvPicPr>
          <p:cNvPr id="28674" name="Picture 2" descr="http://www.learningevolution.com/wp-content/uploads/2015/04/gamification.jpg"/>
          <p:cNvPicPr>
            <a:picLocks noChangeAspect="1" noChangeArrowheads="1"/>
          </p:cNvPicPr>
          <p:nvPr/>
        </p:nvPicPr>
        <p:blipFill>
          <a:blip r:embed="rId2" cstate="print"/>
          <a:srcRect/>
          <a:stretch>
            <a:fillRect/>
          </a:stretch>
        </p:blipFill>
        <p:spPr bwMode="auto">
          <a:xfrm>
            <a:off x="4211960" y="4509120"/>
            <a:ext cx="4416425" cy="1922444"/>
          </a:xfrm>
          <a:prstGeom prst="rect">
            <a:avLst/>
          </a:prstGeom>
          <a:noFill/>
        </p:spPr>
      </p:pic>
      <p:pic>
        <p:nvPicPr>
          <p:cNvPr id="28676" name="Picture 4" descr="http://www.magillaguerrilla.it/wp-content/uploads/2014/08/HiRes-resized-600.png"/>
          <p:cNvPicPr>
            <a:picLocks noChangeAspect="1" noChangeArrowheads="1"/>
          </p:cNvPicPr>
          <p:nvPr/>
        </p:nvPicPr>
        <p:blipFill>
          <a:blip r:embed="rId3" cstate="print"/>
          <a:srcRect/>
          <a:stretch>
            <a:fillRect/>
          </a:stretch>
        </p:blipFill>
        <p:spPr bwMode="auto">
          <a:xfrm>
            <a:off x="1115616" y="4339160"/>
            <a:ext cx="2376264" cy="251884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000" dirty="0" err="1">
                <a:latin typeface="Arial" pitchFamily="34" charset="0"/>
                <a:cs typeface="Arial" pitchFamily="34" charset="0"/>
              </a:rPr>
              <a:t>Petros</a:t>
            </a:r>
            <a:r>
              <a:rPr lang="it-IT" sz="2000" dirty="0">
                <a:latin typeface="Arial" pitchFamily="34" charset="0"/>
                <a:cs typeface="Arial" pitchFamily="34" charset="0"/>
              </a:rPr>
              <a:t> </a:t>
            </a:r>
            <a:r>
              <a:rPr lang="it-IT" sz="2000" dirty="0" err="1">
                <a:latin typeface="Arial" pitchFamily="34" charset="0"/>
                <a:cs typeface="Arial" pitchFamily="34" charset="0"/>
              </a:rPr>
              <a:t>Lameras</a:t>
            </a:r>
            <a:r>
              <a:rPr lang="it-IT" sz="2000" dirty="0">
                <a:latin typeface="Arial" pitchFamily="34" charset="0"/>
                <a:cs typeface="Arial" pitchFamily="34" charset="0"/>
              </a:rPr>
              <a:t/>
            </a:r>
            <a:br>
              <a:rPr lang="it-IT" sz="2000" dirty="0">
                <a:latin typeface="Arial" pitchFamily="34" charset="0"/>
                <a:cs typeface="Arial" pitchFamily="34" charset="0"/>
              </a:rPr>
            </a:br>
            <a:r>
              <a:rPr lang="it-IT" sz="2000" dirty="0" smtClean="0">
                <a:latin typeface="Arial" pitchFamily="34" charset="0"/>
                <a:cs typeface="Arial" pitchFamily="34" charset="0"/>
              </a:rPr>
              <a:t>Università </a:t>
            </a:r>
            <a:r>
              <a:rPr lang="it-IT" sz="2000" dirty="0">
                <a:latin typeface="Arial" pitchFamily="34" charset="0"/>
                <a:cs typeface="Arial" pitchFamily="34" charset="0"/>
              </a:rPr>
              <a:t>di Coventry , </a:t>
            </a:r>
            <a:r>
              <a:rPr lang="it-IT" sz="2000" dirty="0" err="1">
                <a:latin typeface="Arial" pitchFamily="34" charset="0"/>
                <a:cs typeface="Arial" pitchFamily="34" charset="0"/>
              </a:rPr>
              <a:t>Serious</a:t>
            </a:r>
            <a:r>
              <a:rPr lang="it-IT" sz="2000" dirty="0">
                <a:latin typeface="Arial" pitchFamily="34" charset="0"/>
                <a:cs typeface="Arial" pitchFamily="34" charset="0"/>
              </a:rPr>
              <a:t> Game </a:t>
            </a:r>
            <a:r>
              <a:rPr lang="it-IT" sz="2000" dirty="0" err="1">
                <a:latin typeface="Arial" pitchFamily="34" charset="0"/>
                <a:cs typeface="Arial" pitchFamily="34" charset="0"/>
              </a:rPr>
              <a:t>Institute</a:t>
            </a:r>
            <a:r>
              <a:rPr lang="it-IT" sz="2000" dirty="0">
                <a:latin typeface="Arial" pitchFamily="34" charset="0"/>
                <a:cs typeface="Arial" pitchFamily="34" charset="0"/>
              </a:rPr>
              <a:t> </a:t>
            </a:r>
            <a:r>
              <a:rPr lang="it-IT" sz="2000" u="sng" dirty="0">
                <a:latin typeface="Arial" pitchFamily="34" charset="0"/>
                <a:cs typeface="Arial" pitchFamily="34" charset="0"/>
                <a:hlinkClick r:id="rId2"/>
              </a:rPr>
              <a:t>www.seriousgamesinstitute.co.uk</a:t>
            </a:r>
            <a:r>
              <a:rPr lang="it-IT" dirty="0"/>
              <a:t/>
            </a:r>
            <a:br>
              <a:rPr lang="it-IT" dirty="0"/>
            </a:br>
            <a:endParaRPr lang="it-IT" dirty="0"/>
          </a:p>
        </p:txBody>
      </p:sp>
      <p:sp>
        <p:nvSpPr>
          <p:cNvPr id="3" name="Segnaposto contenuto 2"/>
          <p:cNvSpPr>
            <a:spLocks noGrp="1"/>
          </p:cNvSpPr>
          <p:nvPr>
            <p:ph idx="1"/>
          </p:nvPr>
        </p:nvSpPr>
        <p:spPr>
          <a:xfrm>
            <a:off x="179512" y="1124744"/>
            <a:ext cx="8964488" cy="5733256"/>
          </a:xfrm>
        </p:spPr>
        <p:txBody>
          <a:bodyPr>
            <a:normAutofit fontScale="70000" lnSpcReduction="20000"/>
          </a:bodyPr>
          <a:lstStyle/>
          <a:p>
            <a:pPr>
              <a:buNone/>
            </a:pPr>
            <a:r>
              <a:rPr lang="it-IT" b="1" dirty="0"/>
              <a:t>Creare giochi o modificare giochi già esistenti</a:t>
            </a:r>
            <a:endParaRPr lang="it-IT" dirty="0"/>
          </a:p>
          <a:p>
            <a:pPr>
              <a:buNone/>
            </a:pPr>
            <a:r>
              <a:rPr lang="it-IT" b="1" dirty="0"/>
              <a:t> </a:t>
            </a:r>
          </a:p>
          <a:p>
            <a:pPr>
              <a:buNone/>
            </a:pPr>
            <a:r>
              <a:rPr lang="it-IT" dirty="0" smtClean="0"/>
              <a:t>     Come ha spiegato </a:t>
            </a:r>
            <a:r>
              <a:rPr lang="it-IT" dirty="0" err="1" smtClean="0"/>
              <a:t>Petros</a:t>
            </a:r>
            <a:r>
              <a:rPr lang="it-IT" dirty="0" smtClean="0"/>
              <a:t> a Salonicco </a:t>
            </a:r>
            <a:r>
              <a:rPr lang="it-IT" b="1" dirty="0" smtClean="0">
                <a:solidFill>
                  <a:srgbClr val="002060"/>
                </a:solidFill>
              </a:rPr>
              <a:t>l’apprendimento </a:t>
            </a:r>
            <a:r>
              <a:rPr lang="it-IT" b="1" dirty="0">
                <a:solidFill>
                  <a:srgbClr val="002060"/>
                </a:solidFill>
              </a:rPr>
              <a:t>può </a:t>
            </a:r>
            <a:r>
              <a:rPr lang="it-IT" b="1" dirty="0" smtClean="0">
                <a:solidFill>
                  <a:srgbClr val="002060"/>
                </a:solidFill>
              </a:rPr>
              <a:t>anche avvenire </a:t>
            </a:r>
            <a:r>
              <a:rPr lang="it-IT" b="1" dirty="0">
                <a:solidFill>
                  <a:srgbClr val="002060"/>
                </a:solidFill>
              </a:rPr>
              <a:t>creando giochi o modificando </a:t>
            </a:r>
            <a:r>
              <a:rPr lang="it-IT" b="1" dirty="0" smtClean="0">
                <a:solidFill>
                  <a:srgbClr val="002060"/>
                </a:solidFill>
              </a:rPr>
              <a:t>giochi già </a:t>
            </a:r>
            <a:r>
              <a:rPr lang="it-IT" b="1" dirty="0">
                <a:solidFill>
                  <a:srgbClr val="002060"/>
                </a:solidFill>
              </a:rPr>
              <a:t>esistenti</a:t>
            </a:r>
            <a:r>
              <a:rPr lang="it-IT" dirty="0"/>
              <a:t>.</a:t>
            </a:r>
            <a:endParaRPr lang="it-IT" b="1" dirty="0"/>
          </a:p>
          <a:p>
            <a:pPr>
              <a:buNone/>
            </a:pPr>
            <a:r>
              <a:rPr lang="it-IT" dirty="0" smtClean="0"/>
              <a:t>     L’obiettivo </a:t>
            </a:r>
            <a:r>
              <a:rPr lang="it-IT" dirty="0"/>
              <a:t>del corso in questo caso sarà progettare un nuovo gioco  </a:t>
            </a:r>
            <a:r>
              <a:rPr lang="it-IT" dirty="0" smtClean="0"/>
              <a:t>o modificarne </a:t>
            </a:r>
            <a:r>
              <a:rPr lang="it-IT" dirty="0"/>
              <a:t>uno esistente.</a:t>
            </a:r>
          </a:p>
          <a:p>
            <a:pPr>
              <a:buNone/>
            </a:pPr>
            <a:r>
              <a:rPr lang="it-IT" dirty="0" smtClean="0"/>
              <a:t>     Per </a:t>
            </a:r>
            <a:r>
              <a:rPr lang="it-IT" dirty="0"/>
              <a:t>fare questo i passaggi saranno : </a:t>
            </a:r>
          </a:p>
          <a:p>
            <a:pPr lvl="0">
              <a:buNone/>
            </a:pPr>
            <a:r>
              <a:rPr lang="it-IT" dirty="0" smtClean="0"/>
              <a:t>     </a:t>
            </a:r>
            <a:r>
              <a:rPr lang="it-IT" b="1" dirty="0" smtClean="0">
                <a:solidFill>
                  <a:srgbClr val="002060"/>
                </a:solidFill>
              </a:rPr>
              <a:t>attivare </a:t>
            </a:r>
            <a:r>
              <a:rPr lang="it-IT" b="1" dirty="0">
                <a:solidFill>
                  <a:srgbClr val="002060"/>
                </a:solidFill>
              </a:rPr>
              <a:t>cicli IBL </a:t>
            </a:r>
            <a:r>
              <a:rPr lang="it-IT" dirty="0"/>
              <a:t>grazie ai quali si dovranno lanciare sfide agli studenti </a:t>
            </a:r>
            <a:r>
              <a:rPr lang="it-IT" dirty="0" smtClean="0"/>
              <a:t>che dovranno</a:t>
            </a:r>
            <a:r>
              <a:rPr lang="it-IT" dirty="0"/>
              <a:t>:</a:t>
            </a:r>
          </a:p>
          <a:p>
            <a:pPr lvl="0">
              <a:buNone/>
            </a:pPr>
            <a:r>
              <a:rPr lang="it-IT" dirty="0" smtClean="0"/>
              <a:t>     </a:t>
            </a:r>
            <a:r>
              <a:rPr lang="it-IT" b="1" dirty="0" smtClean="0">
                <a:solidFill>
                  <a:srgbClr val="002060"/>
                </a:solidFill>
              </a:rPr>
              <a:t>trovare  </a:t>
            </a:r>
            <a:r>
              <a:rPr lang="it-IT" b="1" dirty="0">
                <a:solidFill>
                  <a:srgbClr val="002060"/>
                </a:solidFill>
              </a:rPr>
              <a:t>soluzioni supportati anche da lezioni e </a:t>
            </a:r>
            <a:r>
              <a:rPr lang="it-IT" b="1" dirty="0" err="1">
                <a:solidFill>
                  <a:srgbClr val="002060"/>
                </a:solidFill>
              </a:rPr>
              <a:t>tutorials</a:t>
            </a:r>
            <a:r>
              <a:rPr lang="it-IT" b="1" dirty="0">
                <a:solidFill>
                  <a:srgbClr val="002060"/>
                </a:solidFill>
              </a:rPr>
              <a:t> o dalla guida di esperti</a:t>
            </a:r>
            <a:r>
              <a:rPr lang="it-IT" dirty="0"/>
              <a:t>, </a:t>
            </a:r>
          </a:p>
          <a:p>
            <a:pPr lvl="0">
              <a:buNone/>
            </a:pPr>
            <a:r>
              <a:rPr lang="it-IT" dirty="0" smtClean="0"/>
              <a:t>     </a:t>
            </a:r>
            <a:r>
              <a:rPr lang="it-IT" b="1" dirty="0" smtClean="0">
                <a:solidFill>
                  <a:srgbClr val="002060"/>
                </a:solidFill>
              </a:rPr>
              <a:t>passare </a:t>
            </a:r>
            <a:r>
              <a:rPr lang="it-IT" b="1" dirty="0">
                <a:solidFill>
                  <a:srgbClr val="002060"/>
                </a:solidFill>
              </a:rPr>
              <a:t>alla fase di progettazione</a:t>
            </a:r>
            <a:r>
              <a:rPr lang="it-IT" dirty="0"/>
              <a:t>, </a:t>
            </a:r>
          </a:p>
          <a:p>
            <a:pPr lvl="0">
              <a:buNone/>
            </a:pPr>
            <a:r>
              <a:rPr lang="it-IT" dirty="0" smtClean="0"/>
              <a:t>     </a:t>
            </a:r>
            <a:r>
              <a:rPr lang="it-IT" b="1" dirty="0" smtClean="0">
                <a:solidFill>
                  <a:srgbClr val="002060"/>
                </a:solidFill>
              </a:rPr>
              <a:t>passare </a:t>
            </a:r>
            <a:r>
              <a:rPr lang="it-IT" b="1" dirty="0">
                <a:solidFill>
                  <a:srgbClr val="002060"/>
                </a:solidFill>
              </a:rPr>
              <a:t>alla creazione</a:t>
            </a:r>
            <a:r>
              <a:rPr lang="it-IT" dirty="0"/>
              <a:t>, </a:t>
            </a:r>
          </a:p>
          <a:p>
            <a:pPr lvl="0">
              <a:buNone/>
            </a:pPr>
            <a:r>
              <a:rPr lang="it-IT" dirty="0" smtClean="0"/>
              <a:t>     </a:t>
            </a:r>
            <a:r>
              <a:rPr lang="it-IT" b="1" dirty="0" smtClean="0">
                <a:solidFill>
                  <a:srgbClr val="002060"/>
                </a:solidFill>
              </a:rPr>
              <a:t>procedere </a:t>
            </a:r>
            <a:r>
              <a:rPr lang="it-IT" b="1" dirty="0">
                <a:solidFill>
                  <a:srgbClr val="002060"/>
                </a:solidFill>
              </a:rPr>
              <a:t>alla valutazione parziale del prodotto </a:t>
            </a:r>
          </a:p>
          <a:p>
            <a:pPr lvl="0">
              <a:buNone/>
            </a:pPr>
            <a:r>
              <a:rPr lang="it-IT" dirty="0" smtClean="0"/>
              <a:t>     </a:t>
            </a:r>
            <a:r>
              <a:rPr lang="it-IT" b="1" dirty="0" smtClean="0">
                <a:solidFill>
                  <a:srgbClr val="002060"/>
                </a:solidFill>
              </a:rPr>
              <a:t>avviare </a:t>
            </a:r>
            <a:r>
              <a:rPr lang="it-IT" b="1" dirty="0">
                <a:solidFill>
                  <a:srgbClr val="002060"/>
                </a:solidFill>
              </a:rPr>
              <a:t>una fase di miglioramento del prodotto stesso</a:t>
            </a:r>
            <a:r>
              <a:rPr lang="it-IT" dirty="0"/>
              <a:t>. </a:t>
            </a:r>
          </a:p>
          <a:p>
            <a:pPr>
              <a:buNone/>
            </a:pPr>
            <a:r>
              <a:rPr lang="it-IT" dirty="0" smtClean="0"/>
              <a:t>     Tutto </a:t>
            </a:r>
            <a:r>
              <a:rPr lang="it-IT" dirty="0"/>
              <a:t>questo dovrà avvenire grazie anche ad una </a:t>
            </a:r>
            <a:r>
              <a:rPr lang="it-IT" dirty="0" err="1"/>
              <a:t>metariflessione</a:t>
            </a:r>
            <a:r>
              <a:rPr lang="it-IT" dirty="0"/>
              <a:t> che porti ad un’autovalutazione del prodotto e del processo e tramite continui feedback tra docenti e studenti</a:t>
            </a:r>
          </a:p>
          <a:p>
            <a:pPr>
              <a:buNone/>
            </a:pPr>
            <a:endParaRPr lang="it-IT" dirty="0"/>
          </a:p>
        </p:txBody>
      </p:sp>
      <p:pic>
        <p:nvPicPr>
          <p:cNvPr id="4" name="image66.jpeg"/>
          <p:cNvPicPr/>
          <p:nvPr/>
        </p:nvPicPr>
        <p:blipFill>
          <a:blip r:embed="rId3" cstate="print"/>
          <a:srcRect t="-709" r="5501"/>
          <a:stretch>
            <a:fillRect/>
          </a:stretch>
        </p:blipFill>
        <p:spPr>
          <a:xfrm>
            <a:off x="7020272" y="0"/>
            <a:ext cx="2411760" cy="158417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1196752"/>
            <a:ext cx="6984776" cy="5262979"/>
          </a:xfrm>
          <a:prstGeom prst="rect">
            <a:avLst/>
          </a:prstGeom>
        </p:spPr>
        <p:txBody>
          <a:bodyPr wrap="square">
            <a:spAutoFit/>
          </a:bodyPr>
          <a:lstStyle/>
          <a:p>
            <a:pPr algn="just"/>
            <a:r>
              <a:rPr lang="it-IT" sz="2800" dirty="0"/>
              <a:t>Questo processo può essere condotto senza l’impiego di alcuna tecnologia digitale, ma ci si può anche </a:t>
            </a:r>
            <a:r>
              <a:rPr lang="it-IT" sz="2800" dirty="0" smtClean="0"/>
              <a:t>avvalere </a:t>
            </a:r>
            <a:r>
              <a:rPr lang="it-IT" sz="2800" dirty="0"/>
              <a:t>di un ambiente online, </a:t>
            </a:r>
            <a:endParaRPr lang="it-IT" sz="2800" dirty="0" smtClean="0"/>
          </a:p>
          <a:p>
            <a:pPr algn="just"/>
            <a:endParaRPr lang="it-IT" sz="2800" dirty="0"/>
          </a:p>
          <a:p>
            <a:pPr algn="just"/>
            <a:r>
              <a:rPr lang="it-IT" sz="2800" b="1" dirty="0" err="1" smtClean="0">
                <a:solidFill>
                  <a:srgbClr val="FF0000"/>
                </a:solidFill>
              </a:rPr>
              <a:t>Es</a:t>
            </a:r>
            <a:r>
              <a:rPr lang="it-IT" sz="2800" b="1" dirty="0" smtClean="0">
                <a:solidFill>
                  <a:srgbClr val="FF0000"/>
                </a:solidFill>
              </a:rPr>
              <a:t> </a:t>
            </a:r>
            <a:r>
              <a:rPr lang="it-IT" sz="2800" b="1" dirty="0" err="1" smtClean="0">
                <a:solidFill>
                  <a:srgbClr val="FF0000"/>
                </a:solidFill>
              </a:rPr>
              <a:t>Edmodo</a:t>
            </a:r>
            <a:endParaRPr lang="it-IT" sz="2800" b="1" dirty="0" smtClean="0">
              <a:solidFill>
                <a:srgbClr val="FF0000"/>
              </a:solidFill>
            </a:endParaRPr>
          </a:p>
          <a:p>
            <a:pPr algn="just"/>
            <a:r>
              <a:rPr lang="it-IT" sz="2800" b="1" i="1" dirty="0" err="1" smtClean="0">
                <a:solidFill>
                  <a:srgbClr val="FF0000"/>
                </a:solidFill>
              </a:rPr>
              <a:t>edmodo.com</a:t>
            </a:r>
            <a:endParaRPr lang="it-IT" sz="2800" b="1" i="1" dirty="0" smtClean="0">
              <a:solidFill>
                <a:srgbClr val="FF0000"/>
              </a:solidFill>
            </a:endParaRPr>
          </a:p>
          <a:p>
            <a:pPr algn="just"/>
            <a:endParaRPr lang="it-IT" sz="2800" b="1" i="1" dirty="0" smtClean="0">
              <a:solidFill>
                <a:srgbClr val="FF0000"/>
              </a:solidFill>
            </a:endParaRPr>
          </a:p>
          <a:p>
            <a:pPr algn="just"/>
            <a:r>
              <a:rPr lang="it-IT" sz="2800" b="1" i="1" dirty="0" smtClean="0">
                <a:solidFill>
                  <a:srgbClr val="FF0000"/>
                </a:solidFill>
              </a:rPr>
              <a:t>Oppure</a:t>
            </a:r>
          </a:p>
          <a:p>
            <a:pPr algn="just"/>
            <a:r>
              <a:rPr lang="it-IT" sz="2800" b="1" dirty="0" err="1" smtClean="0">
                <a:solidFill>
                  <a:srgbClr val="FF0000"/>
                </a:solidFill>
              </a:rPr>
              <a:t>Moodle</a:t>
            </a:r>
            <a:endParaRPr lang="it-IT" sz="2800" b="1" dirty="0" smtClean="0">
              <a:solidFill>
                <a:srgbClr val="FF0000"/>
              </a:solidFill>
            </a:endParaRPr>
          </a:p>
          <a:p>
            <a:pPr algn="just"/>
            <a:endParaRPr lang="it-IT" sz="2800" b="1" dirty="0" smtClean="0">
              <a:solidFill>
                <a:srgbClr val="FF0000"/>
              </a:solidFill>
            </a:endParaRPr>
          </a:p>
          <a:p>
            <a:pPr algn="just"/>
            <a:r>
              <a:rPr lang="it-IT" sz="2800" b="1" dirty="0" smtClean="0">
                <a:solidFill>
                  <a:srgbClr val="FF0000"/>
                </a:solidFill>
              </a:rPr>
              <a:t>O ancora</a:t>
            </a:r>
          </a:p>
          <a:p>
            <a:pPr algn="just"/>
            <a:r>
              <a:rPr lang="it-IT" sz="2800" b="1" dirty="0" err="1" smtClean="0">
                <a:solidFill>
                  <a:srgbClr val="FF0000"/>
                </a:solidFill>
              </a:rPr>
              <a:t>Padlet</a:t>
            </a:r>
            <a:r>
              <a:rPr lang="it-IT" sz="2800" b="1" dirty="0" smtClean="0">
                <a:solidFill>
                  <a:srgbClr val="FF0000"/>
                </a:solidFill>
              </a:rPr>
              <a:t> per tenere un diario di bordo</a:t>
            </a:r>
            <a:endParaRPr lang="it-IT" sz="2800" b="1" dirty="0">
              <a:solidFill>
                <a:srgbClr val="FF0000"/>
              </a:solidFill>
            </a:endParaRPr>
          </a:p>
        </p:txBody>
      </p:sp>
      <p:sp>
        <p:nvSpPr>
          <p:cNvPr id="3" name="CasellaDiTesto 2"/>
          <p:cNvSpPr txBox="1"/>
          <p:nvPr/>
        </p:nvSpPr>
        <p:spPr>
          <a:xfrm>
            <a:off x="755576" y="548680"/>
            <a:ext cx="6624736" cy="584775"/>
          </a:xfrm>
          <a:prstGeom prst="rect">
            <a:avLst/>
          </a:prstGeom>
          <a:noFill/>
        </p:spPr>
        <p:txBody>
          <a:bodyPr wrap="square" rtlCol="0">
            <a:spAutoFit/>
          </a:bodyPr>
          <a:lstStyle/>
          <a:p>
            <a:pPr algn="ctr"/>
            <a:r>
              <a:rPr lang="it-IT" sz="3200" b="1" dirty="0" smtClean="0"/>
              <a:t>L’ambiente di apprendimento</a:t>
            </a:r>
            <a:endParaRPr lang="it-IT" sz="3200" b="1" dirty="0"/>
          </a:p>
        </p:txBody>
      </p:sp>
      <p:pic>
        <p:nvPicPr>
          <p:cNvPr id="23554" name="Picture 2" descr="http://3.bp.blogspot.com/-s06QiMOrQcs/UjiLUBO0QmI/AAAAAAAAAEE/riJRlbRfd_E/s1600/edmodo_slde.jpg"/>
          <p:cNvPicPr>
            <a:picLocks noChangeAspect="1" noChangeArrowheads="1"/>
          </p:cNvPicPr>
          <p:nvPr/>
        </p:nvPicPr>
        <p:blipFill>
          <a:blip r:embed="rId2" cstate="print"/>
          <a:srcRect/>
          <a:stretch>
            <a:fillRect/>
          </a:stretch>
        </p:blipFill>
        <p:spPr bwMode="auto">
          <a:xfrm>
            <a:off x="4283968" y="2636913"/>
            <a:ext cx="2173641" cy="1440160"/>
          </a:xfrm>
          <a:prstGeom prst="rect">
            <a:avLst/>
          </a:prstGeom>
          <a:noFill/>
        </p:spPr>
      </p:pic>
      <p:pic>
        <p:nvPicPr>
          <p:cNvPr id="23556" name="Picture 4" descr="http://buelearning.hkbu.edu.hk/theme/decaf/images/moodle.jpg"/>
          <p:cNvPicPr>
            <a:picLocks noChangeAspect="1" noChangeArrowheads="1"/>
          </p:cNvPicPr>
          <p:nvPr/>
        </p:nvPicPr>
        <p:blipFill>
          <a:blip r:embed="rId3" cstate="print"/>
          <a:srcRect/>
          <a:stretch>
            <a:fillRect/>
          </a:stretch>
        </p:blipFill>
        <p:spPr bwMode="auto">
          <a:xfrm>
            <a:off x="4211960" y="4783124"/>
            <a:ext cx="1944216" cy="934234"/>
          </a:xfrm>
          <a:prstGeom prst="rect">
            <a:avLst/>
          </a:prstGeom>
          <a:noFill/>
        </p:spPr>
      </p:pic>
      <p:pic>
        <p:nvPicPr>
          <p:cNvPr id="23558" name="Picture 6" descr="https://tse1.mm.bing.net/th?&amp;id=OIP.M2863e3238646b548c3328785c86aedeco0&amp;w=300&amp;h=212&amp;c=0&amp;pid=1.9&amp;rs=0&amp;p=0"/>
          <p:cNvPicPr>
            <a:picLocks noChangeAspect="1" noChangeArrowheads="1"/>
          </p:cNvPicPr>
          <p:nvPr/>
        </p:nvPicPr>
        <p:blipFill>
          <a:blip r:embed="rId4" cstate="print"/>
          <a:srcRect/>
          <a:stretch>
            <a:fillRect/>
          </a:stretch>
        </p:blipFill>
        <p:spPr bwMode="auto">
          <a:xfrm>
            <a:off x="6444208" y="4581128"/>
            <a:ext cx="2232248" cy="136143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edmodo</a:t>
            </a:r>
            <a:endParaRPr lang="it-IT" b="1" dirty="0">
              <a:solidFill>
                <a:srgbClr val="FF0000"/>
              </a:solidFill>
            </a:endParaRPr>
          </a:p>
        </p:txBody>
      </p:sp>
      <p:sp>
        <p:nvSpPr>
          <p:cNvPr id="5" name="Rettangolo 4"/>
          <p:cNvSpPr/>
          <p:nvPr/>
        </p:nvSpPr>
        <p:spPr>
          <a:xfrm>
            <a:off x="1331641" y="1268760"/>
            <a:ext cx="7632848" cy="584775"/>
          </a:xfrm>
          <a:prstGeom prst="rect">
            <a:avLst/>
          </a:prstGeom>
        </p:spPr>
        <p:txBody>
          <a:bodyPr wrap="square">
            <a:spAutoFit/>
          </a:bodyPr>
          <a:lstStyle/>
          <a:p>
            <a:r>
              <a:rPr lang="it-IT" sz="3200" b="1" dirty="0" smtClean="0"/>
              <a:t>https://www.edmodo.com/home</a:t>
            </a:r>
            <a:endParaRPr lang="it-IT" sz="3200" b="1" dirty="0"/>
          </a:p>
        </p:txBody>
      </p:sp>
      <p:pic>
        <p:nvPicPr>
          <p:cNvPr id="68610" name="Picture 2" descr="Silvia Faggio"/>
          <p:cNvPicPr>
            <a:picLocks noChangeAspect="1" noChangeArrowheads="1"/>
          </p:cNvPicPr>
          <p:nvPr/>
        </p:nvPicPr>
        <p:blipFill>
          <a:blip r:embed="rId2" cstate="print"/>
          <a:srcRect/>
          <a:stretch>
            <a:fillRect/>
          </a:stretch>
        </p:blipFill>
        <p:spPr bwMode="auto">
          <a:xfrm>
            <a:off x="827584" y="2276872"/>
            <a:ext cx="1333500" cy="1333501"/>
          </a:xfrm>
          <a:prstGeom prst="rect">
            <a:avLst/>
          </a:prstGeom>
          <a:noFill/>
        </p:spPr>
      </p:pic>
      <p:sp>
        <p:nvSpPr>
          <p:cNvPr id="7" name="CasellaDiTesto 6"/>
          <p:cNvSpPr txBox="1"/>
          <p:nvPr/>
        </p:nvSpPr>
        <p:spPr>
          <a:xfrm>
            <a:off x="2915816" y="2492896"/>
            <a:ext cx="6048672" cy="4154984"/>
          </a:xfrm>
          <a:prstGeom prst="rect">
            <a:avLst/>
          </a:prstGeom>
          <a:noFill/>
        </p:spPr>
        <p:txBody>
          <a:bodyPr wrap="square" rtlCol="0">
            <a:spAutoFit/>
          </a:bodyPr>
          <a:lstStyle/>
          <a:p>
            <a:r>
              <a:rPr lang="it-IT" sz="4400" dirty="0" smtClean="0"/>
              <a:t>Per : gestire la classe, comunicare con i ragazzi e con altri docenti, scambiarsi materiali, e compiti ma c’e’ tanto altro …..</a:t>
            </a:r>
            <a:endParaRPr lang="it-IT"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80728"/>
            <a:ext cx="9144000" cy="1008112"/>
          </a:xfrm>
        </p:spPr>
        <p:txBody>
          <a:bodyPr>
            <a:noAutofit/>
          </a:bodyPr>
          <a:lstStyle/>
          <a:p>
            <a:pPr algn="l"/>
            <a:r>
              <a:rPr lang="en-US" sz="2400" b="1" dirty="0" smtClean="0">
                <a:solidFill>
                  <a:schemeClr val="accent1">
                    <a:lumMod val="50000"/>
                  </a:schemeClr>
                </a:solidFill>
              </a:rPr>
              <a:t/>
            </a:r>
            <a:br>
              <a:rPr lang="en-US" sz="2400" b="1" dirty="0" smtClean="0">
                <a:solidFill>
                  <a:schemeClr val="accent1">
                    <a:lumMod val="50000"/>
                  </a:schemeClr>
                </a:solidFill>
              </a:rPr>
            </a:br>
            <a:r>
              <a:rPr lang="en-US" sz="2400" b="1" dirty="0" smtClean="0">
                <a:solidFill>
                  <a:schemeClr val="accent1">
                    <a:lumMod val="50000"/>
                  </a:schemeClr>
                </a:solidFill>
              </a:rPr>
              <a:t> </a:t>
            </a:r>
            <a:br>
              <a:rPr lang="en-US" sz="2400" b="1" dirty="0" smtClean="0">
                <a:solidFill>
                  <a:schemeClr val="accent1">
                    <a:lumMod val="50000"/>
                  </a:schemeClr>
                </a:solidFill>
              </a:rPr>
            </a:br>
            <a:r>
              <a:rPr lang="en-US" sz="2400" b="1" dirty="0" smtClean="0">
                <a:solidFill>
                  <a:schemeClr val="accent1">
                    <a:lumMod val="50000"/>
                  </a:schemeClr>
                </a:solidFill>
              </a:rPr>
              <a:t/>
            </a:r>
            <a:br>
              <a:rPr lang="en-US" sz="2400" b="1" dirty="0" smtClean="0">
                <a:solidFill>
                  <a:schemeClr val="accent1">
                    <a:lumMod val="50000"/>
                  </a:schemeClr>
                </a:solidFill>
              </a:rPr>
            </a:br>
            <a:r>
              <a:rPr lang="en-US" sz="2400" b="1" dirty="0" err="1" smtClean="0">
                <a:solidFill>
                  <a:schemeClr val="accent1">
                    <a:lumMod val="50000"/>
                  </a:schemeClr>
                </a:solidFill>
              </a:rPr>
              <a:t>attività</a:t>
            </a:r>
            <a:r>
              <a:rPr lang="en-US" sz="2400" b="1" dirty="0" smtClean="0">
                <a:solidFill>
                  <a:schemeClr val="accent1">
                    <a:lumMod val="50000"/>
                  </a:schemeClr>
                </a:solidFill>
              </a:rPr>
              <a:t> :</a:t>
            </a:r>
            <a:br>
              <a:rPr lang="en-US" sz="2400" b="1" dirty="0" smtClean="0">
                <a:solidFill>
                  <a:schemeClr val="accent1">
                    <a:lumMod val="50000"/>
                  </a:schemeClr>
                </a:solidFill>
              </a:rPr>
            </a:br>
            <a:r>
              <a:rPr lang="en-US" sz="2400" b="1" dirty="0" smtClean="0">
                <a:solidFill>
                  <a:schemeClr val="accent1">
                    <a:lumMod val="50000"/>
                  </a:schemeClr>
                </a:solidFill>
              </a:rPr>
              <a:t>Launch the best educational apps with  the "Log in with </a:t>
            </a:r>
            <a:r>
              <a:rPr lang="en-US" sz="2400" b="1" dirty="0" err="1" smtClean="0">
                <a:solidFill>
                  <a:schemeClr val="accent1">
                    <a:lumMod val="50000"/>
                  </a:schemeClr>
                </a:solidFill>
              </a:rPr>
              <a:t>Edmodo</a:t>
            </a:r>
            <a:r>
              <a:rPr lang="en-US" sz="2400" b="1" dirty="0" smtClean="0">
                <a:solidFill>
                  <a:schemeClr val="accent1">
                    <a:lumMod val="50000"/>
                  </a:schemeClr>
                </a:solidFill>
              </a:rPr>
              <a:t>" button!</a:t>
            </a:r>
            <a:br>
              <a:rPr lang="en-US" sz="2400" b="1" dirty="0" smtClean="0">
                <a:solidFill>
                  <a:schemeClr val="accent1">
                    <a:lumMod val="50000"/>
                  </a:schemeClr>
                </a:solidFill>
              </a:rPr>
            </a:br>
            <a:r>
              <a:rPr lang="en-US" sz="2400" b="1" dirty="0" smtClean="0">
                <a:solidFill>
                  <a:schemeClr val="accent1">
                    <a:lumMod val="50000"/>
                  </a:schemeClr>
                </a:solidFill>
              </a:rPr>
              <a:t/>
            </a:r>
            <a:br>
              <a:rPr lang="en-US" sz="2400" b="1" dirty="0" smtClean="0">
                <a:solidFill>
                  <a:schemeClr val="accent1">
                    <a:lumMod val="50000"/>
                  </a:schemeClr>
                </a:solidFill>
              </a:rPr>
            </a:br>
            <a:r>
              <a:rPr lang="it-IT" sz="2400" b="1" dirty="0" smtClean="0"/>
              <a:t> Risorse  : Project </a:t>
            </a:r>
            <a:r>
              <a:rPr lang="it-IT" sz="2400" b="1" dirty="0" err="1" smtClean="0"/>
              <a:t>Plan</a:t>
            </a:r>
            <a:r>
              <a:rPr lang="it-IT" sz="2400" b="1" dirty="0" smtClean="0"/>
              <a:t> </a:t>
            </a:r>
            <a:r>
              <a:rPr lang="it-IT" sz="2400" b="1" dirty="0" err="1" smtClean="0"/>
              <a:t>using</a:t>
            </a:r>
            <a:r>
              <a:rPr lang="it-IT" sz="2400" b="1" dirty="0" smtClean="0"/>
              <a:t> </a:t>
            </a:r>
            <a:r>
              <a:rPr lang="it-IT" sz="2400" b="1" dirty="0" err="1" smtClean="0"/>
              <a:t>Edmodo</a:t>
            </a:r>
            <a:r>
              <a:rPr lang="it-IT" sz="2400" b="1" dirty="0" smtClean="0"/>
              <a:t> </a:t>
            </a:r>
            <a:br>
              <a:rPr lang="it-IT" sz="2400" b="1" dirty="0" smtClean="0"/>
            </a:br>
            <a:r>
              <a:rPr lang="en-US" sz="2400" dirty="0" smtClean="0"/>
              <a:t/>
            </a:r>
            <a:br>
              <a:rPr lang="en-US" sz="2400" dirty="0" smtClean="0"/>
            </a:br>
            <a:endParaRPr lang="it-IT" sz="2400" dirty="0"/>
          </a:p>
        </p:txBody>
      </p:sp>
      <p:pic>
        <p:nvPicPr>
          <p:cNvPr id="70658" name="Picture 2" descr="https://media-market.edmodo.com/media/public/48485e09884d2424d3691f41f6d4442702df3933.png"/>
          <p:cNvPicPr>
            <a:picLocks noChangeAspect="1" noChangeArrowheads="1"/>
          </p:cNvPicPr>
          <p:nvPr/>
        </p:nvPicPr>
        <p:blipFill>
          <a:blip r:embed="rId2" cstate="print"/>
          <a:srcRect/>
          <a:stretch>
            <a:fillRect/>
          </a:stretch>
        </p:blipFill>
        <p:spPr bwMode="auto">
          <a:xfrm>
            <a:off x="395536" y="3284984"/>
            <a:ext cx="3671797" cy="2592287"/>
          </a:xfrm>
          <a:prstGeom prst="rect">
            <a:avLst/>
          </a:prstGeom>
          <a:noFill/>
        </p:spPr>
      </p:pic>
      <p:pic>
        <p:nvPicPr>
          <p:cNvPr id="70662" name="Picture 6" descr="https://media-market.edmodo.com/media/public/4cfc3194ab7ab671b400ae1e010b60a1d05952a9.jpeg"/>
          <p:cNvPicPr>
            <a:picLocks noChangeAspect="1" noChangeArrowheads="1"/>
          </p:cNvPicPr>
          <p:nvPr/>
        </p:nvPicPr>
        <p:blipFill>
          <a:blip r:embed="rId3" cstate="print"/>
          <a:srcRect/>
          <a:stretch>
            <a:fillRect/>
          </a:stretch>
        </p:blipFill>
        <p:spPr bwMode="auto">
          <a:xfrm>
            <a:off x="6444208" y="2492896"/>
            <a:ext cx="2143125" cy="2143125"/>
          </a:xfrm>
          <a:prstGeom prst="rect">
            <a:avLst/>
          </a:prstGeom>
          <a:noFill/>
        </p:spPr>
      </p:pic>
      <p:sp>
        <p:nvSpPr>
          <p:cNvPr id="7" name="CasellaDiTesto 6"/>
          <p:cNvSpPr txBox="1"/>
          <p:nvPr/>
        </p:nvSpPr>
        <p:spPr>
          <a:xfrm>
            <a:off x="5975648" y="1700808"/>
            <a:ext cx="3168352" cy="707886"/>
          </a:xfrm>
          <a:prstGeom prst="rect">
            <a:avLst/>
          </a:prstGeom>
          <a:noFill/>
        </p:spPr>
        <p:txBody>
          <a:bodyPr wrap="square" rtlCol="0">
            <a:spAutoFit/>
          </a:bodyPr>
          <a:lstStyle/>
          <a:p>
            <a:r>
              <a:rPr lang="it-IT" sz="2000" dirty="0" smtClean="0"/>
              <a:t>Risorse bilingue per insegnare scienze</a:t>
            </a:r>
            <a:endParaRPr lang="it-IT" sz="2000" dirty="0"/>
          </a:p>
        </p:txBody>
      </p:sp>
      <p:sp>
        <p:nvSpPr>
          <p:cNvPr id="8" name="CasellaDiTesto 7"/>
          <p:cNvSpPr txBox="1"/>
          <p:nvPr/>
        </p:nvSpPr>
        <p:spPr>
          <a:xfrm>
            <a:off x="395536" y="2852936"/>
            <a:ext cx="3923928" cy="461665"/>
          </a:xfrm>
          <a:prstGeom prst="rect">
            <a:avLst/>
          </a:prstGeom>
          <a:noFill/>
        </p:spPr>
        <p:txBody>
          <a:bodyPr wrap="square" rtlCol="0">
            <a:spAutoFit/>
          </a:bodyPr>
          <a:lstStyle/>
          <a:p>
            <a:r>
              <a:rPr lang="it-IT" sz="2400" dirty="0" smtClean="0"/>
              <a:t>Notebook interattivo</a:t>
            </a:r>
            <a:endParaRPr lang="it-IT" sz="2400" dirty="0"/>
          </a:p>
        </p:txBody>
      </p:sp>
      <p:pic>
        <p:nvPicPr>
          <p:cNvPr id="70664" name="Picture 8" descr="https://media-market.edmodo.com/media/public/4c94a1a0859fdc1c7a9e11edfad81c921b1c5c64_170.jpeg"/>
          <p:cNvPicPr>
            <a:picLocks noChangeAspect="1" noChangeArrowheads="1"/>
          </p:cNvPicPr>
          <p:nvPr/>
        </p:nvPicPr>
        <p:blipFill>
          <a:blip r:embed="rId4" cstate="print"/>
          <a:srcRect/>
          <a:stretch>
            <a:fillRect/>
          </a:stretch>
        </p:blipFill>
        <p:spPr bwMode="auto">
          <a:xfrm>
            <a:off x="6228184" y="5229200"/>
            <a:ext cx="1619250" cy="1076326"/>
          </a:xfrm>
          <a:prstGeom prst="rect">
            <a:avLst/>
          </a:prstGeom>
          <a:noFill/>
        </p:spPr>
      </p:pic>
      <p:sp>
        <p:nvSpPr>
          <p:cNvPr id="10" name="CasellaDiTesto 9"/>
          <p:cNvSpPr txBox="1"/>
          <p:nvPr/>
        </p:nvSpPr>
        <p:spPr>
          <a:xfrm>
            <a:off x="5580112" y="4581128"/>
            <a:ext cx="3096344" cy="707886"/>
          </a:xfrm>
          <a:prstGeom prst="rect">
            <a:avLst/>
          </a:prstGeom>
          <a:noFill/>
        </p:spPr>
        <p:txBody>
          <a:bodyPr wrap="square" rtlCol="0">
            <a:spAutoFit/>
          </a:bodyPr>
          <a:lstStyle/>
          <a:p>
            <a:r>
              <a:rPr lang="it-IT" sz="2000" dirty="0" smtClean="0"/>
              <a:t>Piani lezione su tantissimi argomenti diversi </a:t>
            </a:r>
            <a:endParaRPr lang="it-IT" sz="2000" dirty="0"/>
          </a:p>
        </p:txBody>
      </p:sp>
      <p:sp>
        <p:nvSpPr>
          <p:cNvPr id="11" name="CasellaDiTesto 10"/>
          <p:cNvSpPr txBox="1"/>
          <p:nvPr/>
        </p:nvSpPr>
        <p:spPr>
          <a:xfrm>
            <a:off x="1691680" y="260648"/>
            <a:ext cx="5976664" cy="707886"/>
          </a:xfrm>
          <a:prstGeom prst="rect">
            <a:avLst/>
          </a:prstGeom>
          <a:noFill/>
        </p:spPr>
        <p:txBody>
          <a:bodyPr wrap="square" rtlCol="0">
            <a:spAutoFit/>
          </a:bodyPr>
          <a:lstStyle/>
          <a:p>
            <a:r>
              <a:rPr lang="it-IT" sz="4000" b="1" dirty="0" err="1" smtClean="0">
                <a:solidFill>
                  <a:schemeClr val="tx2">
                    <a:lumMod val="50000"/>
                  </a:schemeClr>
                </a:solidFill>
              </a:rPr>
              <a:t>Edmodo</a:t>
            </a:r>
            <a:r>
              <a:rPr lang="it-IT" sz="4000" b="1" dirty="0" smtClean="0">
                <a:solidFill>
                  <a:schemeClr val="tx2">
                    <a:lumMod val="50000"/>
                  </a:schemeClr>
                </a:solidFill>
              </a:rPr>
              <a:t> </a:t>
            </a:r>
            <a:r>
              <a:rPr lang="it-IT" sz="4000" b="1" dirty="0" err="1" smtClean="0">
                <a:solidFill>
                  <a:schemeClr val="tx2">
                    <a:lumMod val="50000"/>
                  </a:schemeClr>
                </a:solidFill>
              </a:rPr>
              <a:t>spotlight</a:t>
            </a:r>
            <a:r>
              <a:rPr lang="it-IT" sz="4000" b="1" dirty="0" smtClean="0">
                <a:solidFill>
                  <a:schemeClr val="tx2">
                    <a:lumMod val="50000"/>
                  </a:schemeClr>
                </a:solidFill>
              </a:rPr>
              <a:t> </a:t>
            </a:r>
            <a:endParaRPr lang="it-IT" sz="4000" b="1" dirty="0">
              <a:solidFill>
                <a:schemeClr val="tx2">
                  <a:lumMod val="50000"/>
                </a:schemeClr>
              </a:solidFill>
            </a:endParaRPr>
          </a:p>
        </p:txBody>
      </p:sp>
      <p:pic>
        <p:nvPicPr>
          <p:cNvPr id="70666" name="Picture 10" descr="https://media-market.edmodo.com/media/public/63a431a9c056b9f817689e199fc9001567a1aa9b.jpeg"/>
          <p:cNvPicPr>
            <a:picLocks noChangeAspect="1" noChangeArrowheads="1"/>
          </p:cNvPicPr>
          <p:nvPr/>
        </p:nvPicPr>
        <p:blipFill>
          <a:blip r:embed="rId5" cstate="print"/>
          <a:srcRect/>
          <a:stretch>
            <a:fillRect/>
          </a:stretch>
        </p:blipFill>
        <p:spPr bwMode="auto">
          <a:xfrm>
            <a:off x="2987824" y="5301208"/>
            <a:ext cx="2376264" cy="155679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MOODLE</a:t>
            </a:r>
            <a:endParaRPr lang="it-IT" dirty="0"/>
          </a:p>
        </p:txBody>
      </p:sp>
      <p:pic>
        <p:nvPicPr>
          <p:cNvPr id="73730" name="Picture 2" descr="Moodle.com"/>
          <p:cNvPicPr>
            <a:picLocks noChangeAspect="1" noChangeArrowheads="1"/>
          </p:cNvPicPr>
          <p:nvPr/>
        </p:nvPicPr>
        <p:blipFill>
          <a:blip r:embed="rId2" cstate="print"/>
          <a:srcRect/>
          <a:stretch>
            <a:fillRect/>
          </a:stretch>
        </p:blipFill>
        <p:spPr bwMode="auto">
          <a:xfrm>
            <a:off x="611560" y="1988840"/>
            <a:ext cx="3528392" cy="1561747"/>
          </a:xfrm>
          <a:prstGeom prst="rect">
            <a:avLst/>
          </a:prstGeom>
          <a:noFill/>
        </p:spPr>
      </p:pic>
      <p:sp>
        <p:nvSpPr>
          <p:cNvPr id="5" name="Rettangolo 4"/>
          <p:cNvSpPr/>
          <p:nvPr/>
        </p:nvSpPr>
        <p:spPr>
          <a:xfrm>
            <a:off x="4211960" y="1772816"/>
            <a:ext cx="4752528" cy="954107"/>
          </a:xfrm>
          <a:prstGeom prst="rect">
            <a:avLst/>
          </a:prstGeom>
        </p:spPr>
        <p:txBody>
          <a:bodyPr wrap="square">
            <a:spAutoFit/>
          </a:bodyPr>
          <a:lstStyle/>
          <a:p>
            <a:r>
              <a:rPr lang="en-US" sz="2800" b="1" dirty="0" smtClean="0"/>
              <a:t>Wish all your learners were on the same page?</a:t>
            </a:r>
            <a:endParaRPr lang="en-US" sz="2800" b="1" dirty="0"/>
          </a:p>
        </p:txBody>
      </p:sp>
      <p:sp>
        <p:nvSpPr>
          <p:cNvPr id="6" name="Rettangolo 5"/>
          <p:cNvSpPr/>
          <p:nvPr/>
        </p:nvSpPr>
        <p:spPr>
          <a:xfrm>
            <a:off x="251520" y="4293096"/>
            <a:ext cx="8568952" cy="1938992"/>
          </a:xfrm>
          <a:prstGeom prst="rect">
            <a:avLst/>
          </a:prstGeom>
        </p:spPr>
        <p:txBody>
          <a:bodyPr wrap="square">
            <a:spAutoFit/>
          </a:bodyPr>
          <a:lstStyle/>
          <a:p>
            <a:r>
              <a:rPr lang="en-US" sz="4000" b="1" dirty="0" err="1" smtClean="0"/>
              <a:t>Moodle</a:t>
            </a:r>
            <a:r>
              <a:rPr lang="en-US" sz="4000" b="1" dirty="0" smtClean="0"/>
              <a:t> is the open source platform that lets you build the perfect education solution for your needs</a:t>
            </a:r>
            <a:r>
              <a:rPr lang="en-US" sz="4000" dirty="0" smtClean="0"/>
              <a:t>.</a:t>
            </a:r>
            <a:endParaRPr lang="it-IT"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problema della valutazione</a:t>
            </a:r>
            <a:endParaRPr lang="it-IT" b="1" dirty="0">
              <a:solidFill>
                <a:srgbClr val="FF0000"/>
              </a:solidFill>
            </a:endParaRPr>
          </a:p>
        </p:txBody>
      </p:sp>
      <p:sp>
        <p:nvSpPr>
          <p:cNvPr id="1026" name="AutoShape 2" descr="Risultati immagini per evalu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xMTEhUSEhMWFhUXGBobGBcYGR8dHxoeHh4eIB4dHh8hHishIB8lHRofITEiJSktLi4uGh8zODMuNygtLisBCgoKDg0OGxAQGzImICUwMC0tLy0tLTUtLS0tLi0tLS0yLS0tLy8tLS0tNTUtLy0tLS0tLS0tLS0tLS0tLS0rLf/AABEIAJ0BQAMBIgACEQEDEQH/xAAcAAACAgMBAQAAAAAAAAAAAAAABgUHAwQIAQL/xABKEAACAgEDAgQDBAcEBwUIAwABAgMRAAQSIQUxBhMiQQdRYRQycYEIIzNCUpGhcoKxshUWFzVidJIkk6Kz0SVEVHODw9LhNDZD/8QAGQEBAQEBAQEAAAAAAAAAAAAAAAIDAQQF/8QAMREAAgIABAIHCAMBAQAAAAAAAAECEQMSITFBUQQTMmFxofAUQlKBwdHh8SKRsTMj/9oADAMBAAIRAxEAPwC8cMMMAM8vA4l9RltdTK8zpKkuxFEhWltdo2g0dwN3V8/TMsXF6tGmHh52Ol4XieNeRGq+YfM+3ba3erb5p9Pe62+3asxdGeZjFLvAZmbzS05NjncPKIpSnB47VmPtStJI09ndNtjlPOqKzsaVQST8gOSc+I9UrNtB52hux7Hsb7fliTIuyKaKQs7vp5GEqTs6ybRdlb9J7duCCRmXUajZ6Y5WEfkwBmDltoeUh2BJNGuL9vyyX0p3sV7P3jveF4las7ZDBFNJ5XmafkSFipcuGUMSTyoBq+Lz6eEicaYSyiMagD9o17TAWK7r3VY+eX7S+XGt+JPUd/f8hzvMf2hd+z96t1Ue1137d/bFAOTeltn2zS7C87RgKgXguLZj6+B9L9s0V1srIo81/uqthyf/AHoJd+528bvfJl0uuB1dGviWDeF4ndRhImaAFtiRBk3ahoyCxbc+42Xo0OTQ/PPjXGRCJp3EgRI96xzFGjIFlgoIVw3ejz7DKfSavTb1y9dxxYF1ruOuGeIbAOe56jzhhhhgBhhkX4m62mi00uqkVmSIAkLVmyAKsgdz88AlMMQPh38RD1OXUjyRDHCqFba2O4tZY0APu/8A7yei8WwsSKkFfeJC0ppiATur1BTRHHIsjBahJ7IYcMXtN4ricn0uOaUVZYigwoe6k9hfAvPvT+J4nZFAb10AfTQJJFMb2g2Puglu/HBwd6qfInsMg4fFOnJZSzBlMgK7ST+rZlNbQQTS7tv3tpBrPF8XaQkASn1VTbH29lNlttADetkml3C6wRTJ3DIH/W/R1YlJrk0j8C1AJ9PAbeu3+LcKu8m4n3AMLogEWK7/AEPI/DBw+8MXvGPjHTdNjWTUl/WSEVFssRyR8h+ZGZPBniNeoaVdUiGNWZwFYgn0sVs1xzXbAJ3DFD4jeOF6XCjmIyvIxVEvaOBZJNH6e3vkn4L8Sp1DSJqo1KbiwZG5Kspoix3HuD8j7YO1xJzDDDBwMMMMAMMMMAMMMMAMMMMAMi+q9IimsMFEjD7+0FqBHb3r2/PJM4o9T8O6iSZ5FcAHdyJWDMrFSF+6QmyuNt3QusmcVJU1ZrhLXehjPT4i/meWhc16tovjtzV8YRaKHcZVjj3N3cKLP5++QGo8PagtxOxUSDaN5UhKJJJogsHYkcVQUcVmm/h7VJsAIdQQCBK6BhQoGh6FSjytlt3IHN8yrkWoJ++Nen6dDGSY4kUt32qBf44DRRKCBGirW0+kAVd0fpZ/ri4fDGo2mtS3m0fXvfuWfnbdfcZR+X55jk8LTMlGQkkfdaVytVIdlhRxvZDe2xt+gxlXIZI/GNEHT4kUKsaKoO4AKAAfn+P1zX6pq9Lpx52oeKIXe9yq81XBPc1xxznvW+qppNNLqJfuxIWIHvQ4A+pPH55zVo9Lruv69ra2osWa9kKXwAPb5ADkmz8zncqXAyVvVsvP/XTosx2HU6ZrbdTigW+dsAL+uNEWjhIBVIypHBAFVe4V/e5/HKU6h8BpVjLQ6xZJAPuNHsDH5Bt5r8xkX8IvGE2i1g0GoLCGRzHsb/8AxluhXyBb0kduQfx5ljyO8NGXf1jqOgVxHqptMHXkLK6BhfY0xsXm6mj082yYJFJYBSQBWsexDfKu2VD+kV0L/wDj65R84ZDX4shP/iH5jGX4D9a8/pohY22ncp/dPqT+hK/3cOMW9Uc1StMscmsi9P4l0cjiNNXp3djSqsqEk/IAGyeMi/ib1v7J03USg05Xy4/7T+kEfhZP5ZUP6P3QvN1kmqYenTpSmv33scH5hQ3/AFDKOKOlnQWp1KRqXkZUUd2YgAfiTxi1N8R+lKaOuhv/AISWH8wCMXfjL4K1OvXTtpSWZWKtGz0lNz5hB4tSKPvR+mK+m+AchW5NcitXZYSwH5lwT/IYCS4suHo/X9LqgW008coHfYwJH4juPzyA+L/+59Z/ZT/zEyhOudH1nQ9ahD1IBvjlS9rrfII+XsVOXX4+6ouq8PS6lRQlhievlbpY/I8Ys7lpoSv0ckBk1wIsFIgQfcEvloaaXpbN5CS6VnZq2CRWZmWxVbtxIs/UZWP6N37XW/2If8XxP8F/7+h/5t/8XwU7t0zpFOgwAoVQDaWYAe7MpUsfe6JF/wDEc0NYem6dgk0mnicU4WSRVJokhiGa29QJs3yMY85w/SD/AN5r/wAtH/mkwzkZSk6su5PDGkfdIoJEvr3K9gktvDg/O+x7Vx2yM6iOk6NRFPPHHSsNjy2xD7N1i758pfb2Pzya8NRbun6dbI3aaMWpoi4wLB9j9cpbSfBLWyzS+dMkaCRgsrXI8gvh6BHcfMg3eCVruywen9c6IQYYtbGNy7OZCvpsEKCwA9gOe445x56fAkcSRx/cRVVeb9IFDn3498oTxN8E59PA80GoWfYCzR+XsYgd9vqYE/TjJL9H/wAUSGSTp8jFk2GSG+dlEblH0IINe1H54OuOlpnv6QPVtPPHpRDPFIVkk3BHVivA70eMYPg14g0kPSokm1UEbh5bV5UUi3NcE32ysviZ4BbpuyVp1l8934CFdtc99xvvm74K+Er9R0iaoapYwxcbDEWraxXvvHevlnOJVLKXV4w0fTdVAi694fKY7omaUJZrujbhfB9jyDkl4Yg0kemSPQmMwLYXy2DLd8+oE2buyTd5Unx30Xk6Hp0JO7y7S6q9qKLr27Y1/A+UJ0ZGY0qvMST7AMST/LOkVpY/azWRxIZJXWNF7s7BQPxJ4xc/2kdKvb9uhv8AE1/Oq/rlCeJ+u6rrmuEcQZlLFdPDfCr/ABt7XXJY9u2NP+wfU+Xf2uHzK+5sbbfy3X/XbizuVLdl66PWRyoJInWRG5DIwYH8COM+ddr4oU8yaRI0sDc7BRZ7CzxznMnhnrmr6HrzHKGVQwE8N+ll/jX2sD1Bh37ZbvxwlD9GZ1IKs8JB+YLAg/yxZxxpjvB1zTPG0qaiFo04d1kUqvF+pgaHBHf55Df7Rulbtv26G7r73H/VVf1zm/wr0nWa9hoNMT5ZYysCaRTQBd/yAA/p3OOfXPglqoYGlinjnZVJMYQqTXfaSTZ+hq8WU4pOmzoKCdXUOjBlYWrKQQR8wRwRmTOefgP4pki1Y0LMTDOGKKf3JAC1j5BgCCPnWdDZ1ESVMMM83YFsHD3DPA2F4B7hnl4XgGj17qI02nm1BFiKNnr57Rdfnif1bxhqjDoItPHGNZrlDgMSyRJtDFj2J4P9D3rHLrIiMEwnryfLcSX22bTu/peVv0yHQdMjh6j52p1ZmRYdIjC3CHkIi0P5n50O/Ms1w0mttSG+IXiTUS9I1MGqCCeLWRwSGO9rgfrAwB7Xt7fT8sVPhj8QIelpMH07SvKyncrAUqjgc/Uk/njR4k0kWo6Jrp4GleT7Z506yoEeNgQChUGvSjX/AD/DNf4DabRahdRp9TBDJKGEieYisShAUgEi6BA4/wCLCKlWuhLf7fIP/gpf+8X/ANMqbxl19NVrpNZChi3lXCkgkMoFmx8yLzp7/U3p3/wOm/7lP/TPB4O6cf8A3LS/I/qk/wDTOmakkY/F3SPt/TZYa9UkQZL9nADL/wCIDKS+BHWfI6iYG4XUIUIP8aWy3/4h+edHqKFDgDOYviR09undZaWIUDImpi+XLWR/1hhXyIwxDW0Nn6RfWrfT6NTwoMzj6n0p/TefzGPXwc6F9l6ZFYp5v1z8c+v7o/JAv9cpPUSnrXWxQOyeVQAf3YkHP4ehSfxOdRRoAAAKAFAfTCEtEkV/8QvilD05/IjTz9RQJW6VL7bjR5I52j86vK9Hxe6w/wCsj08Xl/8ADBIw/wCrdkB4Z06avryrqhuWTUyl1bsxG9gp+lqBXy4zqCNQAAAAB2AFAYDqJy94/wDHf+lItP5kIjmhLhiptWVgva/UDa9jf45YCuT4QN+0dfynGaH6ROggQ6WRERZnLhytBmUAUWA70T3ObsX/APUG/sf/AHxnCtKRofo3ftdb/Yh/xfE/wX/v6H/m3/xfHD9G79rrf7EP+L4kdA1Ig65G8nAXWsGv2uRlP8rzp3izqzOcP0g/95r/AMtH/mkzo4HOaPjtr45eqMIzflRJG5/4gWYj8g4H43hkYe5evTOqxaXpcGoncJGmmiLE/wBhaAHuSeAPcnKr6v8AHDUySbNDpVAJ9JkDO7f3VIA/DnM3xf1DDo3TEBIVhGW+u2IVf8yfyxn+A/TIU6as6qvmyvJ5j16vSxVVvuAAAa+pPvgJJKxN0Xxm18LhdfpVMbcEBGievetxIP4V+eLvwdkH+moNnCsZqH08tyB/QZ0n1PRQzRtHOiPGQdwcAivz/wAc5r+EYUdc04X7oafbzfHlyVz+GGVFppj1+kh+x0f9uT/KMZvgZ/uiH+3L/wCY2LP6SH7LR/25P8oxl+Bh/wDZEX9uX/zGxxJ90W/0kP2Oj/8AmSf5Rmv4c1Jj8Jzspo1Mv/VJtP8AQ5n/AEjjcOj/APmSf5Rh4P0DT+FZ4lFsROQPmVcsB/4ccR7pEfo5aJW1OqlI9UcSKp+W9iT/AJBl95z1+j31dI9bLA5ozxjZfuyEnb+JVif7udC3hCe5Q36RuiVdRpJgPVJHIrH57CpH+c5u+JdQX8J6ZjyR5K/9LlR/QZEfpC9XSTWQwKQTBGxevZpCp2n67VB/vZO+MdC0PhbTxuKYCAkfIs26vx9WDvBH3+jhCvk6t6G7zEF+9BSav5WTlx1lN/o7zqml1bMaHnJz/dy4opVYAqQQexBsYTWxMlqzl7wKgXr0KjgDVSAfh6xnUmcueCv9/wAX/Ny/4vnUeEdmKXjfqTadopERC6w6p1LAmikW4VRHB7H6Yv8AizqWsGmngneE+bpTMDGjDYAyK6cud1h+G47HjHfrfQY9VXmFhSSp6SBxKu1vbvXbMPVfDEOo/aF/2LQ8ED0sVJ9u9oOclpuz04WNhxy2tt9O+0LzdU1kUc7QHTrDoFCNH5bDzSkau+2m/VrTUo9XbnPNX4j1vl6vUo0Ijhk8uNDGbYny6LNu4A3+wyc6j4RilkdzJKiy150SPSS7QANwq+wAO0iwOc2JvDULRTwkvtnk8x6IsH08LxwPQMUzvW4Wlrlw8L+ot6zq3Uo31MfmaYnTQidm8phvBDVGBv4+43qsnkcYda8XyofNhdSiLEZIvs8jUXCkq0wOxG2tYsfK++M2u6LEx1Ejb7mhEThefSof7oq93rPz9sW9P0nR6gMkc+qSOSMO8dGNZAgVN9sl9lWwDR4sc4piGJhPWS8vC/rRn6P0/wC06HXafdRln1ibvlbsAfyyE8L9G1B1ul+3vp0+xQeVp4Y5AzO22jJt7j0D+g44xjSeNdLrE0Ds8wWWVbB+/IGYbTQBG6xxdEUeRleeGJ+nQzdKnSWNZKnOrkkenEhi537jx6yQPnjaibcnJr1oWB4S6FIP9INqogo1Woc+XYa462i649QvKX8WeA9d0rU+fpRK0StuiniBLIPk4HIIHBNbSPxrLg+GOrMo1roztpm1bnTs9mwaL7SeSu7t+ebPgXqDyFhIzMxRXDmQtvUkjfsuorI+5wfpxxS2MZNqTKTPxb6vIvlLKu48WkI3/wCB5/AY9fBnw91OKWTV6qSSKGQEtFKbaVv4yDylfM0T2qstbW6iKFGlkpVUWWr/ANBeY9L1CLUK3lneo4PBANjsCRzwfbtiib02NHVeK9MgjYsxWRN4KoxpLA3tx6Vsjk4j/Hrw4+o00OphRnkhfaQgLEo/yAFmmC/kTmynkQJJp9X9ohaZFhDOY5KjW6jQx81RPLLfPOWEutiB2eYm7gbdwvt2q77ZlCbldm2LhqFONlNfAHwtIk0+rnieMqojjDqVNty5AI+QUX9Tl35qHqcNWJENgkUwN13rnmq/pnzH1WFgGEqURu5YDi6vn2vi80zLmYtSetFG/FT4e6mDVNr9EjvG7+YRHe+GS7JAHO0n1AjtzeRGn+MPVlAi3Rs/a2h9d/gCBf8AdzopepwkE+YgoWbYChdWeeBfv9czoFNMu03yGFc/W8Jp7HbaX8kct+IPDnVZo11+rjmkeVtqgoS+0C92xR6E9gKHc8ZZcWgl/wBVDF5UnmbP2ext37e/u1fbntk7HpNRrOoaxU108MULIuxCL3FRZA7BePrZvNDX6HXw65dND1GZ2kiaSPzKamQ8rIKraw7MOx9jkZ+NHqXR1L+OdJ1ez5Xy5EH+j106aKXWGWGSO0irejLdF7qwLyJ+Mnw/mTUya7TRtJDKd0gQWY3/AHiQOdrd79iTftl2+GeoST6aOWaJopCPWjAiiCQSAeaNWPocVfGY8iQmOTUs7JLMy/aWjREjALVSse7ABQPzym9LMYQbxHHiUzoPiL1cxjSxaiRzW0VGGk+VBtpa/r3+uR3XPBWvg8syQSs8qeYQqM5WyRTkAjeasi+L5zoDwq0yPqIpNyyiKORd0zT8Nv55VaIK0RfOMPQ9W8ilmZW+7QWuOPeiaOTnVqPMYkXBuvViz1vwl/pDo8GmPolWGJoywra6oBTe4BBKn8fplK6Dq/Vehu8e1ogT6kkTdGx/iU9jx7qfx7ZeXWOoMOopCdRIouNkjWvUSyqwrdbpsJ/doW55KimbrUrrBI0ah3VSVUgtz/ZHJ+dDk9s0Mk6OeT4l611r/ssf7N+H8pNiV7+Y/J2j5Xz8jnvws6DqIOtQb4JQiNMpkMbBeI5ADZFUT2/EZa0vW9aVEaxsh3g+Yunk5hB5fb+6W2/cJ3Ue3bM0vXtaACE3MS1p9nkFMCoEW7dX3Szeb907cUdvgjB8YfCMvUNIvkczQtvVLreCKZQTxfYi/l9cpDo8PWtOW0+mTWxbj6kRHAv59qH9oEZeEvWupIoLRq11bCB/R6YmLUGYtzIyUO2wn2OTvQepTvJMuoULsCkFUYILuxuYAsRXsKog3zQUcTaRVXxT8Pzp0zpkCxSSSR7vN2KXO8qCxNX3YnnHf4KaV4+lRpIjI3mS2rqVPLH2IvMQ8Wamefp7JA8Om1Ez7H3qTKgicrvWrSyAwFngckdsxdW8ezeTqkWFI5hpppImj1Ec23ywN2+hSuoYMF5Boi8HLbVFd/Eb4aanSTtqdEjvAW3r5V74Gu6oc7QeQw7e9VZh/wDal1fZ5P2k7u1+Wvmfhe27/K8vDU+KdRBptM76eMvIlsH1Ucd0BQWx63Yc0AAOxOZ9V11mi02pg2CPUICoaPc+5gCo/aL3uj8q+ucehpC5Oin/AIdfDXU6yddTrUdIA29vNvfMbuqPNE8lj3HbvYs3426V5OlOkSM7eZFSopY0G+QF486RyyKWqyoJo2LI5o+4zNnTNybZS3wX0csOj1QlidCZ4qR1Zd4rsLHv/LLa6RHUYOxVJJJCgCuTQ470KF+9Zh8RoWi2AWWIA7cmxQ5I/mPlmfo4/VLdA21gAAA7jaiuOO35Ziv+vyLesL7znjwd0fUL12KRtPMEGqkO8xsFol6N1Vc50rmj1bqSwKGYFgTVLRbt7Ldsfotn6ZsaXUrIoZbo/wASlT+YYAjNk1dENNqzNhhhnSQwwwwD5dgOSaA7k4i+E4mdtQyHYHjapVMZLtuNOq1+rH/AQRZvv3eJ4wylT2IIP54ieD73zpGQsiIV3swYLRG0UG9fO6347DtdDhpDss+vDXVY4dPqJxudYNMhcVGtMgkZo1CIvuSd/Ibdx2OL+l6Dr9ei606XpSiYB1EkLM208qWNGzXzxg8JxPMmqDS20kCL5jgEgkSchd7B4gWtW4Derv7J/hsOJY+n6Prsh+8E26TdGNoLEB2fsAPbjJN1u63+ZZnh7RaxdO8erbTh7qPyFYIq0KsWpvdfYjisiPh8GEkodGVyiM9hhuY2dzKXba5Bur/wyT8IsyQStP1BdYFkYGXasYj2gBkNEjggmz88jfAc4aaRVlEqRxIqEGtq7mpSCAWPvvN38+90jzy3Y09ZZBBL5jBVKMCxO2rFdxzf4c5BeCdU0qzsz+Z6lAcWoICDgKVUrXzrn+gnetqPs825VYeW9hjQPpPBPsPr7ZAeFyY0fzmYGVlVZGAVmOzhQoZgNtGjfNX9SZ2PZZA9F6a4nY6NodKVIMqPKuocXwAwq0P/ANTGXq2m0yswlkYMwLEBSTTOnalPJZAoHc2axKimQIdOJtIEaFYTKHa6DFvM2bL8w3/F3F3lk63pEUwO+zaoLv8Agbcp+Vhuc82FFSTR7MeTjNNv78OLFpH0jCQmZjZjBcKKP3thG0UoI4s0OMxfa9KRGfMkIOxtpQBlI5XcCA1bSBxYNgjvk/L4T0zEnawurpjyBzX0554rPn/VbTLTNuO2vU0h7LVAm+wAGadUuRHXQ5vyNHQaaCVVMMjCRt0qBloglYzTAr2AKf8AVxjJ07T+XFHHd7EVb7XQq6yLh6SIBJLCbPlIi7gXpYwa/eBYkGrsXtX5Z8eH+tPKJfPCIUIHyAskUbYjdY7fJl+YyoxUWZYjc02naX9ij4wk08msddPDrX1SKolk0jbK+QY0QTX0/PjM/giLy9TZ0GtEkgIbU6lt5UAXV0KBIA4+mGrl1el6hqpNMmmaOYoWWSdFO4KPVRNr3PB/HJfofX9ZLOkcsOmVDdmPUK7CgSKUHnmvyyF2rf8Ah7ZuSwcsaar4tduV8ORK9R68IZhEYZJAVBuJTIV78uoFgccEXZ9sjfFusIl08arp1MqyjztSpKqKFxgWvqcHsSOFOQvVIpV6mpIGxpYi3qJUDfSbh91WJ+6OLNVzkr4x0zSavSKkcM7BJm8mdiEYegbh6GG5b7n2J49xrLY8OAlnV8n/AIe+FenfZ0nKvp5SVH7Bm3CroM8kr0oB9I4A5yW8Ng7W+9XFbhXezx7Hv39+MwdD0bxrKX0em0wK94W3bqv71RrwPz7nNjw8m3ct/uoau6sHm6AANcD2rMWv/SPzKxZXmbfL1oL3Uuo/+0lEUko9cSSKVIi7kUWLcMR2pab0i/cMPjByNK/3gpKBirFCAXX3CkhT2Y1wtnIXq6N/pBX9GxTCrbiaDMw2WoHqfuFa6Xcp4rmU8csfsjKEZw7IpCnmi6+21t3y2Eert75uYciM0ERXp20ursXsbZCyn1g1b8laHIN9z7ZtRyg6NCQg9fFL6eGPO3bZH0rvn10Xp7SaMIxZWLk3IrXQbsVIQi1FUK7nk++XU6NoYNrupUSXwpACkk7aMlkdv3h2HfPNjp6vuN4Sjly8bJPosKrEu3seeLq/oCBX4UM3JEBBB7EEHNXpzDyVK88ccV/Qk1/M4uaPqusL8rYYg+qJ1A9KbkHc+klju/eIoZrBqMEZqDm2yNj8Caorp9PJq0Om0wkWLbEVlKvE8Q3PvrcqvxSi6vCPwDM9LNLplRdLNph5EBQkSKF3sS55G37vbv8APN+TruqVdxSuFG4xNTPuI2qLBAa+GPyFjnMmu6vqkiUtYYyKKjit2DRb9qIxNlW4Jvsp98pTTdFPBkuRpv4O1Vq5n00kh0407+ZpyyqqklWjXzLDUfUCaYgHiqz3XdM+y6XRaYkSGGMqTuMe7YqkkMHFfdB22b/KxKydU1EOkikl2PK7KGpWX7wJoITuLcba/OuCM0vEzyMsLsxiLqwKFm2j+0QfvHiuOOecT2KwIvOn4jVoa8tNopdq0KqhXAo9s2Mg169HHIIGVwwVKPFNYv0225gPdq4PBN5pr43hK7/Kn2VYak5+8BxvvlkK9v6c5ZjkbN7xOzBFr7l+s8ccijZYc/hm70haiUfK/l8z8iRkFrfE+ndGWWKUUeVO0NSs6sy7XulaNga59xYOfPTfFUKKFeN4+LUXusk883yaO8+9Bj7ZkoNYjl3FtPJlo2/F/wB2P7oO48vewWp+9XN/w/XJLocQWCMDeBtBqQ2wsXR+v0xb6zr4tTHFIIjZcrtk2oW9G4frLoAWGoHkgj2NNPTFIijBNkItmgL4HsOP5cZ1dtnZ6YaRtYYYZoYBhhhgHhxf6J0WTTq4eXepU0B5hrkn7rSMg4NUqgflxjDhg6m0Vx4fYajTanSo8Ynk0oCMrljtKuF7yNsCk/s1oLu+uLuk62dPJ0yOXQ6mJtEsqyqkRYOWi2hkI4bc3JN+/c5cGu0ayRvGbAdWUleCAwo0fY898q3rPU5ulcQ9Xj1AFVptSDJJ+AaP1X+IAyGqPRCWZteuQ0/DrQTKNVqZojB9qnMqQnui0BbD2Zu5GZPBOgnjZ/PhMe1QikvYCgkhIxvb0Cz6monj8BueCevzazT+bNpX0zbqCtfqFA7lsA0b9x7e+eeKOmamZkOnk2UpAPmMu1rHqKgU9qGWj2u8pGM7zOya16b0eNWCuyMATRqwQDR7gHIjw50VtMHU+WI2ogLusEAAm25N9/p7ZBr4R1PnhvOPlVGrfrpPMKghnG/73LF/3v3vbJPw50fVRM7aqYyXGFPrLKeF5KkCitMLBG7cSee3Tl0qI3QPqiy/YfOeHjnWAbdv/Ax/XH8wRj0uV30XqEqRFE1e2CGNWV30nDR2VBX9ZuKivvEduee+WGh4zHBehv0lU/35959Zo9bcrBKQQCI2IJ5A4Pfg/wCB/DN7NDrUwSFyVZrBFLd8ivbmvrmr2MIdpEJ4eij8iUojxnaQUErE2wsUCFVH5obQM1fDGgi1EEkM0UUkdxk7U2gkC6b0qS6kcmvf8QM/h+INopVAZR6iPQkXsCKIsH+2ecy+DIWTzVcAH0cihY9VGgaIIAO6ubI9smOyPVN1np62hY63pV1eu1CabpsEzRbRNNM7KCxHAAB9gK/L+e94Y8NzQ6mORun6OFRuuSORyy2pHAJrm6/AnPhdDqpOoayTQ6qKMgoksbRMRYUUSexbvyMnuk6LqayqdRqYHiF7lSMqTwao+3NHM4xt39j0YmK4wyqSrKtG5Xt/XhwIPxHpUXqMbK/qMkBdBf8AGKdwVNiyFFEAM69uckPG+lE8+m06oDMwlZHaSRFRVC7v2ZDMxsAC+15J9W6A02ojmDqgUxk/tNxCNu28SBKPblD3J71S/wCJNLrJJhHKmjlhDSPGXkaNgONvKjcpUWLUm+brjNJtJank6P27vb7G94Mg8ifUaZx+tVY2LLLJIjK26uJGJRgQbF8isbIdOiXsVVvk0AMV/CSDTrIHTSxD0tcUryM1+7s6gn2rk98Y/t8d1vW7A7+59v6ZMZQrdE49ub9fcU+rAHqkQLBXHllCUcnbzvC0hRt3ILMwKfnyy+INAZ4GiXbZKGnFqdrq208GrAq6sXftkX1HpUE0vm/aGRmZCNvl1ui5UgtGTxfsa/mcYNPKGAKmx88tST2Zk7NHoOiaGLY+wHczBUshQTYUEgFq+ZAzzr7/AKugLYngBSx7EGqHB59/rmHrmknd4zExCgNdOUpzt2uQPvqAGGw8G/5LU3hzXFxIr7SAAAZWZwtjeofg+r1EGxW6uK45iLNFoqCV22OfTOIlsV3NG/ck83zfz+t5t8YgazSS0VkmLujpTNMwBpCNu0Lt3KdxJ5ujf0+J4dSAwOq2nY7KRM9M437HoL6Ix6QV7Hb2P70xnGKqyuqbLBZAe4v3xS+IaqY4gWI/WCyACU9L+oLYJs+ng/vYwP1eEcFwDQNEG+aoVXf1DjvyPnkF461MO2FJCDuckKXVbpGO6n9LAGvScvMnsTBNSWhh6zIV0emW2MTBAxqi3pNArvDG6+6CfezmLqY3afRqqrZRqCxsyABQDUYRjY7A16efnR2OoitDpFjDFWKD1D1BTG/yjfafa1U/LgGxMaPpkUkESyRKwVRQYXXHPdVN/wB0fhnGrN4zUIpvm/qe/wChNO6gyRK5KKCXFk1Xcnm/SOe/A+WLU2qWN54m0+n8uImvRW0bkEYI4Wt0rMWJAAv8RI+K9Rq1/VaRXFxP6lW+drbdpqlZSF7kXuFA81HTTdQDEp5zBWcgGPhrWUopH8P3O1EEgE8ZVmUVzZpz9WWVUf7JCTuG6Orfayu7OeP2ZZmaxZaiOS1DLpurBfUNJCF86QLIR90igZWpKClJmWx8+TRNbGr6nr2YMkcgAdyq+UQDF+sAdzydwFEJVkgGjeSvR9RqZJDFqU3RtCCSI2VQTQKtuUElgSeO1EECuRT0X5NDURq+m0jhUihdQ5j2M6BmQkXRUkWaHHevoMaumE+VHa7TsX01W3gcVZqu2RniDp0knlLEi0h3A7wu0j7oCmNh+fce2SnT4CkaIe6qoPJPYV3PJ/HJXaZM5XBGzhhhlmIYYYYAYHDDAIHxBNMfOhGn3QNppCZfNCeuiBHz92xzv7DELw7Dq9KobS9AiFjiT7VG7EfPebNfgcb/AB30PV6hG+zazyE8p1eIopWSwe7HlLHBP54teFOhdQk0kJ0/WlEaoFCxwo6ptFFAx5O2qs9++S9z0QpR3Xn9By8JdYn1MbvqIEhZXKhUlWW6AuyvAINijzxk/ip8PelRwQymPVfamlnd5ZRQBk4DAAdqr+vyrGvOoxnWZ0GaXVtdHDGXlvaeDSs3f6KCfzzdzHNdGu9GsPY4qvUq6GSBoRtm1To8SINMIjZS7EXm+XRUbiL9x75acY4yuuk6qMxR/aJeoiWvWESZUB/4QqbQvy+lZYqZjgI9XSnql4+tkfWR3XonaCVY1DMUI2n97jsCCKJ7XkjnlZueVOnYrdCjMOmmMocqPcxkFl2gfs64A5Hbmr7Z54Ju5b8ztHXmg79tNXt9z+EDt6sZtQhKsAQCQQLFi69x7/hkL4V6VLp0ZZPLFkVs5ui3JO1fYgAVQC8d8lKjd4ilGTe7oSvFbxafXTSr1GaGV1UvHDDv2qFFb64+tnkXmx4R6wZNXFH9v1U1hm8uTThFZdp5LewvkH3ND3ze6l4X1DDqoUL/ANpCNE27lqHKH5CxXf3w0Uuo1mt0kn2SXTJplk8xpABu3KF2Jz6lvm+3GY00/wB8z354Swqu6W/8fh04XvpvegxjxLB6wSw2FgbX+Eqp47jlxVgWOe2R3UOraeT1O0ihkUbNoBYEgqxvsCXWjY54PY5LzeHNM7Fmj3MTZJZrPvXf7t87e1+2ZZeiwN3jF7FSxYO1DagEGxR5BBu80lByVM+epYS1V+RAzdV0pqQSS9wVpR6C23k7hQDAj7xrvWTP+hU5pmFtusbbHJPB22OWJz2ToMLGQsCfMCBvURwgIC2CCR6jdk3ZyTVQBQ4AyVgx4o5Ka92yLXoibt1seexC17HgbaHIvj3zc0OlEa7QSRZ717+wrgD6DNnDKjhRi7SM3JvcMMMM0JIybo6NfqcAsWoNVbr3V9G3G/x4rIbVxrDKyItkqFALGwHJPAojYCPr3xsz4EYsmuT3PzrtmM8JPbQ1jitb6ifFFGGaMKFs7GYnhasUbU0zBBQ7Ue3a97S9YKrGNgC3tFtbCgAAed1i6J9vl3pj257tyFgSjtLyKljKW68xQ65rfOhhBV9xkJJjViRtDA7XCsqnkcngjcB9GLoYYaeLfy2wXwR/mAP8wPwGboXPc3imlqRLETjlSCsKwwyjMMMMMAVfG5YCMxySo18iPzCWXk0qr6S3Hdu30vJ3o2/yIvM5fy03Xfehffnv8+cgfHcgqBf3hJvoq/IANjesbbbBquCQe+T3RifIi3fe8tL4K80PY8j8Dgt9lG7hhhggMMMMAMMMMAjvEWhafSzwK21pInQN8iykD/HEPw34v+w6WPSajQ6tJoVCVHCWWQj95WHB3d/xOPviDXmDTTzqu5ooncL8yqkgf0yt/Dkeo+19L1MutmmbWLM7puqJai3BVQcektR+o9sl7m2Gri72/Ax/DTp0yLqtRLF5A1U7SpAe6KRVsPZj8voMdcU/A3WZZ310csglEGqdEkAABU8heOLXtf4Y2Z1bEYl5tQzBqdKr7dwJ2tuHJHIsex579jmfDOkWQA8IaX+GT/v5f/zyeAz3DOKKWyKlOUu07DDDDOkhhhkf1uedIi2miWWQEUjNtBHvz8x3wdSt0Vx4qX7TJ1Lz5nU6WP8AUQBtoPo3eYR+9zk6nVXXW9NhjlLB4CJoRyAoQFZD8jYqz8siPE2j1Oop9Z0vTWBQc6sIa+W4EWPockvBPS5tPKtdNhhjcHfMJ/MaqsVdkgmuBx7551eb9n1p5OqV1onpca2rn89rsf8ADDDPQfIDDDDADDDDADDDDADDDDADDDDADDDDADDDDADDDDAFfx0gZYUK7i0h2+kvtIRm3eXR3dvf55N9HhCQRILpY1HIo8Ae3tmXWaGOUBZY0kANgOoYA/Pkd8yxxhQFUAACgBwAPkMFN6UfeGGGCQwwwwAzw57hgCT4w8ZtopXjk0rvCYCySKpZWk5tHrhVocn65Xel/wBEOscvldRhYjcY4A/lqzD1bCbO09uKsZYPjboPUZJJZdFOmyTTmJ4JN1H73KfuhiDVmsgOharqsaw6JNb01ZVjVRAxLSLtX7rbbBYAc18jkPc9WHSja38Rw+H+o0jaYpooZIYo22lZEKktQJbk21gjn6fTGjIXwymtCN9ueF33+kwggBaHBv33Xk1lI88t2GGGGdJDDDDADDDDADPDnuGAVD4sEEk/Uvtrfro4v+yI5pduwndGOxYt+POTWl6msmv6cmmlLlYGGoVWtFTYK3ewbfX17Y69T6Np9QAJ4Y5K7b1Br8D3Ge9M6RBpwRBDHGD32KBf413zLq3Z730qDw0qdpV3bV+fE3sMMM1PAGGGGAGGGGAGGGGAGGGGAGGGGAGGGGAGGGGAGGGGAGGGGAGGGGAGGGGAGGGGARviNZTpZxB+2MUnl1/FtO2vreU94e6p03Ty9LkVkhkjE/2wuCHEnlUd5Is291l55pajpGndt7wRM38TIpP8yM40awmoppil8LXLrrJkV1002qd9OHuyCBuYA8hS3I/PHrPFUDgCgM9wiJO3YYYYZ0kMMMMAMMMMAMMMMAMMMMAMMMMAMMMMAMMMMAMMMMAMMMMAMMMMAMMMMAMMMMAMMMMAMMMM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https://www.extension.org/sites/default/files/evaluation-planningweb.jpg"/>
          <p:cNvPicPr>
            <a:picLocks noChangeAspect="1" noChangeArrowheads="1"/>
          </p:cNvPicPr>
          <p:nvPr/>
        </p:nvPicPr>
        <p:blipFill>
          <a:blip r:embed="rId2" cstate="print"/>
          <a:srcRect/>
          <a:stretch>
            <a:fillRect/>
          </a:stretch>
        </p:blipFill>
        <p:spPr bwMode="auto">
          <a:xfrm>
            <a:off x="971600" y="1916832"/>
            <a:ext cx="7277100" cy="3581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Cosa valutare in un percorso </a:t>
            </a:r>
            <a:r>
              <a:rPr lang="it-IT" b="1" dirty="0" err="1" smtClean="0">
                <a:solidFill>
                  <a:srgbClr val="FF0000"/>
                </a:solidFill>
              </a:rPr>
              <a:t>flipped</a:t>
            </a:r>
            <a:r>
              <a:rPr lang="it-IT" b="1" dirty="0" smtClean="0">
                <a:solidFill>
                  <a:srgbClr val="FF0000"/>
                </a:solidFill>
              </a:rPr>
              <a:t>?</a:t>
            </a:r>
            <a:endParaRPr lang="it-IT" b="1" dirty="0">
              <a:solidFill>
                <a:srgbClr val="FF0000"/>
              </a:solidFill>
            </a:endParaRPr>
          </a:p>
        </p:txBody>
      </p:sp>
      <p:sp>
        <p:nvSpPr>
          <p:cNvPr id="4" name="Rettangolo 3"/>
          <p:cNvSpPr/>
          <p:nvPr/>
        </p:nvSpPr>
        <p:spPr>
          <a:xfrm>
            <a:off x="1907705" y="1484784"/>
            <a:ext cx="4646350" cy="923330"/>
          </a:xfrm>
          <a:prstGeom prst="rect">
            <a:avLst/>
          </a:prstGeom>
          <a:noFill/>
          <a:ln>
            <a:solidFill>
              <a:srgbClr val="002060"/>
            </a:solidFill>
          </a:ln>
        </p:spPr>
        <p:txBody>
          <a:bodyPr wrap="square" lIns="91440" tIns="45720" rIns="91440" bIns="45720">
            <a:spAutoFit/>
          </a:bodyPr>
          <a:lstStyle/>
          <a:p>
            <a:pPr algn="ctr"/>
            <a:r>
              <a:rPr lang="it-IT" sz="5400" b="1" cap="none" spc="0"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1) Il processo</a:t>
            </a:r>
            <a:endParaRPr lang="it-IT" sz="5400" b="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5" name="Rettangolo 4"/>
          <p:cNvSpPr/>
          <p:nvPr/>
        </p:nvSpPr>
        <p:spPr>
          <a:xfrm>
            <a:off x="539552" y="2636912"/>
            <a:ext cx="7920880" cy="1323439"/>
          </a:xfrm>
          <a:prstGeom prst="rect">
            <a:avLst/>
          </a:prstGeom>
          <a:noFill/>
        </p:spPr>
        <p:txBody>
          <a:bodyPr wrap="square" lIns="91440" tIns="45720" rIns="91440" bIns="45720">
            <a:spAutoFit/>
          </a:bodyPr>
          <a:lstStyle/>
          <a:p>
            <a:pPr algn="ctr"/>
            <a:r>
              <a:rPr lang="it-IT"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Le competenze trasversali osservate</a:t>
            </a:r>
            <a:endParaRPr lang="it-IT"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ttangolo 5"/>
          <p:cNvSpPr/>
          <p:nvPr/>
        </p:nvSpPr>
        <p:spPr>
          <a:xfrm>
            <a:off x="806353" y="4221088"/>
            <a:ext cx="7008073" cy="923330"/>
          </a:xfrm>
          <a:prstGeom prst="rect">
            <a:avLst/>
          </a:prstGeom>
          <a:noFill/>
        </p:spPr>
        <p:txBody>
          <a:bodyPr wrap="none" lIns="91440" tIns="45720" rIns="91440" bIns="45720">
            <a:spAutoFit/>
          </a:bodyPr>
          <a:lstStyle/>
          <a:p>
            <a:pPr algn="ctr"/>
            <a:r>
              <a:rPr lang="it-IT"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3)Il compito di realtà</a:t>
            </a:r>
            <a:endParaRPr lang="it-IT"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ttangolo 6"/>
          <p:cNvSpPr/>
          <p:nvPr/>
        </p:nvSpPr>
        <p:spPr>
          <a:xfrm>
            <a:off x="0" y="5373216"/>
            <a:ext cx="948308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4)Le competenze disciplinari acquisite</a:t>
            </a:r>
            <a:endParaRPr lang="it-IT"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Cosa sono i compiti autentici o di realtà ?</a:t>
            </a:r>
            <a:endParaRPr lang="it-IT" b="1" dirty="0">
              <a:solidFill>
                <a:srgbClr val="FF0000"/>
              </a:solidFill>
            </a:endParaRPr>
          </a:p>
        </p:txBody>
      </p:sp>
      <p:pic>
        <p:nvPicPr>
          <p:cNvPr id="84994" name="Picture 2" descr="http://www.giannimarconato.it/wp-content/uploads/2015/09/Capire-competenza.jpg"/>
          <p:cNvPicPr>
            <a:picLocks noChangeAspect="1" noChangeArrowheads="1"/>
          </p:cNvPicPr>
          <p:nvPr/>
        </p:nvPicPr>
        <p:blipFill>
          <a:blip r:embed="rId2" cstate="print"/>
          <a:srcRect/>
          <a:stretch>
            <a:fillRect/>
          </a:stretch>
        </p:blipFill>
        <p:spPr bwMode="auto">
          <a:xfrm>
            <a:off x="0" y="1988840"/>
            <a:ext cx="9144000" cy="486916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052"/>
          <p:cNvSpPr>
            <a:spLocks noChangeArrowheads="1"/>
          </p:cNvSpPr>
          <p:nvPr/>
        </p:nvSpPr>
        <p:spPr bwMode="auto">
          <a:xfrm>
            <a:off x="317500" y="260350"/>
            <a:ext cx="8826500" cy="1077913"/>
          </a:xfrm>
          <a:prstGeom prst="rect">
            <a:avLst/>
          </a:prstGeom>
          <a:noFill/>
          <a:ln w="9525">
            <a:noFill/>
            <a:miter lim="800000"/>
            <a:headEnd/>
            <a:tailEnd/>
          </a:ln>
        </p:spPr>
        <p:txBody>
          <a:bodyPr>
            <a:spAutoFit/>
          </a:bodyPr>
          <a:lstStyle/>
          <a:p>
            <a:pPr algn="ctr"/>
            <a:r>
              <a:rPr lang="it-IT" sz="3200" b="1">
                <a:solidFill>
                  <a:schemeClr val="tx2"/>
                </a:solidFill>
                <a:latin typeface="Arial" pitchFamily="34" charset="0"/>
              </a:rPr>
              <a:t>LE PRESTAZIONI AUTENTICHE O COMPITI DI REALTA’</a:t>
            </a:r>
          </a:p>
        </p:txBody>
      </p:sp>
      <p:sp>
        <p:nvSpPr>
          <p:cNvPr id="36869" name="Rectangle 2053"/>
          <p:cNvSpPr>
            <a:spLocks noChangeArrowheads="1"/>
          </p:cNvSpPr>
          <p:nvPr/>
        </p:nvSpPr>
        <p:spPr bwMode="auto">
          <a:xfrm>
            <a:off x="3132138" y="1484313"/>
            <a:ext cx="6011862" cy="5003800"/>
          </a:xfrm>
          <a:prstGeom prst="rect">
            <a:avLst/>
          </a:prstGeom>
          <a:noFill/>
          <a:ln w="9525">
            <a:noFill/>
            <a:miter lim="800000"/>
            <a:headEnd/>
            <a:tailEnd/>
          </a:ln>
        </p:spPr>
        <p:txBody>
          <a:bodyPr>
            <a:spAutoFit/>
          </a:bodyPr>
          <a:lstStyle/>
          <a:p>
            <a:pPr>
              <a:spcBef>
                <a:spcPct val="50000"/>
              </a:spcBef>
            </a:pPr>
            <a:r>
              <a:rPr lang="it-IT" sz="2800" b="1">
                <a:solidFill>
                  <a:srgbClr val="FF3300"/>
                </a:solidFill>
                <a:latin typeface="Arial" pitchFamily="34" charset="0"/>
                <a:cs typeface="Arial" pitchFamily="34" charset="0"/>
              </a:rPr>
              <a:t>Le Prestazioni autentiche</a:t>
            </a:r>
            <a:r>
              <a:rPr lang="it-IT" sz="2800">
                <a:latin typeface="Arial" pitchFamily="34" charset="0"/>
                <a:cs typeface="Arial" pitchFamily="34" charset="0"/>
              </a:rPr>
              <a:t> permettono allo studente di dimostrare ciò che “</a:t>
            </a:r>
            <a:r>
              <a:rPr lang="it-IT" sz="2800" b="1">
                <a:solidFill>
                  <a:srgbClr val="FF3300"/>
                </a:solidFill>
                <a:latin typeface="Arial" pitchFamily="34" charset="0"/>
                <a:cs typeface="Arial" pitchFamily="34" charset="0"/>
              </a:rPr>
              <a:t>sa fare con ciò che sa”,</a:t>
            </a:r>
            <a:r>
              <a:rPr lang="it-IT" sz="2800">
                <a:latin typeface="Arial" pitchFamily="34" charset="0"/>
                <a:cs typeface="Arial" pitchFamily="34" charset="0"/>
              </a:rPr>
              <a:t> utilizzando conoscenze, abilità e disposizioni in situazioni contestualizzate, simili o analoghe al reale.</a:t>
            </a:r>
          </a:p>
          <a:p>
            <a:pPr>
              <a:spcBef>
                <a:spcPct val="50000"/>
              </a:spcBef>
            </a:pPr>
            <a:r>
              <a:rPr lang="it-IT" sz="2800">
                <a:latin typeface="Arial" pitchFamily="34" charset="0"/>
                <a:cs typeface="Arial" pitchFamily="34" charset="0"/>
              </a:rPr>
              <a:t>La verifica di prestazioni autentiche ci permette di  riconoscere e valutare il raggiungimento di una </a:t>
            </a:r>
            <a:r>
              <a:rPr lang="it-IT" sz="2800" b="1">
                <a:solidFill>
                  <a:srgbClr val="FF3300"/>
                </a:solidFill>
                <a:latin typeface="Arial" pitchFamily="34" charset="0"/>
                <a:cs typeface="Arial" pitchFamily="34" charset="0"/>
              </a:rPr>
              <a:t>comprensione profonda</a:t>
            </a:r>
          </a:p>
        </p:txBody>
      </p:sp>
      <p:pic>
        <p:nvPicPr>
          <p:cNvPr id="32772" name="Picture 2056" descr="authentic-assessment-distinguisher"/>
          <p:cNvPicPr>
            <a:picLocks noChangeAspect="1" noChangeArrowheads="1"/>
          </p:cNvPicPr>
          <p:nvPr/>
        </p:nvPicPr>
        <p:blipFill>
          <a:blip r:embed="rId3" cstate="print"/>
          <a:srcRect/>
          <a:stretch>
            <a:fillRect/>
          </a:stretch>
        </p:blipFill>
        <p:spPr bwMode="auto">
          <a:xfrm>
            <a:off x="395288" y="1773238"/>
            <a:ext cx="2627312" cy="1970087"/>
          </a:xfrm>
          <a:prstGeom prst="rect">
            <a:avLst/>
          </a:prstGeom>
          <a:noFill/>
          <a:ln w="9525">
            <a:noFill/>
            <a:miter lim="800000"/>
            <a:headEnd/>
            <a:tailEnd/>
          </a:ln>
        </p:spPr>
      </p:pic>
      <p:pic>
        <p:nvPicPr>
          <p:cNvPr id="32773" name="Picture 2058" descr="Cavan-Monaghan-Youth-Active-Citizenship-Project_large"/>
          <p:cNvPicPr>
            <a:picLocks noChangeAspect="1" noChangeArrowheads="1"/>
          </p:cNvPicPr>
          <p:nvPr/>
        </p:nvPicPr>
        <p:blipFill>
          <a:blip r:embed="rId4" cstate="print"/>
          <a:srcRect/>
          <a:stretch>
            <a:fillRect/>
          </a:stretch>
        </p:blipFill>
        <p:spPr bwMode="auto">
          <a:xfrm>
            <a:off x="250825" y="4076700"/>
            <a:ext cx="2771775"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blinds(horizontal)">
                                      <p:cBhvr>
                                        <p:cTn id="7" dur="500"/>
                                        <p:tgtEl>
                                          <p:spTgt spid="368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 calcmode="lin" valueType="num">
                                      <p:cBhvr additive="base">
                                        <p:cTn id="12"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869">
                                            <p:txEl>
                                              <p:pRg st="1" end="1"/>
                                            </p:txEl>
                                          </p:spTgt>
                                        </p:tgtEl>
                                        <p:attrNameLst>
                                          <p:attrName>style.visibility</p:attrName>
                                        </p:attrNameLst>
                                      </p:cBhvr>
                                      <p:to>
                                        <p:strVal val="visible"/>
                                      </p:to>
                                    </p:set>
                                    <p:anim calcmode="lin" valueType="num">
                                      <p:cBhvr additive="base">
                                        <p:cTn id="18"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b="1" dirty="0" smtClean="0"/>
              <a:t>1 </a:t>
            </a:r>
            <a:r>
              <a:rPr lang="it-IT" b="1" dirty="0" err="1" smtClean="0"/>
              <a:t>Flexible</a:t>
            </a:r>
            <a:r>
              <a:rPr lang="it-IT" b="1" dirty="0" smtClean="0"/>
              <a:t> </a:t>
            </a:r>
            <a:r>
              <a:rPr lang="it-IT" b="1" dirty="0" err="1" smtClean="0"/>
              <a:t>environment</a:t>
            </a:r>
            <a:endParaRPr lang="it-IT" b="1" dirty="0"/>
          </a:p>
        </p:txBody>
      </p:sp>
      <p:sp>
        <p:nvSpPr>
          <p:cNvPr id="3" name="Segnaposto contenuto 2"/>
          <p:cNvSpPr>
            <a:spLocks noGrp="1"/>
          </p:cNvSpPr>
          <p:nvPr>
            <p:ph idx="1"/>
          </p:nvPr>
        </p:nvSpPr>
        <p:spPr>
          <a:xfrm>
            <a:off x="0" y="1484784"/>
            <a:ext cx="6588224" cy="5184576"/>
          </a:xfrm>
        </p:spPr>
        <p:txBody>
          <a:bodyPr>
            <a:normAutofit fontScale="77500" lnSpcReduction="20000"/>
          </a:bodyPr>
          <a:lstStyle/>
          <a:p>
            <a:r>
              <a:rPr lang="it-IT" b="1" dirty="0" smtClean="0"/>
              <a:t>gli educatori spesso devono riorganizzare fisicamente il loro spazio </a:t>
            </a:r>
            <a:r>
              <a:rPr lang="it-IT" dirty="0" smtClean="0"/>
              <a:t>di apprendimento per strutturare il lavoro di gruppo, o lo  studio indipendente , o le attività di ricerca, o le attività di valutazione, o nel caso dello </a:t>
            </a:r>
            <a:r>
              <a:rPr lang="it-IT" dirty="0" err="1" smtClean="0"/>
              <a:t>spaced</a:t>
            </a:r>
            <a:r>
              <a:rPr lang="it-IT" dirty="0" smtClean="0"/>
              <a:t> le attività di distrazione delle pause.</a:t>
            </a:r>
          </a:p>
          <a:p>
            <a:endParaRPr lang="it-IT" dirty="0" smtClean="0"/>
          </a:p>
          <a:p>
            <a:r>
              <a:rPr lang="it-IT" dirty="0" smtClean="0"/>
              <a:t> Diventa quindi </a:t>
            </a:r>
            <a:r>
              <a:rPr lang="it-IT" b="1" dirty="0" smtClean="0"/>
              <a:t>necessario avere ambienti fless</a:t>
            </a:r>
            <a:r>
              <a:rPr lang="it-IT" dirty="0" smtClean="0"/>
              <a:t>ibili in cui gli studenti possano scegliere dove svolgere le diverse attività.</a:t>
            </a:r>
          </a:p>
          <a:p>
            <a:pPr>
              <a:buNone/>
            </a:pPr>
            <a:r>
              <a:rPr lang="it-IT" dirty="0" smtClean="0"/>
              <a:t> </a:t>
            </a:r>
          </a:p>
          <a:p>
            <a:r>
              <a:rPr lang="it-IT" dirty="0" smtClean="0"/>
              <a:t>dobbiamo diventare </a:t>
            </a:r>
            <a:r>
              <a:rPr lang="it-IT" b="1" dirty="0" smtClean="0"/>
              <a:t>flessibili nelle aspettative</a:t>
            </a:r>
            <a:r>
              <a:rPr lang="it-IT" dirty="0" smtClean="0"/>
              <a:t>, nelle scadenze e nelle metodologie valutative che adottiamo.  </a:t>
            </a:r>
          </a:p>
          <a:p>
            <a:endParaRPr lang="it-IT" dirty="0"/>
          </a:p>
        </p:txBody>
      </p:sp>
      <p:pic>
        <p:nvPicPr>
          <p:cNvPr id="1026" name="Picture 2" descr="https://encrypted-tbn2.gstatic.com/images?q=tbn:ANd9GcTWbueolyskV-g7ZAEGjVEfqldWomLqy6OYBtbQ_DjEk-_iRHSsoA"/>
          <p:cNvPicPr>
            <a:picLocks noChangeAspect="1" noChangeArrowheads="1"/>
          </p:cNvPicPr>
          <p:nvPr/>
        </p:nvPicPr>
        <p:blipFill>
          <a:blip r:embed="rId2" cstate="print"/>
          <a:srcRect/>
          <a:stretch>
            <a:fillRect/>
          </a:stretch>
        </p:blipFill>
        <p:spPr bwMode="auto">
          <a:xfrm>
            <a:off x="6791325" y="1700808"/>
            <a:ext cx="2352675" cy="230425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9388" y="188913"/>
            <a:ext cx="8964612" cy="1258887"/>
          </a:xfrm>
        </p:spPr>
        <p:txBody>
          <a:bodyPr/>
          <a:lstStyle/>
          <a:p>
            <a:pPr eaLnBrk="1" fontAlgn="auto" hangingPunct="1">
              <a:spcAft>
                <a:spcPts val="0"/>
              </a:spcAft>
              <a:defRPr/>
            </a:pPr>
            <a:r>
              <a:rPr lang="it-IT" sz="3600" b="1" smtClean="0">
                <a:solidFill>
                  <a:schemeClr val="tx2">
                    <a:satMod val="130000"/>
                  </a:schemeClr>
                </a:solidFill>
                <a:latin typeface="Arial" charset="0"/>
              </a:rPr>
              <a:t>UNA PRESTAZIONE È AUTENTICA SE</a:t>
            </a:r>
            <a:r>
              <a:rPr lang="it-IT" sz="3600" smtClean="0">
                <a:solidFill>
                  <a:schemeClr val="tx2">
                    <a:satMod val="130000"/>
                  </a:schemeClr>
                </a:solidFill>
              </a:rPr>
              <a:t>..</a:t>
            </a:r>
          </a:p>
        </p:txBody>
      </p:sp>
      <p:sp>
        <p:nvSpPr>
          <p:cNvPr id="37891" name="Rectangle 3"/>
          <p:cNvSpPr>
            <a:spLocks noGrp="1" noChangeArrowheads="1"/>
          </p:cNvSpPr>
          <p:nvPr>
            <p:ph idx="1"/>
          </p:nvPr>
        </p:nvSpPr>
        <p:spPr>
          <a:xfrm>
            <a:off x="179388" y="1773238"/>
            <a:ext cx="5545137" cy="4176712"/>
          </a:xfrm>
        </p:spPr>
        <p:txBody>
          <a:bodyPr/>
          <a:lstStyle/>
          <a:p>
            <a:pPr eaLnBrk="1" hangingPunct="1"/>
            <a:r>
              <a:rPr lang="it-IT" sz="2400" smtClean="0">
                <a:latin typeface="Arial" pitchFamily="34" charset="0"/>
              </a:rPr>
              <a:t>Chiede allo studente di </a:t>
            </a:r>
            <a:r>
              <a:rPr lang="it-IT" sz="2400" b="1" smtClean="0">
                <a:solidFill>
                  <a:srgbClr val="FF3300"/>
                </a:solidFill>
                <a:latin typeface="Arial" pitchFamily="34" charset="0"/>
              </a:rPr>
              <a:t>rielaborare e riorganizzare</a:t>
            </a:r>
            <a:r>
              <a:rPr lang="it-IT" sz="2400" smtClean="0">
                <a:solidFill>
                  <a:srgbClr val="CC3399"/>
                </a:solidFill>
                <a:latin typeface="Arial" pitchFamily="34" charset="0"/>
              </a:rPr>
              <a:t> </a:t>
            </a:r>
            <a:r>
              <a:rPr lang="it-IT" sz="2400" smtClean="0">
                <a:latin typeface="Arial" pitchFamily="34" charset="0"/>
              </a:rPr>
              <a:t>in una situazione problematica ciò che ha appreso, non basta che ripeta.</a:t>
            </a:r>
          </a:p>
          <a:p>
            <a:pPr eaLnBrk="1" hangingPunct="1"/>
            <a:endParaRPr lang="it-IT" sz="2400" smtClean="0">
              <a:latin typeface="Arial" pitchFamily="34" charset="0"/>
            </a:endParaRPr>
          </a:p>
          <a:p>
            <a:pPr eaLnBrk="1" hangingPunct="1"/>
            <a:r>
              <a:rPr lang="it-IT" sz="2400" smtClean="0">
                <a:latin typeface="Arial" pitchFamily="34" charset="0"/>
              </a:rPr>
              <a:t>Accerta la capacità dello studente di </a:t>
            </a:r>
            <a:r>
              <a:rPr lang="it-IT" sz="2400" b="1" smtClean="0">
                <a:solidFill>
                  <a:srgbClr val="FF3300"/>
                </a:solidFill>
                <a:latin typeface="Arial" pitchFamily="34" charset="0"/>
              </a:rPr>
              <a:t>usare efficacemente ed efficientemente</a:t>
            </a:r>
            <a:r>
              <a:rPr lang="it-IT" sz="2400" smtClean="0">
                <a:latin typeface="Arial" pitchFamily="34" charset="0"/>
              </a:rPr>
              <a:t> un repertorio di conoscenze e di abilità per negoziare un compito </a:t>
            </a:r>
            <a:r>
              <a:rPr lang="it-IT" sz="2400" b="1" smtClean="0">
                <a:solidFill>
                  <a:srgbClr val="FF3300"/>
                </a:solidFill>
                <a:latin typeface="Arial" pitchFamily="34" charset="0"/>
              </a:rPr>
              <a:t>complesso</a:t>
            </a:r>
          </a:p>
        </p:txBody>
      </p:sp>
      <p:pic>
        <p:nvPicPr>
          <p:cNvPr id="33796" name="Picture 4" descr="scuola"/>
          <p:cNvPicPr>
            <a:picLocks noChangeAspect="1" noChangeArrowheads="1"/>
          </p:cNvPicPr>
          <p:nvPr/>
        </p:nvPicPr>
        <p:blipFill>
          <a:blip r:embed="rId3" cstate="print"/>
          <a:srcRect/>
          <a:stretch>
            <a:fillRect/>
          </a:stretch>
        </p:blipFill>
        <p:spPr bwMode="auto">
          <a:xfrm>
            <a:off x="5630863" y="1628775"/>
            <a:ext cx="3513137" cy="306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91">
                                            <p:txEl>
                                              <p:pRg st="2" end="2"/>
                                            </p:txEl>
                                          </p:spTgt>
                                        </p:tgtEl>
                                        <p:attrNameLst>
                                          <p:attrName>style.visibility</p:attrName>
                                        </p:attrNameLst>
                                      </p:cBhvr>
                                      <p:to>
                                        <p:strVal val="visible"/>
                                      </p:to>
                                    </p:set>
                                    <p:anim calcmode="lin" valueType="num">
                                      <p:cBhvr additive="base">
                                        <p:cTn id="18"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uzzle1"/>
          <p:cNvPicPr>
            <a:picLocks noChangeAspect="1" noChangeArrowheads="1"/>
          </p:cNvPicPr>
          <p:nvPr/>
        </p:nvPicPr>
        <p:blipFill>
          <a:blip r:embed="rId3" cstate="print"/>
          <a:srcRect/>
          <a:stretch>
            <a:fillRect/>
          </a:stretch>
        </p:blipFill>
        <p:spPr bwMode="auto">
          <a:xfrm>
            <a:off x="3733800" y="0"/>
            <a:ext cx="2971800" cy="1625600"/>
          </a:xfrm>
          <a:prstGeom prst="rect">
            <a:avLst/>
          </a:prstGeom>
          <a:noFill/>
          <a:ln w="9525">
            <a:noFill/>
            <a:miter lim="800000"/>
            <a:headEnd/>
            <a:tailEnd/>
          </a:ln>
        </p:spPr>
      </p:pic>
      <p:sp>
        <p:nvSpPr>
          <p:cNvPr id="6147" name="Rectangle 4"/>
          <p:cNvSpPr>
            <a:spLocks noGrp="1" noChangeArrowheads="1"/>
          </p:cNvSpPr>
          <p:nvPr>
            <p:ph type="title"/>
          </p:nvPr>
        </p:nvSpPr>
        <p:spPr>
          <a:xfrm>
            <a:off x="304800" y="381000"/>
            <a:ext cx="3886200" cy="1247775"/>
          </a:xfrm>
        </p:spPr>
        <p:txBody>
          <a:bodyPr/>
          <a:lstStyle/>
          <a:p>
            <a:pPr eaLnBrk="1" fontAlgn="auto" hangingPunct="1">
              <a:spcAft>
                <a:spcPts val="0"/>
              </a:spcAft>
              <a:defRPr/>
            </a:pPr>
            <a:r>
              <a:rPr lang="it-IT" sz="2400" b="1" dirty="0" smtClean="0">
                <a:solidFill>
                  <a:schemeClr val="tx1"/>
                </a:solidFill>
              </a:rPr>
              <a:t>Cosa deve  richiedere una prestazione autentica </a:t>
            </a:r>
          </a:p>
        </p:txBody>
      </p:sp>
      <p:pic>
        <p:nvPicPr>
          <p:cNvPr id="39939" name="Picture 3"/>
          <p:cNvPicPr>
            <a:picLocks noChangeAspect="1" noChangeArrowheads="1"/>
          </p:cNvPicPr>
          <p:nvPr/>
        </p:nvPicPr>
        <p:blipFill>
          <a:blip r:embed="rId4" cstate="print"/>
          <a:srcRect/>
          <a:stretch>
            <a:fillRect/>
          </a:stretch>
        </p:blipFill>
        <p:spPr bwMode="auto">
          <a:xfrm>
            <a:off x="755650" y="1341438"/>
            <a:ext cx="7996238" cy="508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amond(in)">
                                      <p:cBhvr>
                                        <p:cTn id="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3" y="188913"/>
            <a:ext cx="7773987" cy="719137"/>
          </a:xfrm>
        </p:spPr>
        <p:txBody>
          <a:bodyPr>
            <a:normAutofit fontScale="90000"/>
          </a:bodyPr>
          <a:lstStyle/>
          <a:p>
            <a:pPr eaLnBrk="1" fontAlgn="auto" hangingPunct="1">
              <a:spcAft>
                <a:spcPts val="0"/>
              </a:spcAft>
              <a:defRPr/>
            </a:pPr>
            <a:r>
              <a:rPr lang="it-IT" b="1" dirty="0" smtClean="0">
                <a:solidFill>
                  <a:schemeClr val="tx1"/>
                </a:solidFill>
              </a:rPr>
              <a:t>Progetti collaborativi</a:t>
            </a:r>
            <a:br>
              <a:rPr lang="it-IT" b="1" dirty="0" smtClean="0">
                <a:solidFill>
                  <a:schemeClr val="tx1"/>
                </a:solidFill>
              </a:rPr>
            </a:br>
            <a:endParaRPr lang="it-IT" dirty="0">
              <a:solidFill>
                <a:schemeClr val="tx2">
                  <a:satMod val="130000"/>
                </a:schemeClr>
              </a:solidFill>
            </a:endParaRPr>
          </a:p>
        </p:txBody>
      </p:sp>
      <p:sp>
        <p:nvSpPr>
          <p:cNvPr id="36867" name="Segnaposto contenuto 2"/>
          <p:cNvSpPr>
            <a:spLocks noGrp="1"/>
          </p:cNvSpPr>
          <p:nvPr>
            <p:ph idx="1"/>
          </p:nvPr>
        </p:nvSpPr>
        <p:spPr>
          <a:xfrm>
            <a:off x="395288" y="620713"/>
            <a:ext cx="4897437" cy="4895850"/>
          </a:xfrm>
        </p:spPr>
        <p:txBody>
          <a:bodyPr/>
          <a:lstStyle/>
          <a:p>
            <a:pPr eaLnBrk="1" hangingPunct="1"/>
            <a:r>
              <a:rPr lang="it-IT" sz="2000" smtClean="0"/>
              <a:t>Tale approccio funziona bene soprattutto quando si assegnano dei </a:t>
            </a:r>
            <a:r>
              <a:rPr lang="it-IT" sz="2000" b="1" smtClean="0">
                <a:solidFill>
                  <a:srgbClr val="000099"/>
                </a:solidFill>
              </a:rPr>
              <a:t>compiti di natura pratica,</a:t>
            </a:r>
            <a:r>
              <a:rPr lang="it-IT" sz="2000" smtClean="0"/>
              <a:t> in quanto si dà agli studenti la possibilità di imparare facendo in prima persona e approfondendo quanto appreso in precedenza.</a:t>
            </a:r>
          </a:p>
          <a:p>
            <a:pPr eaLnBrk="1" hangingPunct="1"/>
            <a:r>
              <a:rPr lang="it-IT" sz="2000" smtClean="0"/>
              <a:t>Gli insegnanti dovrebbero mirare a creare esperienze pratiche coinvolgenti atte ad approfondire le conoscenze dei loro studenti, offrendo la possibilità di scegliere attività anche a  rotazione o addirittura coinvolgendoli nella progettazione insieme ai docenti.</a:t>
            </a:r>
          </a:p>
        </p:txBody>
      </p:sp>
      <p:pic>
        <p:nvPicPr>
          <p:cNvPr id="36868" name="Picture 2" descr="https://encrypted-tbn0.gstatic.com/images?q=tbn:ANd9GcTnlyRJFuW7RoLrIhsmmdg9TOdBT9vYxUIIilTwedhkFFtNXcWsEw"/>
          <p:cNvPicPr>
            <a:picLocks noChangeAspect="1" noChangeArrowheads="1"/>
          </p:cNvPicPr>
          <p:nvPr/>
        </p:nvPicPr>
        <p:blipFill>
          <a:blip r:embed="rId2" cstate="print"/>
          <a:srcRect/>
          <a:stretch>
            <a:fillRect/>
          </a:stretch>
        </p:blipFill>
        <p:spPr bwMode="auto">
          <a:xfrm>
            <a:off x="5940425" y="4221163"/>
            <a:ext cx="2562225" cy="1781175"/>
          </a:xfrm>
          <a:prstGeom prst="rect">
            <a:avLst/>
          </a:prstGeom>
          <a:noFill/>
          <a:ln w="9525">
            <a:noFill/>
            <a:miter lim="800000"/>
            <a:headEnd/>
            <a:tailEnd/>
          </a:ln>
        </p:spPr>
      </p:pic>
      <p:sp>
        <p:nvSpPr>
          <p:cNvPr id="36869" name="AutoShape 4" descr="data:image/jpeg;base64,/9j/4AAQSkZJRgABAQAAAQABAAD/2wCEAAkGBxQSEhQUEhIUFBUWFBQUFRUUFRQUFBQXFRQWFxgUGBUYHCggGBolGxQUITEhJSkrLi4uFx8zODMsNygtLisBCgoKDg0OGxAQGiwcHBwsLCwsLCwsLCwsLCwsLCwsLCwsLCwsLCwsLCwsLCwsLCwsNywsKywsNzcsLCw3LCw3K//AABEIAM0A4AMBIgACEQEDEQH/xAAcAAABBQEBAQAAAAAAAAAAAAAAAQMEBQYHAgj/xABBEAABAwIDBAcFBgQGAgMAAAABAAIDBBEFITEGEkFRBxMiYXGBkRQyQqGxI1JicsHRM0OS4VOissLS8CSCFnPx/8QAGQEAAwEBAQAAAAAAAAAAAAAAAAMEAgEF/8QAIhEAAgMAAgICAwEAAAAAAAAAAAECAxEhMRJBBBMiUWFx/9oADAMBAAIRAxEAPwDRQSKQqeiqLhWkT7qJnpo8zx3U3ZTFuok6p5+zeeyT8D/2KYLbqHVU9wuRk4vTk4+Sw6ihUGyeL9czceftIwAfxN4O+Vlfq1PVp50otPGCEIXTgLP7e4X7TQVEYF3dWXs/MztD6LQIIQ+TqPn/AGYqt5jTfgCPNbPDpMwscaP2WsqILWDJXbv5HdpvyNvJaagl0XnzXJ6UXq00Qn3JI38nC/gcj9Vtgue1HaYfBbfCanrIY38S0X8ePzT/AI79EvyI9MlrIdIuIWiZTN96c2d3RtI3j5kgeZWvXLfbfa6uWf4Qeqi5bjCRceJJKZbLxiLpj5S/wtcNp9xoCs2KDvWU2lzURcTW5C6scKh3WX4uO95cB6KCId4hvM5+A1V2AqqY+yW+XoVCRCoJgQhV+OYvHSQummdZrR5uPBrRxJQBF2q2iioYDLIbnMMZeznutoP1PBcDxTEJ8QnMsx1yAHutH3WjkpGNYtLiVQZpcmjKNgzDG30HyueKn09MGDvU056WV1+PLG6al3RYK6oqX6LzQ0hcVfwU4CUOwxuD4gDxWmpKi6ze2Ox8mFv6yMukpXOydq6G/wAD+7k71TmEYiHWzTJRw5GSa1GyjenHMVdTTqwidkltGxiGR0L2yM95vDgRxB7l0DDa5s0Ye3Q6jiDxBWGkbdO4NiPs0mf8N+Txy5OCZVPHjEXV+S1G+SryxwIuMwlVREKkSpEAci6VqPqq+CYDKaItcfxROH+149FFpJNFsOlyg6yiEgHaglY8flJ3XfI/JYShfdo8FJcsZbRLY4ammk3m2Wk2Gq96KSPjG/5OzH6rDUVXbJWWxuKBleYycpoy3/2Z2m/IuXKXkjt62Jr9tsSNPRzPabPLdxn5n9kfW/ksLs5ThkTGjKwCtukmp62WCnByaTNJ4+6wf6j6JqiYAbBF8teHPjxyOkknMBW9HGq4QdpX0Vg3yS4rRsnhJw5ly53LIfU/orBMUcdmDvzPmn1dBYjz5vZAhCQlaMjdTUNja573BrWglzibAAcSuB7Y7RvxOcWu2CMkRN531e4czl4K66RNq3Vkns8B+wYe04fzXD/YPmqvDqARtudUiye8Iqpr9sbo6XcGisaClLzcjJeKWEyu7uC1FHSBoSNKRaWn3QnyBZBdwQWlcA3lTA2RrmPaHNcC1zSLgg6ghcY2v2Hkw5xnpt6Sm1czV8H/ACZ36hdsskc3grnHTz4TcWcMwnFA4DO60tHPcBN7adHzoy6ow9ve+nHH8UX/AB9FnMAxcPyOThkQcnA8iDmCppRaLYTUujahy8TR3TNPLdTLXShhabKYnb7B5/8ArP1Z+y1S51PHxGRBuCOBC12z+L9e2zrCRvvDn+IBU1T3hkd9efki4SIQnE5BxygE9PNCf5kb2eZGXzsuF4NMSwXyIFiORGo9V9BWXBdoYPZq2pj0HWF7fyydsfMkeSTcuCiiWPD1NVbuaoJMZkbVRSxZujeH53sbHMHxFx5rzUTOkNhkOJVhhOGcbf3SFxyUvkv8PlfLIZZTd7zvOP6AclssNp+JVDgtDnmtTTNS29ZtLEOtF3KxjjuQ3modKzNWdALuceQt6pta1ibZYiwAQhCsIQXNekna3M0dO7O1p3tPug/yhbiePIK26Qdr/ZWdTCQah48eqafjPfyHcuY4ZQ8Tckm5J1JOpJ5pNk84RRTVvLHsKw61jZWVay5DAp9LBZO0dPdxcpyzCThVHuttZTXGyciaQvErlwDxHFdPgJrrSm5ZralBls6KkSpFeeaCxm2ew7Km89PaOpHEZNlH3XjnydqFs0LjWnVJp6jjOE1xuWPBa9p3XNdkWkZEELRwvupHSBs4T/5cDftGD7VgH8Rg+K33m5+I8FQ4TXh7QQbgqWccZfXYpIunJjrHRvD2Gzh/2x5hOB10zOlrsa0mjc4RijZ2XGTh7zeIP7KfdcthnkjeJIjZw8wRyI4hb/AsYZUs3m5OGT2cWn9uRVcJ6QW1ePK6LO64X0vTRvrt6J4J6tscltN9pNhfjYHNdX2zxsUlK94IDyNyMc3nj5a+S+eKVjqqp3QSWtyJ1JJzJ8Vy2XGGqIa9LvBaIutlktbTUYAAS4bh26NLADJT6QbzstAopPS1RxFhTx7je9T6TIKGG3U6IZIQEynVnhreyTzJ+WSrItFdU7LNaO5U0rkk+Q+MHVmdtdqm0Ue6yzp3g9WzW343d2fmpO1O0bKNg+KV1+rjvmbfEeTRfVcolD5ZHSzO35H5k8B3AcAOATZzwxVU5cvohRRvkc58ji97nbznHUlaHDaO/DJQqSmubWyGq09IwBt9FK3paliGKpoAACfo4ck2Ii91zp9VI6zg0efJcAefJZRpJQmpDbnc+ZKtMO2akkO9KTGzl8Z/4rUYuXRic1HsrIw6R25EwvdyHDxPALT4Ps0GEPmIe/g34G/uVc0NDHC3djaGj5nvJ4qSqI1pEc7XIEISpooRCVCAEK5Rtdg3sM4kjH2EzjkNIpOLe5p1HmurqHi+GsqYXwyDsvFstQeDh3g2PksyjqNwn4vTntHPvAFLVPVJSb9M98E3vxm35h8Lx3EZqdLUd6law9GL1CvqQ0LP1m0j6OTrYXAOHA5tcPuuHEKRVzrCYtViScNOgzPkuxMySfBpduts31ojeY+rszdZGHb3adq69hrYDwCm9GmD7oc9wzJsL/MrJ4NRuq6kCx3GfVdnoqVlNAXOsGtaSb9yzZJ9HYRSIG09RuMDGe8cvVWuG4d1cYHcL96zuzTDVydbIDug3aPp8ls8QnEbCTbRKwY2VlKSXOtwNlZRqNgrLs3jxzUqZnJcDjom0zd5wHqjabaFlIwZb8r79XGDmfxHk0ZZqrq8RdA5pZYmxuHaELG4RFJJJJNVO3pSc+QA0a0cGjgFRCaUf6Typc5a+huo6yR5klJfI7U8Bya0cAOSGw52Hmp/UE56Dmke1oFhqdVhvShJJYhmBmdgryNlgL+ih0EFs7eqk1MvAcVwywkdfIZDmpeHUL5TZgyGrjoP3PcpWD4A5/alu1vBujnePILWQQtYN1oAA4BOhVvLJrL84iQMNwaOHMDed952Z8uSskIVCWEjbfYISpF04CVCRAAhCVAAkSoQBi+kTZ4zR+0QgmaIG4GskepbbiRmR581zSHEri9130rhfShgBoZ+ujaeonJOWkcmpZ3A6jzSrIeymizPxZU19dksJiLiZQRqdFZ11fcJvZan62paSLhufddLXHJR2zqXR5gYiY247WRd4le+kDEzLLHQxH3u3KRwYOHmf1V7T1DaSmfK/LdaSb+CxOwrXVEslVJ70r+z3MGgSlzyMfeHRtm6ARxgAWyVLtJiXXzinjN2tP2hHPkrvaPFBR0ck3FrDu97josT0Z0bnR9bIS58naJOpub/ALLjXAReyOjUbQyPwCZpX7zrqq2xxMwRRMaM5pRH4DUn0FvNW2Hs3W37lzOTq6bMrtJWkVJG64ta1oJAuAdV5iYCd4G44jmFZRxB7iSL3JJT/sQGYCM5GbxhBrJRkB5KFQx77in3xZm6fooi4hjG3cch+5XTLeLR5u84hkbd4nh/3gtPg2ANj7clnSf5W+A/VS8IwpsDbauI7TuJ/srFU11pcs8625y4XQWQhCcIBCVIgAQlSIAEJUiABKhIgBUiEIAFWbR4LHWU8kEo7Lxa/FrvhcO8GxVmhALg+Osco5KaaSCUWfG4sdyNuI7iLHzW06NsK3m7/MlWHT/ghjrIqhrTuzsLSeG/HYW8SHD0Wh2Hp2wQ2dYbrRf0U1vCw9Cp6tM/0p4ofsqRhzfm+3IaD6+i0WxFIGxsGluHgufQONbibnnNoOXgMguvUFM2KIvOjRf0SprEkhse9MZ0xYuZBHSsPxAutxOVgtLsiNyKNoGgA9Aua1UhqMSjvn2t4rsGE0Ia3yXJbiNLEUm3km9UUTeT3O9AP3C0U9S4Ru3R2rWbfS5y/VZ/FYusxCnafghe4/8As9tv9JWhxOMDdboSfp/0LPJrjhDMVMWEC98szp8lO6vJRYZS55uBwGvzHcp/Ba0xIoa6md8IuTkAOPctVs/g4gbd2cjvePL8IVTM3K48u4rS4dU9ZG13HQ+I1Tqc0m+TKWfwkoQhUkQIQlQAiEJUAIhCEAZAbeR/4Mn+X904zbuHjFKPJp/VZRtL3J0UaT5sq+qJro9taY6mRvix36KZFtPSO0nYPzXb/qAWF9jHJNvoRyR9jMulHToa2N/uSMd+VwP0KfBXH5cPtmLg9xsoz6uoj9yeVvg8/qu/YZ+k7SvEkrW5ucAO8gfVfP2KY/W5/wDlTf1kfRYjGMRnlP2k0r+5z3Eel0fYaj8dv2d26UMRpKiBsAljlmbKyRrWOD3M3fecQNBYkZ81mcan6ukc5psXNsPNYbo6gHtBDsrty77FaDbqrAaWN0bcm3M5AfX1SbPyZVVDwjg30a0Ic6SQ/eDR4BdD2oqgyAMHxa+AWc2Bw3dgaBr7x8VLx+Xecb/Dklt6x0Y8mL2Xg38Rc77jfqf7LtMWTGjiVyzo9p7vmkt7z7A9wy+q6aZw1u8dGNJPdlf6BDfJxrWUWGjfrp5NbbkTfBgJPzcfRT695kmy0YAPM5n9ExszGWRue8WLjvO7i67rfNTqRlruIzdcrOM370ZjmDXgEXuMvEKzDSBmqaGYF9mkHPiL+isn1eo8V3kzMamntkrXZSqDhI2/uuB/qH9lmKt5JTQmkYQ6N5YeY/biFuEvF6Jsr8o4dLQsTSbYSMymYHj7zMj6aLQYbtHTzZNks77r+yfK+R8lUpxZDKqUe0WyEl0q2LBCEIAEIQgDnbWL3uplsi9CVSaXjhC8lNumTUlR3oAWZoVRW2UmerVVWVN0AUeKgWKykkN3LT1zr3VV1GaGCZVysILd0kOuLEZEK+ro7mFjtHOzvxsL28yFHoqMySi2jVsHYO2VgByc0gtcNQQuNjImlwaEQxNcMjY3HA2GXhmqbFjuxyPOoaT52VrTmTdDXEG2pA1S4lhXXwyRg2LmkNPI8Fj2N0rNg6MxwgmxFxfnnxWorYTJDKxpsXtcATpmMlXYLC9kTWPj3C218wQbclPfJZDOjVDUOLWscwtJJLwbWz5EahSMQnGTb2vl4IdMALlZ2sqGvk3yHZZAgnTyQjjZZGiEbm7ruF+ZGZyvyXqol3c9E3DM05hN4oA5lgfFcOaN+17x7IupDrnUKBhsgGQ81Jkqt1dDRuZnco4aO5SZJbhRZYzqg42TKasni/hTOb3E7zf6XKzj2yqGe/HG/wALtKo2doBSG0wvmVtSaFSri/RooNvWfzIXt/KQ762VlTbY0j/5u6eT2ub87WWQdhzCo02EsW1axT+PH0dNgxKF/uSsd4OCktcDobrj0mFN4EhNezSs9yV48HEfQrSuMP47/ZIFd3pDiHevVNsDXu94wx+Ly4/5QrWl6M3/AM2q/oZ+pKyq2a+2JQyYkOaivxPvXRKPo8pGe/1kp/G8gejbK+o8Ep4v4cEbfBov6rX1Mw7kcfip55f4cEr/AAY63qclNi2Jr5NY2x/ne2/oLrsIFkq19SMO5nJ4+i2d3v1EbfAOd+y84l0ZsghfLLVmzQT2WAXPAC54nJdZJXNdusb9ombTRG8cTrykaOkGjb8Q36nuRKMYo7CUpPDPYDhQjYLjM5nxV1TwZop2ZBS4mqdlyHIolPhbYJqBidJsuHQkeq6eYBeKutAyvmo8LN/M+QRgJmc2lx17HNYGODNXPtke5S8PrWPZwzWhnoWSNs5oKxf/AMVlglDY97q3Os2x5nIG+hF7ei0jj0tnP6u51bxtw8k2+uucjdpGq1VRsLNu2ZOwmwuHNIz8Qsk/YjEKZ5IiE0TsyInglp7musbeC19bFq6J4fL1dzw5qZhkomOqoNo5JImESRyM/OxzfmVI2RrARbzWXE2pJmtdT7vBMzclI64OGajSkXWcOjLWZr013qhr0OYunCVDLzKedmoDDmpMcgIQB5eLJh+f7qRIciOSiOy80Bp1tCEK08wEIQgASFCqto8bZSRGR2bjkxnF7uA8Oa43gJaVG3e0ns8fVRH7eQEC38tuhee/ksHhNJuj68yeJXlm/NI6WU7z3m5P0A5AK3p4rKactZbXDxRIgCnxRKNTsU6MWWBw4cgoFdVhjSSUtdWBoJJsBmbrFVGNe0v7J7DdPxH7yEgLynO+C46qdRhQaIdlTafkg0Tg5T8Ip+tnbfRnbPjw+f0VaStHslB2HvPxOAHg3+5K3WtYq6XjAv0JUKo88ZqaVkjS2RjXtOrXAOB8isZXdG0G9v0rnU5+6Lvj8gcwtwlXGkzqk10c0q9m6uH4RM3nGe15sP6XVXHPe4cC1w4OBB9CuvKHX4XFMLSMa7kbWcPBwzCW6v0Pje/Zy4v5IdUWyKvMX2ImaS6nkEg/w39l3k7Q+dllKt74juTMdGeThb/9SnBocrEyw6wJRJZVj5srgpG1F1nDWlt7RmUKCKjROCfRAadkQhIrDzxUiVRq+tZCx0kjg1jRdzjoAEAN4riUdPG6WV261o8zyAHElcixHFJK2brZBYDKNnBjeXieJTG0e0b8QlDs2wtv1bD3/G4cXH5L1SNsp5z3hFddeLX2WtJEp1lEp3ZKXGsNjkSoTZenyEkBoJJyAGpUQz2y46ZanuWw2fwjqhvvF5D/AJB90d/NdjHyMWWeKK6fZFstLNHLYvljcy/BhIyt52zXFNm7hu67JzSWuHItNiPUL6WXzviLerxCsYMgKh5ty3u1+qZOOLgVTNuXJraF2XkpsSp8PluriB2SQWHt82q6Fh1P1cbGcmgHx4rAUUYfNG3m9voDf9F0gJ9S9knyXykKhIlTiUEIQgAQhCABRq2hjmaWSxte08HAEf2UlCAMHjPR8CL0r9w/4b7lp8Haj5rE1uEzU5+2jczkdWnwcMl3FNzQteC1zQ4HUEAj0Kw4JjI2tHA3VNjqnmVV1v8AaPo2hm7dO8wP5ZujPlqPJc7xfAayiN5oSWf4kfbYfEjTzCU4NDlamfQCQpUhVBKN1E7WNL3uDWtBJcTYADUkrh+2m1rsQk3IyW0zCd1uhkI+Nw+g71J6YNppn1PsLTuQsax77HOUuzAd+EcuKyeHBIsl6KaoZyy2o47BXFM1V9MNFYQFLHlpCE5LKAFFY6yttk6Ns9Qd/MMbv7uoJvYX7kJazkpYtLzZfBLWmlGZzY0/CPvHvWpSAL0qorEQyk5PWIvn/bSPcxer/E6N/wDVG0f7SvoFcF6T8sYktxggP+sLM+hlL/IkUEuiuaeXJZqgcr2lKmZeXezw3quIciXegK6Mud7FC9XnwjcfmAuiKivoh+Q9kIlQhMEghCEACRKhAAhCEACRKhACJHNBFiARyOYXpCAP/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6870" name="AutoShape 6" descr="data:image/jpeg;base64,/9j/4AAQSkZJRgABAQAAAQABAAD/2wCEAAkGBxQSEhQUEhIUFBUWFBQUFRUUFRQUFBQXFRQWFxgUGBUYHCggGBolGxQUITEhJSkrLi4uFx8zODMsNygtLisBCgoKDg0OGxAQGiwcHBwsLCwsLCwsLCwsLCwsLCwsLCwsLCwsLCwsLCwsLCwsLCwsNywsKywsNzcsLCw3LCw3K//AABEIAM0A4AMBIgACEQEDEQH/xAAcAAABBQEBAQAAAAAAAAAAAAAAAQMEBQYHAgj/xABBEAABAwIDBAcFBgQGAgMAAAABAAIDBBEFITEGEkFRBxMiYXGBkRQyQqGxI1JicsHRM0OS4VOissLS8CSCFnPx/8QAGQEAAwEBAQAAAAAAAAAAAAAAAAMEAgEF/8QAIhEAAgMAAgICAwEAAAAAAAAAAAECAxEhMRJBBBMiUWFx/9oADAMBAAIRAxEAPwDRQSKQqeiqLhWkT7qJnpo8zx3U3ZTFuok6p5+zeeyT8D/2KYLbqHVU9wuRk4vTk4+Sw6ihUGyeL9czceftIwAfxN4O+Vlfq1PVp50otPGCEIXTgLP7e4X7TQVEYF3dWXs/MztD6LQIIQ+TqPn/AGYqt5jTfgCPNbPDpMwscaP2WsqILWDJXbv5HdpvyNvJaagl0XnzXJ6UXq00Qn3JI38nC/gcj9Vtgue1HaYfBbfCanrIY38S0X8ePzT/AI79EvyI9MlrIdIuIWiZTN96c2d3RtI3j5kgeZWvXLfbfa6uWf4Qeqi5bjCRceJJKZbLxiLpj5S/wtcNp9xoCs2KDvWU2lzURcTW5C6scKh3WX4uO95cB6KCId4hvM5+A1V2AqqY+yW+XoVCRCoJgQhV+OYvHSQummdZrR5uPBrRxJQBF2q2iioYDLIbnMMZeznutoP1PBcDxTEJ8QnMsx1yAHutH3WjkpGNYtLiVQZpcmjKNgzDG30HyueKn09MGDvU056WV1+PLG6al3RYK6oqX6LzQ0hcVfwU4CUOwxuD4gDxWmpKi6ze2Ox8mFv6yMukpXOydq6G/wAD+7k71TmEYiHWzTJRw5GSa1GyjenHMVdTTqwidkltGxiGR0L2yM95vDgRxB7l0DDa5s0Ye3Q6jiDxBWGkbdO4NiPs0mf8N+Txy5OCZVPHjEXV+S1G+SryxwIuMwlVREKkSpEAci6VqPqq+CYDKaItcfxROH+149FFpJNFsOlyg6yiEgHaglY8flJ3XfI/JYShfdo8FJcsZbRLY4ammk3m2Wk2Gq96KSPjG/5OzH6rDUVXbJWWxuKBleYycpoy3/2Z2m/IuXKXkjt62Jr9tsSNPRzPabPLdxn5n9kfW/ksLs5ThkTGjKwCtukmp62WCnByaTNJ4+6wf6j6JqiYAbBF8teHPjxyOkknMBW9HGq4QdpX0Vg3yS4rRsnhJw5ly53LIfU/orBMUcdmDvzPmn1dBYjz5vZAhCQlaMjdTUNja573BrWglzibAAcSuB7Y7RvxOcWu2CMkRN531e4czl4K66RNq3Vkns8B+wYe04fzXD/YPmqvDqARtudUiye8Iqpr9sbo6XcGisaClLzcjJeKWEyu7uC1FHSBoSNKRaWn3QnyBZBdwQWlcA3lTA2RrmPaHNcC1zSLgg6ghcY2v2Hkw5xnpt6Sm1czV8H/ACZ36hdsskc3grnHTz4TcWcMwnFA4DO60tHPcBN7adHzoy6ow9ve+nHH8UX/AB9FnMAxcPyOThkQcnA8iDmCppRaLYTUujahy8TR3TNPLdTLXShhabKYnb7B5/8ArP1Z+y1S51PHxGRBuCOBC12z+L9e2zrCRvvDn+IBU1T3hkd9efki4SIQnE5BxygE9PNCf5kb2eZGXzsuF4NMSwXyIFiORGo9V9BWXBdoYPZq2pj0HWF7fyydsfMkeSTcuCiiWPD1NVbuaoJMZkbVRSxZujeH53sbHMHxFx5rzUTOkNhkOJVhhOGcbf3SFxyUvkv8PlfLIZZTd7zvOP6AclssNp+JVDgtDnmtTTNS29ZtLEOtF3KxjjuQ3modKzNWdALuceQt6pta1ibZYiwAQhCsIQXNekna3M0dO7O1p3tPug/yhbiePIK26Qdr/ZWdTCQah48eqafjPfyHcuY4ZQ8Tckm5J1JOpJ5pNk84RRTVvLHsKw61jZWVay5DAp9LBZO0dPdxcpyzCThVHuttZTXGyciaQvErlwDxHFdPgJrrSm5ZralBls6KkSpFeeaCxm2ew7Km89PaOpHEZNlH3XjnydqFs0LjWnVJp6jjOE1xuWPBa9p3XNdkWkZEELRwvupHSBs4T/5cDftGD7VgH8Rg+K33m5+I8FQ4TXh7QQbgqWccZfXYpIunJjrHRvD2Gzh/2x5hOB10zOlrsa0mjc4RijZ2XGTh7zeIP7KfdcthnkjeJIjZw8wRyI4hb/AsYZUs3m5OGT2cWn9uRVcJ6QW1ePK6LO64X0vTRvrt6J4J6tscltN9pNhfjYHNdX2zxsUlK94IDyNyMc3nj5a+S+eKVjqqp3QSWtyJ1JJzJ8Vy2XGGqIa9LvBaIutlktbTUYAAS4bh26NLADJT6QbzstAopPS1RxFhTx7je9T6TIKGG3U6IZIQEynVnhreyTzJ+WSrItFdU7LNaO5U0rkk+Q+MHVmdtdqm0Ue6yzp3g9WzW343d2fmpO1O0bKNg+KV1+rjvmbfEeTRfVcolD5ZHSzO35H5k8B3AcAOATZzwxVU5cvohRRvkc58ji97nbznHUlaHDaO/DJQqSmubWyGq09IwBt9FK3paliGKpoAACfo4ck2Ii91zp9VI6zg0efJcAefJZRpJQmpDbnc+ZKtMO2akkO9KTGzl8Z/4rUYuXRic1HsrIw6R25EwvdyHDxPALT4Ps0GEPmIe/g34G/uVc0NDHC3djaGj5nvJ4qSqI1pEc7XIEISpooRCVCAEK5Rtdg3sM4kjH2EzjkNIpOLe5p1HmurqHi+GsqYXwyDsvFstQeDh3g2PksyjqNwn4vTntHPvAFLVPVJSb9M98E3vxm35h8Lx3EZqdLUd6law9GL1CvqQ0LP1m0j6OTrYXAOHA5tcPuuHEKRVzrCYtViScNOgzPkuxMySfBpduts31ojeY+rszdZGHb3adq69hrYDwCm9GmD7oc9wzJsL/MrJ4NRuq6kCx3GfVdnoqVlNAXOsGtaSb9yzZJ9HYRSIG09RuMDGe8cvVWuG4d1cYHcL96zuzTDVydbIDug3aPp8ls8QnEbCTbRKwY2VlKSXOtwNlZRqNgrLs3jxzUqZnJcDjom0zd5wHqjabaFlIwZb8r79XGDmfxHk0ZZqrq8RdA5pZYmxuHaELG4RFJJJJNVO3pSc+QA0a0cGjgFRCaUf6Typc5a+huo6yR5klJfI7U8Bya0cAOSGw52Hmp/UE56Dmke1oFhqdVhvShJJYhmBmdgryNlgL+ih0EFs7eqk1MvAcVwywkdfIZDmpeHUL5TZgyGrjoP3PcpWD4A5/alu1vBujnePILWQQtYN1oAA4BOhVvLJrL84iQMNwaOHMDed952Z8uSskIVCWEjbfYISpF04CVCRAAhCVAAkSoQBi+kTZ4zR+0QgmaIG4GskepbbiRmR581zSHEri9130rhfShgBoZ+ujaeonJOWkcmpZ3A6jzSrIeymizPxZU19dksJiLiZQRqdFZ11fcJvZan62paSLhufddLXHJR2zqXR5gYiY247WRd4le+kDEzLLHQxH3u3KRwYOHmf1V7T1DaSmfK/LdaSb+CxOwrXVEslVJ70r+z3MGgSlzyMfeHRtm6ARxgAWyVLtJiXXzinjN2tP2hHPkrvaPFBR0ck3FrDu97josT0Z0bnR9bIS58naJOpub/ALLjXAReyOjUbQyPwCZpX7zrqq2xxMwRRMaM5pRH4DUn0FvNW2Hs3W37lzOTq6bMrtJWkVJG64ta1oJAuAdV5iYCd4G44jmFZRxB7iSL3JJT/sQGYCM5GbxhBrJRkB5KFQx77in3xZm6fooi4hjG3cch+5XTLeLR5u84hkbd4nh/3gtPg2ANj7clnSf5W+A/VS8IwpsDbauI7TuJ/srFU11pcs8625y4XQWQhCcIBCVIgAQlSIAEJUiABKhIgBUiEIAFWbR4LHWU8kEo7Lxa/FrvhcO8GxVmhALg+Osco5KaaSCUWfG4sdyNuI7iLHzW06NsK3m7/MlWHT/ghjrIqhrTuzsLSeG/HYW8SHD0Wh2Hp2wQ2dYbrRf0U1vCw9Cp6tM/0p4ofsqRhzfm+3IaD6+i0WxFIGxsGluHgufQONbibnnNoOXgMguvUFM2KIvOjRf0SprEkhse9MZ0xYuZBHSsPxAutxOVgtLsiNyKNoGgA9Aua1UhqMSjvn2t4rsGE0Ia3yXJbiNLEUm3km9UUTeT3O9AP3C0U9S4Ru3R2rWbfS5y/VZ/FYusxCnafghe4/8As9tv9JWhxOMDdboSfp/0LPJrjhDMVMWEC98szp8lO6vJRYZS55uBwGvzHcp/Ba0xIoa6md8IuTkAOPctVs/g4gbd2cjvePL8IVTM3K48u4rS4dU9ZG13HQ+I1Tqc0m+TKWfwkoQhUkQIQlQAiEJUAIhCEAZAbeR/4Mn+X904zbuHjFKPJp/VZRtL3J0UaT5sq+qJro9taY6mRvix36KZFtPSO0nYPzXb/qAWF9jHJNvoRyR9jMulHToa2N/uSMd+VwP0KfBXH5cPtmLg9xsoz6uoj9yeVvg8/qu/YZ+k7SvEkrW5ucAO8gfVfP2KY/W5/wDlTf1kfRYjGMRnlP2k0r+5z3Eel0fYaj8dv2d26UMRpKiBsAljlmbKyRrWOD3M3fecQNBYkZ81mcan6ukc5psXNsPNYbo6gHtBDsrty77FaDbqrAaWN0bcm3M5AfX1SbPyZVVDwjg30a0Ic6SQ/eDR4BdD2oqgyAMHxa+AWc2Bw3dgaBr7x8VLx+Xecb/Dklt6x0Y8mL2Xg38Rc77jfqf7LtMWTGjiVyzo9p7vmkt7z7A9wy+q6aZw1u8dGNJPdlf6BDfJxrWUWGjfrp5NbbkTfBgJPzcfRT695kmy0YAPM5n9ExszGWRue8WLjvO7i67rfNTqRlruIzdcrOM370ZjmDXgEXuMvEKzDSBmqaGYF9mkHPiL+isn1eo8V3kzMamntkrXZSqDhI2/uuB/qH9lmKt5JTQmkYQ6N5YeY/biFuEvF6Jsr8o4dLQsTSbYSMymYHj7zMj6aLQYbtHTzZNks77r+yfK+R8lUpxZDKqUe0WyEl0q2LBCEIAEIQgDnbWL3uplsi9CVSaXjhC8lNumTUlR3oAWZoVRW2UmerVVWVN0AUeKgWKykkN3LT1zr3VV1GaGCZVysILd0kOuLEZEK+ro7mFjtHOzvxsL28yFHoqMySi2jVsHYO2VgByc0gtcNQQuNjImlwaEQxNcMjY3HA2GXhmqbFjuxyPOoaT52VrTmTdDXEG2pA1S4lhXXwyRg2LmkNPI8Fj2N0rNg6MxwgmxFxfnnxWorYTJDKxpsXtcATpmMlXYLC9kTWPj3C218wQbclPfJZDOjVDUOLWscwtJJLwbWz5EahSMQnGTb2vl4IdMALlZ2sqGvk3yHZZAgnTyQjjZZGiEbm7ruF+ZGZyvyXqol3c9E3DM05hN4oA5lgfFcOaN+17x7IupDrnUKBhsgGQ81Jkqt1dDRuZnco4aO5SZJbhRZYzqg42TKasni/hTOb3E7zf6XKzj2yqGe/HG/wALtKo2doBSG0wvmVtSaFSri/RooNvWfzIXt/KQ762VlTbY0j/5u6eT2ub87WWQdhzCo02EsW1axT+PH0dNgxKF/uSsd4OCktcDobrj0mFN4EhNezSs9yV48HEfQrSuMP47/ZIFd3pDiHevVNsDXu94wx+Ly4/5QrWl6M3/AM2q/oZ+pKyq2a+2JQyYkOaivxPvXRKPo8pGe/1kp/G8gejbK+o8Ep4v4cEbfBov6rX1Mw7kcfip55f4cEr/AAY63qclNi2Jr5NY2x/ne2/oLrsIFkq19SMO5nJ4+i2d3v1EbfAOd+y84l0ZsghfLLVmzQT2WAXPAC54nJdZJXNdusb9ombTRG8cTrykaOkGjb8Q36nuRKMYo7CUpPDPYDhQjYLjM5nxV1TwZop2ZBS4mqdlyHIolPhbYJqBidJsuHQkeq6eYBeKutAyvmo8LN/M+QRgJmc2lx17HNYGODNXPtke5S8PrWPZwzWhnoWSNs5oKxf/AMVlglDY97q3Os2x5nIG+hF7ei0jj0tnP6u51bxtw8k2+uucjdpGq1VRsLNu2ZOwmwuHNIz8Qsk/YjEKZ5IiE0TsyInglp7musbeC19bFq6J4fL1dzw5qZhkomOqoNo5JImESRyM/OxzfmVI2RrARbzWXE2pJmtdT7vBMzclI64OGajSkXWcOjLWZr013qhr0OYunCVDLzKedmoDDmpMcgIQB5eLJh+f7qRIciOSiOy80Bp1tCEK08wEIQgASFCqto8bZSRGR2bjkxnF7uA8Oa43gJaVG3e0ns8fVRH7eQEC38tuhee/ksHhNJuj68yeJXlm/NI6WU7z3m5P0A5AK3p4rKactZbXDxRIgCnxRKNTsU6MWWBw4cgoFdVhjSSUtdWBoJJsBmbrFVGNe0v7J7DdPxH7yEgLynO+C46qdRhQaIdlTafkg0Tg5T8Ip+tnbfRnbPjw+f0VaStHslB2HvPxOAHg3+5K3WtYq6XjAv0JUKo88ZqaVkjS2RjXtOrXAOB8isZXdG0G9v0rnU5+6Lvj8gcwtwlXGkzqk10c0q9m6uH4RM3nGe15sP6XVXHPe4cC1w4OBB9CuvKHX4XFMLSMa7kbWcPBwzCW6v0Pje/Zy4v5IdUWyKvMX2ImaS6nkEg/w39l3k7Q+dllKt74juTMdGeThb/9SnBocrEyw6wJRJZVj5srgpG1F1nDWlt7RmUKCKjROCfRAadkQhIrDzxUiVRq+tZCx0kjg1jRdzjoAEAN4riUdPG6WV261o8zyAHElcixHFJK2brZBYDKNnBjeXieJTG0e0b8QlDs2wtv1bD3/G4cXH5L1SNsp5z3hFddeLX2WtJEp1lEp3ZKXGsNjkSoTZenyEkBoJJyAGpUQz2y46ZanuWw2fwjqhvvF5D/AJB90d/NdjHyMWWeKK6fZFstLNHLYvljcy/BhIyt52zXFNm7hu67JzSWuHItNiPUL6WXzviLerxCsYMgKh5ty3u1+qZOOLgVTNuXJraF2XkpsSp8PluriB2SQWHt82q6Fh1P1cbGcmgHx4rAUUYfNG3m9voDf9F0gJ9S9knyXykKhIlTiUEIQgAQhCABRq2hjmaWSxte08HAEf2UlCAMHjPR8CL0r9w/4b7lp8Haj5rE1uEzU5+2jczkdWnwcMl3FNzQteC1zQ4HUEAj0Kw4JjI2tHA3VNjqnmVV1v8AaPo2hm7dO8wP5ZujPlqPJc7xfAayiN5oSWf4kfbYfEjTzCU4NDlamfQCQpUhVBKN1E7WNL3uDWtBJcTYADUkrh+2m1rsQk3IyW0zCd1uhkI+Nw+g71J6YNppn1PsLTuQsax77HOUuzAd+EcuKyeHBIsl6KaoZyy2o47BXFM1V9MNFYQFLHlpCE5LKAFFY6yttk6Ns9Qd/MMbv7uoJvYX7kJazkpYtLzZfBLWmlGZzY0/CPvHvWpSAL0qorEQyk5PWIvn/bSPcxer/E6N/wDVG0f7SvoFcF6T8sYktxggP+sLM+hlL/IkUEuiuaeXJZqgcr2lKmZeXezw3quIciXegK6Mud7FC9XnwjcfmAuiKivoh+Q9kIlQhMEghCEACRKhAAhCEACRKhACJHNBFiARyOYXpCAP/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pic>
        <p:nvPicPr>
          <p:cNvPr id="36871" name="Picture 8" descr="http://www.paoloruggeri.it/public/foto/o882.collaborazione.jpg"/>
          <p:cNvPicPr>
            <a:picLocks noChangeAspect="1" noChangeArrowheads="1"/>
          </p:cNvPicPr>
          <p:nvPr/>
        </p:nvPicPr>
        <p:blipFill>
          <a:blip r:embed="rId3" cstate="print"/>
          <a:srcRect/>
          <a:stretch>
            <a:fillRect/>
          </a:stretch>
        </p:blipFill>
        <p:spPr bwMode="auto">
          <a:xfrm>
            <a:off x="5724525" y="836613"/>
            <a:ext cx="2667000" cy="2447925"/>
          </a:xfrm>
          <a:prstGeom prst="rect">
            <a:avLst/>
          </a:prstGeom>
          <a:noFill/>
          <a:ln w="9525">
            <a:noFill/>
            <a:miter lim="800000"/>
            <a:headEnd/>
            <a:tailEnd/>
          </a:ln>
        </p:spPr>
      </p:pic>
      <p:sp>
        <p:nvSpPr>
          <p:cNvPr id="36872" name="AutoShape 10" descr="data:image/jpeg;base64,/9j/4AAQSkZJRgABAQAAAQABAAD/2wCEAAkGBhQSERIQEBQQEBQQFRUPFRAVEhAQFRAVFBUVFBQVFBQYHCYeGBojGRQUHy8gIycpLCwsFR4xNTAqNSYrLCkBCQoKDgwOGg8PGiwkHyQpKiwpKSwsLCkpKSwpLCwvKSwsLCwsKSksKSwtLCkpLCwsKSksKSksKSwpKSwsKSwsLP/AABEIAJYBUAMBIgACEQEDEQH/xAAcAAABBQEBAQAAAAAAAAAAAAAAAwQFBgcCAQj/xABJEAABAwICBQgFCAgFBAMAAAABAAIDBBEFIQYSMUFREyJSYXGBkaEHMkKx0RRDcoKSk6LBFSMkYrLC0uEWY3OD8FNUZKMXMzT/xAAaAQABBQEAAAAAAAAAAAAAAAAAAQIDBAUG/8QALBEAAgIBAwIFAwQDAAAAAAAAAAECEQMEEiEFMRMyQVGBImFxFTPB8BSh0f/aAAwDAQACEQMRAD8A3FCEIAEIQgAQhCABCEIAEIQgAQhCABCFzI6wJ4C6AE5KgA22n3Ln5Xb1suvaq5S4vfMnN2filpsVFtqg8VFxacsgK9UVo9XcpG4dB2r3EAj3lSqmTtWVZLa6BCEJRoIQhAAhCEACEIQAJJ84GW08FxXVXJxvefZBPfu81B0mJDaTcnMnimSmouibHj3k+2oGw5JVV+fEBZSuFVPKRNd2tPaDb8kRmpMMmPYrHaEITyEEIQgAQhCABCEIAEIQgAQhCABCEIAEIXhKAPUJt8qv6viV4asjaL9iS0P2MdIXEcgcLg3C7SjAQhCABCEIAF44ZWXqTnmDWlzjYNFyUjdAZHitW+lmfBJcFhyPSYfVcOII8wU0k0i25qy6WUHy8tLxqiO4ZawcAdt3bTfhsVeg9H7A4FznuAzsXZeCypajFfFmhHJJRpmh6BUrm0okeCDOeUAO0MsAzLrAv3hWRV3BMacCIpje+TZDa99zXfFWJaGHLHJG4lKad8ghCFMMBCEIAEIQgAQhCAI7SGnc+mmazNxYS0cS3nAd9lltPpFltWkaSaSNpWgAa8r/AFI72+s47m38VjOL4XLLK+ZrmsMji8ta3VYCduqL5f8AOKrZkmzQ02PJt3JcFifpF1rTNG6ZzKaMPFnEa7hwLiXWPWAQO5Yzo3RugnZNM0TtjN+TNwL7nDdcbRfK63DDq9k0bZYzdrh2EcQRuIT8SSGaqM1TkuByhCFMUgQhCABCEIAELwlccuOPvQLTYoheNdfYvUCAhCEACEIQAKOxqq1GtHTNu4C/wUiq/pmCIWyj5t2fUHZX8dXxTJ+V0Px+ZWKxVgsuZq0WVSZjXWkpsb61VWR1RpLHHuW7B8S/XcnfJ4JH0gL+4HwVhWaaMVplrYQN2u8/RDHfmQO9aWFZx+UoZq3cAhCFIQghCEACrulVbbUhHtfrHdgNmjxufqqxKh47Va1VLwaRGPqgX8yVS1s9uKl68EmJXIXhclHJrTvTq6wC4MapW/A8Q5aFrz6w5jvpNyPjke9U+tORUjoVV2kli6QEg7RzXeRb4LQ0M3HJXuQ5Vast6EIW4VQQhCABCEIAElUztYxz3mzWAvceAaLk+ASqqPpKxPk6Tkwc53iP6o57vcB9ZI+B+OG+SiUesxV1RM+Z+15uB0Wj1W9w87pRjlDQSp4yZV+50aaSpD8uCntBMV1J3U5PNmBc3qe0XPi0H7KqhnRSV/JTRS/9ORjz2Bw1vwkpVw7GZYrJBxNtCF4F6rBzgIQhAAvCV6o/SCo1KaZ42hjvPL80CpWNf0jyjrj1Qchx6ynTZQqbRYoBvUkzFhxVSOTnk0VhtcE4+q1DfxHEKTa6+Y3ql1OKZbVa8LJMMRO0safwhS4pbrK2eG2h0hCFMVgQhCABJVNO2RrmPAc14LSDvBFiEqmmKVwhifIfZGQ6ROTR3khI3StiNqKtmP6Y4Y+hl1A7lWP5zCDd7G8JGjZ1HfZVt2LvOTWvP1XK/wAtPypc+Q6znnWJ4n4bu5cDCmjcFnPMrtIz/wBWl2SF/RdLHGXGa7J5rMbrW1QzaGNPSJzN+AA2LSwsrmgACuGh+PmZphkN5IxcE7Xs2X7RsPcrGHNue1i6fWPLLbPv6FlQhCtGgCEIQB4Vl09RrTSu4yPP4itLlqQFkLZ+e4/vO95VHWxdIlxPllgpZU8M2xQVPUJ06pWTsJ0xerl2rjRqr1ayH97WjP1mm3mAmVRViyYUldq1ELx7MjD+IKbFGppjZPijZEJpT1msnLXLfcWu5UTs6QhCQUEIXhKAPVlnparr1EEX/TjdJbre63uZ5rS5qqyxT0hYhymISnoNjj8G3Pm4pJp7bLOkp5CMil2Jy2ZRrHpRj1BRr2PHT5d64nkyPYQmrn5IfIloVSPoHCJ9eCF/Tjjf4tBTtQ+ik4NFS/6EX8AUwpzn5d2CEIQICbYjSCWKSI5CRjmX4awtdOVUtL9LjCfk8BHKkXc/IiIHZlvcfIZ8FJixSyy2xGTmoK2ZxLWPgkfDKNR8ZLXA5ZjeOIO0HgUvFjnX5qPxXBzM4yuc9zzteXEuPaTtTFujr7+u7yT8nScu76SbH1KFclxwCJ9ZMIm31RZ0j9zGb8+J2D+xWssbYWGwZW4Kk+jfEWNj+SarGPYC8OAtyw3udxeMr9VuCu6hlgeB7JdxHmWb6kCEISDQQhCABVTTyss2KIe24vPYwADzd5K1rP8AT2f9qY3oxA/ac7+kKDO6gyprJViYzgkyXb5UwimXT51npGGontRImlJiRgmZO35t13DpNOTh3i/kiWVLYHhonmGt6jRrOHS4N7/ySO127lrTYnkmkjU21jSA5p1g4BwI3gi4KPlPV5prTgAACwAysMgOxLFy1FJtWdHsS4F46gHLfwXZUTVO3jIjO/BPMOreUb+806rvyPeE6MrGzx0rE6un1gqDiGhMrXExEPBJOq46pHVfYVphauDCE6cY5FU0Qq4vgyr9A1Lfmj3OafzXf6FqT82R2uaPzWnmnCZ1TLA2CjjpMTfr/fgc8sjO6bAS8ua+UNcw6r4w3WLT2k2I61K4bo/HE7XF3uGxzrG3YBkFB6SGWGoNS0FgcblwJNjs5w6JyU7gWOsqBbJsgzLOP7zOI9ysQ0+OD4Qxzk0WrD6hpy2Hhx7FKMCrICkaPEiMn/a+KknFvkamTCFyx917dVyU9XD0lU1jWbTnuAzJ7lE1Nc5+XqjgDt7Snxg2MlJClfWAXA5x8h2lUPSbRFtQ8zMIjkO3aWvtsuNoPWFbS1VLSHTBjLxwEPcNsmWozs6R8lO4qqYkJyi7iVCs0bqInBuq2QkEhsbtd1htOrtt3Jm6J7cnMkb2scPeFctBo3undUya51mlgLhfX1iLu42y81pEdGHDYoXhVXZcWtku6MDDidx8Cn9FgVRMQI4pDf2i0taO1xyW5twxvAeCJ2tjAyuTkBx/sopQjFW2SLVylwokfo9RuihijcbmNjWX3c0AZKdjkHEeKZQi+ZzS2oEb3Ir+HT5HaEx5cs6xvHDsT1rr5jfmhOxsotEbpFjIpaeSY2JaLNb0nnJo8fIFZDDM57i951nPJe5x3k5kqxelLF9aeOlaebEOWf1vfk0Hsbn9ZVemet/QY1CG71Zl6mW6VexLxJUtCaRSpXlVpKRVoIq0wyxzN2xuDu0e0O9pIWvRPDgHDMOAIPEHMLFal91qeh1TylFTuOZDNQ9rCWfyrJ6nBNRn8FzSS5cSaQhCxTQBCEIAFmOncn7a7qjj/mP5rTS5Zb6QHftt+lFGfNwUGoX0FLW/t/JHMlXksuSatlXMkuSpJGTXAo+bPuU/olMA154u8gMveqo56ksFrtW7evW/IpGuTT6a0sqs0eGtSjq1VSLFF2cU61IpujpvDT5JuqrVzo1W3qHM6TCbdbSP6iqzV4nkc13o3M58znAnmMtcXGbiMvwlS4Hc6Ic6SiabdCrQmf0n+Ll0J39J/i5aPhfczN5Y1xJFdV81L+k/xK9FU/pP8SlWJ+4jlYpi2EB4IIuszxrA30r+Ui1g1p1sr60XWP3fctH+Uu3ud4pKaMO9YB3bmpa45G2V3A9MWSMtOQx7RfWsdWQcRbYepOZtL4R6vKP7G6o8XKv6Q0kccobFGyPm3OqLXJP9vNRtlSy6iUZbUbuj6djyY1knfPoWn/H0jcoo2gfvlzvIWXkXpEqBk5sTusBzSOzMjyVYsiyrPLNu7NJaHTpVtLhBplE4/rBIwnaTzx4jPyTyTSGnawyGVlh187sDdt1Q7JSlpGySMjkF2udYi5G47xmrGPUybSZR1PTMUYSnC1Sb9+x5j+mElQeSjDmMcbBjc3yfSt7tifaOaEueRJOL7xHuHDW6R8lY8O0UpoSXxsIcfaLnPPYL7ApyGUt9UDwV5L1Zz1+w5w7CGsAyUtHFZQ4xV46Pgvf0w/gzwPxUcoyYqaRNqr1tfrTv4MPJju9bzunwxp/Bnn8VTPl5Esl9vKPv3uJVLUxaVF3TU5F0gqE4+UKsQYinH6S61EslIuSw2yWqKjJL4PVXY4E+oSOwEX+KrU+IpvNi/JUNbIDmWljfpObqjzeFLhuc6INRFQgZ9iuJcvUTTn52Rzh9G9mD7IauoZd6i43WyCdROysutjSVI5t88krHNsCW5VRkcuaccon2No7nkWm+jaW9C0dGSVv4yfzWUyyLUfRd/wDh/wB6X3hUtfzi+SfTectyEIWEaQLlxXS5eECMaVEtlmmnr7zxu4x6vg4/FaXPDdVnSPRcVAGeq5ubXWvt2gjeE/JDfjcV3KueDnFpGctkXjpFK1Gh9Sw5MDxxa4e42Tf/AAzUn5l/4R+azvCmvRmd4cl6EW6RJ/KC03CsFPoJUv8AWDIx1u1j4N+KfT6HxU4byhM0j9gOTWgbXao296mhpcmR0lQ/nCvEfFFcjxewF8r7Ovs4rp2MjipqswhsjdUgEe7s4KIOhrb7X9msVal0yV8Mu4euQ2/WuRlLi9zqtzJyAC4kr+TJa8TA7SRFK4HsLRYqw4fo22PY23Xv8VKNgLCHNtluOw9RVnD0/Yrvkq5utKUu30/7KT/iFo9qYf7c4/lXo0oaPnZB9+PyWvYXQQ1EYkYBwc07WOG0H/mxOzozH0R4Jr4dNl+MlNKUezMXGlw/7h4+vKF0NNP/ACj96/8ANbE7RWLot8AkJNEId7GfZCS/uOMmGnB3Vf8A7viUrT6YTSPEcM75Xuyaxj2vc7sAWiVOiVPs5OMn6LfglcOwWGC5hjjYXZF4a0OI4E22dSdtYloq0Wh1TIDLPPqyOtzNVsgaBsDjsJ7PFM6nAaqPbGyYdKN2qfsu+K0JRWNaRRU4s7nv3Rg5/WPshRzwQlyy3i12bHxF8exQnVQB1Xh8R4SNczz2eaG1jSbM1pDwY1z/ADAsoTTDSaSd7ddwAB1hG3JrR2bz1lPNBNK3QXaf1jL3czeLna07j5FVfAjuqzT/AFOfh7qVk3BhVTJ6kBYOlI4M/CLlL1WjlZCGzxmKR0Z1jE1pJtbMtv63ZkrvQ1sczBJEQ5p8QeBG49ScqzHTwXJnZeoZsiab49jOIdO6jjH93/dLt03qP8v7v+6msc9H1JUyGZ0YbI71nNLmiTrcAfW6/FM4vRLSnY133knxUtSKXA0Gmk/CL7t3xXo00n4RfYd/UpAeiGm4Sfey/FH/AMQwf5v30vxRyLwMRppN0Yvsv/qUZUYuXSOkcA3XN8gQL2sdvipmv9GNNCx0sj5mNbv5aXO+QAF8yeCqUuDMuTGJANwdI+Q9pubXUOWG9UyXFPY7J+HFetL/AKV61SXNlYchrDtzXTayU5Bru+yoPDI0lqYlvfiJcQ1t3FxsAMyScgAldNGuhoWR7byM1zuvm7w1gB3BRujNcaeUSytEtxqnpRg7TH19u0cFoNfhcdVCRlJHK24I3g5gg7jfwIVzS4tktzKOpzeIqRi8bk6Y9P8AG9EJqYk2Mse6RouQP32jZ27FEMeugjNNcGO40PYjndLcombHpTWUqY1o7ketY9HD9Whi/edI/wAZHfBZA9y13RGndHTQscLFrBccCcz71V1fMEvuS4OJWXBr7rpNYCnIWLJUX0z1CEJo48LVw6EJRCWxKEDShefJBwThCXcxNqEPk4WeYpXcrUSP9kHUb9FuQ8Tc96vmN1XJU8sg2tY4jttYedll9O7JX9GruTMLq8/LjX5/5/JLRJw1gTCKROWSrQMShzqhITBdcokJXosKPcExb5NUBxNo5CGScBf1X9x8iVo4WQ1x2+B71bMJ00jZSRGd4a8ONPd1wC5ou0uO67bd4Kz9XjupI3OlZ6vE/wAr+f7+S3yyhouSAFFVWJF2Tchx3n4KPNfyvP1g8HYWkFvdZAcq0YJGw3Z2uZZg1pc8hrRmXE2A71GYvpBHTizue/dGLX+sfZComMY/JO4a5JueZCy9u4b+0p7lQiRPY5psc2U/NG+Y5E/RB9UdZz7FVqSglqnfq7hpOczrm99uqDtPWfNTeC6HOlIfUbNoiGbR9I+0fJaFhuCNYAAALJKvljuxS8N0Bja31bk5ku5xceJJTbF9BRbWjGo5uxwHkRvC1RlGAkqigBGxJcXwJyYxhuJzUstvUcNrDmyVo948wtEwfHI6ht2c1w9aM7W9Y4jrTXSLRdsrSCM9ocNrTxBVEfHLSyi5LSDzJRkHdR4Hq3pfKHc1W67imLTceHFV3ANKGz2jksyXZwbJ9HgerwU6SnXY0m6WpDhl3jgnKrbZS03BsVG6a6U8nSmJp1ZZzydx7LNsjh3c36yhlD2JEyvaVaRfK5yGH9TES1g2B52OkPbsHV2pkyLJR9HuUlG5OSBib6IFcCiA3J3rpN70oDaSMK0ej7Fee6kecnXkj6nD12jtHO7iqtK9JUeIGGaKYfNPa/tAPOHe2470jA2OWgBUDiWglPMSXRgOPtM5h8tqtrCCARmCLg8QUaqbHLJA4JmbTeitnsSyt6iGO/IJJnot4zPI6mNC07URyYUv+VMZ4KKXhOgEMJD9UyOGYc861usDYCrNBR2T7VXtlFLNKXcesaQmyOyVQhRN2PSoEIQkFBCEIAEIQgCvadz6tG4dN7Gfiuf4VnkL1d/SQ+1NGOMo8mvVBietTS8Y/k5rqfOf4RJMkS7ZVHskSzZFaM6h9yqTkkSHKLh0iBaEKp2fbkomuhdI0xtNs+UtYm5a1wsLb7OKkKt2Saxz6r2POwOaT2Xz8rpk1ui0S6eXh5FIrdHi74X/AKuR8L+jdzCfqnIqzUmm1Q5jmOLL2/8AsDQ11t+zLvsrTiWh0c2TmNcOsfmo6k9FsbXX15NU/N6xLT1cbdSzdrR1dorVNBJUOtFnc86Z1y0cbdIq7aO6INj5xu5x2vdmT8B1Kew3RxsYAAAA2ACwCnIKQBHEe4ncQo6ANGxSLI7L1rF2oZTbHqJ5ZeFq6QmDqGVRTXCrOOYA2RrmuAIO0K4uams9PdTQn6MjaMTxPC30zs7uj3P3s4B3xU3Qab8nHacOk1bar26us7qdc+aueJ4Lrg5A3VAxnQScXFPq6pN9VxNm/R6upSVXKE79zit9I8hyhjZH1uJkPhkPeoWbE5J3B8zy8jIbAGi97ADIJc6BSNY+SolfZjS8tYBGLAX27VHQZAeCbz6juCWpnJ6yRR0Lk4D0AO+VSb5EiZFw56APZHppMUo96bSOQBt2h1ZytDTPO3k2tPazmH+FTKqPovn1qBo6EkrPxa38ytygfcegQhCQUEIQgAQhCABCEIAEIQgAXjihCBGU30lO/Z4v9YfwPVBjchC1dP5Dm+ofvP8ACF2uSrXoQrBQO9dcuehCBRvObqPqcwfBCE1impYLUa8ELztdGwnt1QpaJqEKjI6iHKQ7YEs1CFVkTnaEITB4IQhAAuCEISiMRkamcsQQhTwI5FV9IEmpQy2GbyyPuc4X8h5rLokISy7guw9jKWDkISChrrlzkIQAk9ybyOQhIKap6JXfscnVO/8AgjKvCEKKXccgQhCaKCEIQAIQhAH/2Q=="/>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6873" name="AutoShape 12" descr="data:image/jpeg;base64,/9j/4AAQSkZJRgABAQAAAQABAAD/2wCEAAkGBhQSERIQEBQQEBQQFRUPFRAVEhAQFRAVFBUVFBQVFBQYHCYeGBojGRQUHy8gIycpLCwsFR4xNTAqNSYrLCkBCQoKDgwOGg8PGiwkHyQpKiwpKSwsLCkpKSwpLCwvKSwsLCwsKSksKSwtLCkpLCwsKSksKSksKSwpKSwsKSwsLP/AABEIAJYBUAMBIgACEQEDEQH/xAAcAAABBQEBAQAAAAAAAAAAAAAAAwQFBgcCAQj/xABJEAABAwICBQgFCAgFBAMAAAABAAIDBBEFIQYSMUFREyJSYXGBkaEHMkKx0RRDcoKSk6LBFSMkYrLC0uEWY3OD8FNUZKMXMzT/xAAaAQABBQEAAAAAAAAAAAAAAAAAAQIDBAUG/8QALBEAAgIBAwIFAwQDAAAAAAAAAAECEQMEEiEFMRMyQVGBImFxFTPB8BSh0f/aAAwDAQACEQMRAD8A3FCEIAEIQgAQhCABCEIAEIQgAQhCABCFzI6wJ4C6AE5KgA22n3Ln5Xb1suvaq5S4vfMnN2filpsVFtqg8VFxacsgK9UVo9XcpG4dB2r3EAj3lSqmTtWVZLa6BCEJRoIQhAAhCEACEIQAJJ84GW08FxXVXJxvefZBPfu81B0mJDaTcnMnimSmouibHj3k+2oGw5JVV+fEBZSuFVPKRNd2tPaDb8kRmpMMmPYrHaEITyEEIQgAQhCABCEIAEIQgAQhCABCEIAEIXhKAPUJt8qv6viV4asjaL9iS0P2MdIXEcgcLg3C7SjAQhCABCEIAF44ZWXqTnmDWlzjYNFyUjdAZHitW+lmfBJcFhyPSYfVcOII8wU0k0i25qy6WUHy8tLxqiO4ZawcAdt3bTfhsVeg9H7A4FznuAzsXZeCypajFfFmhHJJRpmh6BUrm0okeCDOeUAO0MsAzLrAv3hWRV3BMacCIpje+TZDa99zXfFWJaGHLHJG4lKad8ghCFMMBCEIAEIQgAQhCAI7SGnc+mmazNxYS0cS3nAd9lltPpFltWkaSaSNpWgAa8r/AFI72+s47m38VjOL4XLLK+ZrmsMji8ta3VYCduqL5f8AOKrZkmzQ02PJt3JcFifpF1rTNG6ZzKaMPFnEa7hwLiXWPWAQO5Yzo3RugnZNM0TtjN+TNwL7nDdcbRfK63DDq9k0bZYzdrh2EcQRuIT8SSGaqM1TkuByhCFMUgQhCABCEIAELwlccuOPvQLTYoheNdfYvUCAhCEACEIQAKOxqq1GtHTNu4C/wUiq/pmCIWyj5t2fUHZX8dXxTJ+V0Px+ZWKxVgsuZq0WVSZjXWkpsb61VWR1RpLHHuW7B8S/XcnfJ4JH0gL+4HwVhWaaMVplrYQN2u8/RDHfmQO9aWFZx+UoZq3cAhCFIQghCEACrulVbbUhHtfrHdgNmjxufqqxKh47Va1VLwaRGPqgX8yVS1s9uKl68EmJXIXhclHJrTvTq6wC4MapW/A8Q5aFrz6w5jvpNyPjke9U+tORUjoVV2kli6QEg7RzXeRb4LQ0M3HJXuQ5Vast6EIW4VQQhCABCEIAElUztYxz3mzWAvceAaLk+ASqqPpKxPk6Tkwc53iP6o57vcB9ZI+B+OG+SiUesxV1RM+Z+15uB0Wj1W9w87pRjlDQSp4yZV+50aaSpD8uCntBMV1J3U5PNmBc3qe0XPi0H7KqhnRSV/JTRS/9ORjz2Bw1vwkpVw7GZYrJBxNtCF4F6rBzgIQhAAvCV6o/SCo1KaZ42hjvPL80CpWNf0jyjrj1Qchx6ynTZQqbRYoBvUkzFhxVSOTnk0VhtcE4+q1DfxHEKTa6+Y3ql1OKZbVa8LJMMRO0safwhS4pbrK2eG2h0hCFMVgQhCABJVNO2RrmPAc14LSDvBFiEqmmKVwhifIfZGQ6ROTR3khI3StiNqKtmP6Y4Y+hl1A7lWP5zCDd7G8JGjZ1HfZVt2LvOTWvP1XK/wAtPypc+Q6znnWJ4n4bu5cDCmjcFnPMrtIz/wBWl2SF/RdLHGXGa7J5rMbrW1QzaGNPSJzN+AA2LSwsrmgACuGh+PmZphkN5IxcE7Xs2X7RsPcrGHNue1i6fWPLLbPv6FlQhCtGgCEIQB4Vl09RrTSu4yPP4itLlqQFkLZ+e4/vO95VHWxdIlxPllgpZU8M2xQVPUJ06pWTsJ0xerl2rjRqr1ayH97WjP1mm3mAmVRViyYUldq1ELx7MjD+IKbFGppjZPijZEJpT1msnLXLfcWu5UTs6QhCQUEIXhKAPVlnparr1EEX/TjdJbre63uZ5rS5qqyxT0hYhymISnoNjj8G3Pm4pJp7bLOkp5CMil2Jy2ZRrHpRj1BRr2PHT5d64nkyPYQmrn5IfIloVSPoHCJ9eCF/Tjjf4tBTtQ+ik4NFS/6EX8AUwpzn5d2CEIQICbYjSCWKSI5CRjmX4awtdOVUtL9LjCfk8BHKkXc/IiIHZlvcfIZ8FJixSyy2xGTmoK2ZxLWPgkfDKNR8ZLXA5ZjeOIO0HgUvFjnX5qPxXBzM4yuc9zzteXEuPaTtTFujr7+u7yT8nScu76SbH1KFclxwCJ9ZMIm31RZ0j9zGb8+J2D+xWssbYWGwZW4Kk+jfEWNj+SarGPYC8OAtyw3udxeMr9VuCu6hlgeB7JdxHmWb6kCEISDQQhCABVTTyss2KIe24vPYwADzd5K1rP8AT2f9qY3oxA/ac7+kKDO6gyprJViYzgkyXb5UwimXT51npGGontRImlJiRgmZO35t13DpNOTh3i/kiWVLYHhonmGt6jRrOHS4N7/ySO127lrTYnkmkjU21jSA5p1g4BwI3gi4KPlPV5prTgAACwAysMgOxLFy1FJtWdHsS4F46gHLfwXZUTVO3jIjO/BPMOreUb+806rvyPeE6MrGzx0rE6un1gqDiGhMrXExEPBJOq46pHVfYVphauDCE6cY5FU0Qq4vgyr9A1Lfmj3OafzXf6FqT82R2uaPzWnmnCZ1TLA2CjjpMTfr/fgc8sjO6bAS8ua+UNcw6r4w3WLT2k2I61K4bo/HE7XF3uGxzrG3YBkFB6SGWGoNS0FgcblwJNjs5w6JyU7gWOsqBbJsgzLOP7zOI9ysQ0+OD4Qxzk0WrD6hpy2Hhx7FKMCrICkaPEiMn/a+KknFvkamTCFyx917dVyU9XD0lU1jWbTnuAzJ7lE1Nc5+XqjgDt7Snxg2MlJClfWAXA5x8h2lUPSbRFtQ8zMIjkO3aWvtsuNoPWFbS1VLSHTBjLxwEPcNsmWozs6R8lO4qqYkJyi7iVCs0bqInBuq2QkEhsbtd1htOrtt3Jm6J7cnMkb2scPeFctBo3undUya51mlgLhfX1iLu42y81pEdGHDYoXhVXZcWtku6MDDidx8Cn9FgVRMQI4pDf2i0taO1xyW5twxvAeCJ2tjAyuTkBx/sopQjFW2SLVylwokfo9RuihijcbmNjWX3c0AZKdjkHEeKZQi+ZzS2oEb3Ir+HT5HaEx5cs6xvHDsT1rr5jfmhOxsotEbpFjIpaeSY2JaLNb0nnJo8fIFZDDM57i951nPJe5x3k5kqxelLF9aeOlaebEOWf1vfk0Hsbn9ZVemet/QY1CG71Zl6mW6VexLxJUtCaRSpXlVpKRVoIq0wyxzN2xuDu0e0O9pIWvRPDgHDMOAIPEHMLFal91qeh1TylFTuOZDNQ9rCWfyrJ6nBNRn8FzSS5cSaQhCxTQBCEIAFmOncn7a7qjj/mP5rTS5Zb6QHftt+lFGfNwUGoX0FLW/t/JHMlXksuSatlXMkuSpJGTXAo+bPuU/olMA154u8gMveqo56ksFrtW7evW/IpGuTT6a0sqs0eGtSjq1VSLFF2cU61IpujpvDT5JuqrVzo1W3qHM6TCbdbSP6iqzV4nkc13o3M58znAnmMtcXGbiMvwlS4Hc6Ic6SiabdCrQmf0n+Ll0J39J/i5aPhfczN5Y1xJFdV81L+k/xK9FU/pP8SlWJ+4jlYpi2EB4IIuszxrA30r+Ui1g1p1sr60XWP3fctH+Uu3ud4pKaMO9YB3bmpa45G2V3A9MWSMtOQx7RfWsdWQcRbYepOZtL4R6vKP7G6o8XKv6Q0kccobFGyPm3OqLXJP9vNRtlSy6iUZbUbuj6djyY1knfPoWn/H0jcoo2gfvlzvIWXkXpEqBk5sTusBzSOzMjyVYsiyrPLNu7NJaHTpVtLhBplE4/rBIwnaTzx4jPyTyTSGnawyGVlh187sDdt1Q7JSlpGySMjkF2udYi5G47xmrGPUybSZR1PTMUYSnC1Sb9+x5j+mElQeSjDmMcbBjc3yfSt7tifaOaEueRJOL7xHuHDW6R8lY8O0UpoSXxsIcfaLnPPYL7ApyGUt9UDwV5L1Zz1+w5w7CGsAyUtHFZQ4xV46Pgvf0w/gzwPxUcoyYqaRNqr1tfrTv4MPJju9bzunwxp/Bnn8VTPl5Esl9vKPv3uJVLUxaVF3TU5F0gqE4+UKsQYinH6S61EslIuSw2yWqKjJL4PVXY4E+oSOwEX+KrU+IpvNi/JUNbIDmWljfpObqjzeFLhuc6INRFQgZ9iuJcvUTTn52Rzh9G9mD7IauoZd6i43WyCdROysutjSVI5t88krHNsCW5VRkcuaccon2No7nkWm+jaW9C0dGSVv4yfzWUyyLUfRd/wDh/wB6X3hUtfzi+SfTectyEIWEaQLlxXS5eECMaVEtlmmnr7zxu4x6vg4/FaXPDdVnSPRcVAGeq5ubXWvt2gjeE/JDfjcV3KueDnFpGctkXjpFK1Gh9Sw5MDxxa4e42Tf/AAzUn5l/4R+azvCmvRmd4cl6EW6RJ/KC03CsFPoJUv8AWDIx1u1j4N+KfT6HxU4byhM0j9gOTWgbXao296mhpcmR0lQ/nCvEfFFcjxewF8r7Ovs4rp2MjipqswhsjdUgEe7s4KIOhrb7X9msVal0yV8Mu4euQ2/WuRlLi9zqtzJyAC4kr+TJa8TA7SRFK4HsLRYqw4fo22PY23Xv8VKNgLCHNtluOw9RVnD0/Yrvkq5utKUu30/7KT/iFo9qYf7c4/lXo0oaPnZB9+PyWvYXQQ1EYkYBwc07WOG0H/mxOzozH0R4Jr4dNl+MlNKUezMXGlw/7h4+vKF0NNP/ACj96/8ANbE7RWLot8AkJNEId7GfZCS/uOMmGnB3Vf8A7viUrT6YTSPEcM75Xuyaxj2vc7sAWiVOiVPs5OMn6LfglcOwWGC5hjjYXZF4a0OI4E22dSdtYloq0Wh1TIDLPPqyOtzNVsgaBsDjsJ7PFM6nAaqPbGyYdKN2qfsu+K0JRWNaRRU4s7nv3Rg5/WPshRzwQlyy3i12bHxF8exQnVQB1Xh8R4SNczz2eaG1jSbM1pDwY1z/ADAsoTTDSaSd7ddwAB1hG3JrR2bz1lPNBNK3QXaf1jL3czeLna07j5FVfAjuqzT/AFOfh7qVk3BhVTJ6kBYOlI4M/CLlL1WjlZCGzxmKR0Z1jE1pJtbMtv63ZkrvQ1sczBJEQ5p8QeBG49ScqzHTwXJnZeoZsiab49jOIdO6jjH93/dLt03qP8v7v+6msc9H1JUyGZ0YbI71nNLmiTrcAfW6/FM4vRLSnY133knxUtSKXA0Gmk/CL7t3xXo00n4RfYd/UpAeiGm4Sfey/FH/AMQwf5v30vxRyLwMRppN0Yvsv/qUZUYuXSOkcA3XN8gQL2sdvipmv9GNNCx0sj5mNbv5aXO+QAF8yeCqUuDMuTGJANwdI+Q9pubXUOWG9UyXFPY7J+HFetL/AKV61SXNlYchrDtzXTayU5Bru+yoPDI0lqYlvfiJcQ1t3FxsAMyScgAldNGuhoWR7byM1zuvm7w1gB3BRujNcaeUSytEtxqnpRg7TH19u0cFoNfhcdVCRlJHK24I3g5gg7jfwIVzS4tktzKOpzeIqRi8bk6Y9P8AG9EJqYk2Mse6RouQP32jZ27FEMeugjNNcGO40PYjndLcombHpTWUqY1o7ketY9HD9Whi/edI/wAZHfBZA9y13RGndHTQscLFrBccCcz71V1fMEvuS4OJWXBr7rpNYCnIWLJUX0z1CEJo48LVw6EJRCWxKEDShefJBwThCXcxNqEPk4WeYpXcrUSP9kHUb9FuQ8Tc96vmN1XJU8sg2tY4jttYedll9O7JX9GruTMLq8/LjX5/5/JLRJw1gTCKROWSrQMShzqhITBdcokJXosKPcExb5NUBxNo5CGScBf1X9x8iVo4WQ1x2+B71bMJ00jZSRGd4a8ONPd1wC5ou0uO67bd4Kz9XjupI3OlZ6vE/wAr+f7+S3yyhouSAFFVWJF2Tchx3n4KPNfyvP1g8HYWkFvdZAcq0YJGw3Z2uZZg1pc8hrRmXE2A71GYvpBHTizue/dGLX+sfZComMY/JO4a5JueZCy9u4b+0p7lQiRPY5psc2U/NG+Y5E/RB9UdZz7FVqSglqnfq7hpOczrm99uqDtPWfNTeC6HOlIfUbNoiGbR9I+0fJaFhuCNYAAALJKvljuxS8N0Bja31bk5ku5xceJJTbF9BRbWjGo5uxwHkRvC1RlGAkqigBGxJcXwJyYxhuJzUstvUcNrDmyVo948wtEwfHI6ht2c1w9aM7W9Y4jrTXSLRdsrSCM9ocNrTxBVEfHLSyi5LSDzJRkHdR4Hq3pfKHc1W67imLTceHFV3ANKGz2jksyXZwbJ9HgerwU6SnXY0m6WpDhl3jgnKrbZS03BsVG6a6U8nSmJp1ZZzydx7LNsjh3c36yhlD2JEyvaVaRfK5yGH9TES1g2B52OkPbsHV2pkyLJR9HuUlG5OSBib6IFcCiA3J3rpN70oDaSMK0ej7Fee6kecnXkj6nD12jtHO7iqtK9JUeIGGaKYfNPa/tAPOHe2470jA2OWgBUDiWglPMSXRgOPtM5h8tqtrCCARmCLg8QUaqbHLJA4JmbTeitnsSyt6iGO/IJJnot4zPI6mNC07URyYUv+VMZ4KKXhOgEMJD9UyOGYc861usDYCrNBR2T7VXtlFLNKXcesaQmyOyVQhRN2PSoEIQkFBCEIAEIQgCvadz6tG4dN7Gfiuf4VnkL1d/SQ+1NGOMo8mvVBietTS8Y/k5rqfOf4RJMkS7ZVHskSzZFaM6h9yqTkkSHKLh0iBaEKp2fbkomuhdI0xtNs+UtYm5a1wsLb7OKkKt2Saxz6r2POwOaT2Xz8rpk1ui0S6eXh5FIrdHi74X/AKuR8L+jdzCfqnIqzUmm1Q5jmOLL2/8AsDQ11t+zLvsrTiWh0c2TmNcOsfmo6k9FsbXX15NU/N6xLT1cbdSzdrR1dorVNBJUOtFnc86Z1y0cbdIq7aO6INj5xu5x2vdmT8B1Kew3RxsYAAAA2ACwCnIKQBHEe4ncQo6ANGxSLI7L1rF2oZTbHqJ5ZeFq6QmDqGVRTXCrOOYA2RrmuAIO0K4uams9PdTQn6MjaMTxPC30zs7uj3P3s4B3xU3Qab8nHacOk1bar26us7qdc+aueJ4Lrg5A3VAxnQScXFPq6pN9VxNm/R6upSVXKE79zit9I8hyhjZH1uJkPhkPeoWbE5J3B8zy8jIbAGi97ADIJc6BSNY+SolfZjS8tYBGLAX27VHQZAeCbz6juCWpnJ6yRR0Lk4D0AO+VSb5EiZFw56APZHppMUo96bSOQBt2h1ZytDTPO3k2tPazmH+FTKqPovn1qBo6EkrPxa38ytygfcegQhCQUEIQgAQhCABCEIAEIQgAXjihCBGU30lO/Z4v9YfwPVBjchC1dP5Dm+ofvP8ACF2uSrXoQrBQO9dcuehCBRvObqPqcwfBCE1impYLUa8ELztdGwnt1QpaJqEKjI6iHKQ7YEs1CFVkTnaEITB4IQhAAuCEISiMRkamcsQQhTwI5FV9IEmpQy2GbyyPuc4X8h5rLokISy7guw9jKWDkISChrrlzkIQAk9ybyOQhIKap6JXfscnVO/8AgjKvCEKKXccgQhCaKCEIQAIQhAH/2Q=="/>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pic>
        <p:nvPicPr>
          <p:cNvPr id="36874" name="Picture 14" descr="https://encrypted-tbn0.gstatic.com/images?q=tbn:ANd9GcQly8K5BOyrapB1RB7PIYayCeBEjQofN5k0nH8QLQahmfDkTKshJQ"/>
          <p:cNvPicPr>
            <a:picLocks noChangeAspect="1" noChangeArrowheads="1"/>
          </p:cNvPicPr>
          <p:nvPr/>
        </p:nvPicPr>
        <p:blipFill>
          <a:blip r:embed="rId4" cstate="print"/>
          <a:srcRect/>
          <a:stretch>
            <a:fillRect/>
          </a:stretch>
        </p:blipFill>
        <p:spPr bwMode="auto">
          <a:xfrm>
            <a:off x="2339975" y="4797425"/>
            <a:ext cx="3095625"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eaLnBrk="1" fontAlgn="auto" hangingPunct="1">
              <a:spcAft>
                <a:spcPts val="0"/>
              </a:spcAft>
              <a:defRPr/>
            </a:pPr>
            <a:r>
              <a:rPr lang="it-IT" b="1" dirty="0" smtClean="0">
                <a:solidFill>
                  <a:schemeClr val="tx1"/>
                </a:solidFill>
              </a:rPr>
              <a:t>Apprendimento per progetti</a:t>
            </a:r>
            <a:br>
              <a:rPr lang="it-IT" b="1" dirty="0" smtClean="0">
                <a:solidFill>
                  <a:schemeClr val="tx1"/>
                </a:solidFill>
              </a:rPr>
            </a:br>
            <a:endParaRPr lang="it-IT" dirty="0">
              <a:solidFill>
                <a:schemeClr val="tx2">
                  <a:satMod val="130000"/>
                </a:schemeClr>
              </a:solidFill>
            </a:endParaRPr>
          </a:p>
        </p:txBody>
      </p:sp>
      <p:sp>
        <p:nvSpPr>
          <p:cNvPr id="3" name="Segnaposto contenuto 2"/>
          <p:cNvSpPr>
            <a:spLocks noGrp="1"/>
          </p:cNvSpPr>
          <p:nvPr>
            <p:ph idx="1"/>
          </p:nvPr>
        </p:nvSpPr>
        <p:spPr>
          <a:xfrm>
            <a:off x="684213" y="1196975"/>
            <a:ext cx="5037137" cy="4114800"/>
          </a:xfrm>
        </p:spPr>
        <p:txBody>
          <a:bodyPr>
            <a:normAutofit fontScale="92500" lnSpcReduction="20000"/>
          </a:bodyPr>
          <a:lstStyle/>
          <a:p>
            <a:pPr marL="365760" indent="-283464" eaLnBrk="1" fontAlgn="auto" hangingPunct="1">
              <a:spcAft>
                <a:spcPts val="0"/>
              </a:spcAft>
              <a:buFont typeface="Wingdings 2"/>
              <a:buChar char=""/>
              <a:defRPr/>
            </a:pPr>
            <a:r>
              <a:rPr lang="it-IT" sz="2400" dirty="0" smtClean="0"/>
              <a:t>L'apprendimento per progetti è una metodologia didattica molto utile e che offre diversi vantaggi. </a:t>
            </a:r>
            <a:r>
              <a:rPr lang="it-IT" sz="2400" b="1" dirty="0" smtClean="0">
                <a:solidFill>
                  <a:srgbClr val="000099"/>
                </a:solidFill>
              </a:rPr>
              <a:t>Gli studenti devono lavorare insieme per realizzare un progetto articolato</a:t>
            </a:r>
            <a:r>
              <a:rPr lang="it-IT" sz="2400" dirty="0" smtClean="0"/>
              <a:t>. Tale progetto può consistere nella realizzazione di un </a:t>
            </a:r>
            <a:r>
              <a:rPr lang="it-IT" sz="2400" b="1" dirty="0" smtClean="0">
                <a:solidFill>
                  <a:srgbClr val="000099"/>
                </a:solidFill>
              </a:rPr>
              <a:t>esperimento scientifico </a:t>
            </a:r>
            <a:r>
              <a:rPr lang="it-IT" sz="2400" dirty="0" smtClean="0"/>
              <a:t>al fine di provare quanto precedentemente appreso in un video, offrendo così la possibilità di realizzare un percorso di apprendimento coinvolgente in cui gli alunni possono scoprire e sviluppare nuove competenze</a:t>
            </a:r>
            <a:r>
              <a:rPr lang="it-IT" dirty="0" smtClean="0"/>
              <a:t>.</a:t>
            </a:r>
            <a:endParaRPr lang="it-IT" dirty="0"/>
          </a:p>
        </p:txBody>
      </p:sp>
      <p:sp>
        <p:nvSpPr>
          <p:cNvPr id="37892" name="AutoShape 2" descr="data:image/jpeg;base64,/9j/4AAQSkZJRgABAQAAAQABAAD/2wCEAAkGBxQTEhQUExQWFhUXGBgYGBgYGBceFxgaGBgYFxocGxcaHSggGBwlHBoYITEhJSkrLi4uGB8zODMsNygtLisBCgoKDg0OGhAQGiwkHBwsLCwtLCwsLCwsLCwsLCwsLCwsLCwsLCwsLCwsLCwsLCwsLCwsLCwsLCwsLCwsLCwsLP/AABEIAKoBKQMBIgACEQEDEQH/xAAbAAACAwEBAQAAAAAAAAAAAAAEBQIDBgEAB//EAEcQAAECBAMFBQYDBQUGBwAAAAECEQADITEEEkEFIlFhcROBkaHwBjJCscHRUpLhFCNicvEHM1OCohVDY6OywiQ0g8PS0/L/xAAZAQADAQEBAAAAAAAAAAAAAAAAAQIDBAX/xAAjEQEAAwACAgICAwEAAAAAAAAAAQIRAyESMRNRMkEiYZEE/9oADAMBAAIRAxEAPwD6EDE5KidGGnGBMQsmWCxGYhNDVlUvp3VdukV7Mk5VFgAAMpbUu9T8RA1JPvdRFJNkxYmKAY8ZvrQdawAQDHpSd1rOVVetSWvyaB1ro6rcLdGo762+UEpkdOJob8b3tAFRRbQpdiA4L3+0TlhQ4H8x+0dUgChargXFyHa+rUtWLAshy/UHThTgw0NTAEZOGrbx+gtqdYLlpb1X9Y8hYI+kTSjjAHu1EWhLx5IjsASTT19Y4uSlRdq/iDg/mFxytHQI6qaBc/OEAk7CLA3MqhwLDmaMUE8mT1ikEih3VHlQnU9mo73+VSoZS1u9D1Nj0iSkghiAQdDbwhGAlzC1Q5Fyl6cHSajvaLZagbEH1wjy9npd07p8R3VCkt/CRA89KkuVJdquHVa1UjPzYpV1h6MFtHjS8BysS6XCjlNHXTvC7PwBbpAi5BcK30qBJCVrNaWCgovpU0pD0sNDOTxfpFUzFAaH1yF4qAVmcpcG1Wd63dn6XvyFywyXAQkcbkdxux0g0KcPtEFWVVDcULtxY6c/1Y4iF8wqFSrMdC1COTkA+P0zcwE+a6sySUuLBmB/CQSCBqHe/SDQYNHCI6+orC3beMVKlFSWzOAHtf7QwPYRxRaPnattbTmZsiEpALZtxvzKLc4U4vaOIK9/GhHJKlrIpXekoKTV9YQfWSYiYyfsr7SIWU4czlT5jKOfsihISAKKKlOouWdtRzJfY7acuUM0xYSOKiAPEsH5RWFsCyYoXiEgs4fg9fCPn3tJ/aRKTSQCu7k0RqNanwa1Y+e7R9sMViDlQogVoh0gAly6nzEciTGnxT7npl80T1Xt9q2v7V4bDllzAV/gRvL7wPd72jIYz+0OZMWEyUokoNDMmOpSXpmypDBr/FaMhsn2emFCVBctSlAEhyClw7VDecXytmqlqJnJy5asWrzpcfMkCM5mInppWJmO229nNorXtOYmTMnTMKiQlM1c1ZKZk9woLly1f3bpNkAJYWs+7eMt7JYBIlImNvLSFE6lw8aVIiVOT5CV3FqguQQeIUKpPSKf2Vf+PN8JP/1wVHoAXqYjKoAgixqFBquOsWS5bUAAAAYAMByA4feKpKgUtcfMGxghGnRvXhAFc0HS+jN9Y4hLVPdxNX9cIsmJc93zLU8fMR2VJAJbi/eanyaAPJUXr5Fv1PlFwlp/CPARwJ1jqOPoCAJsxBuHatSHpQnm1PRtmUIIuC3cqnzY90VTDQDiR8wT5PHghKS4FyVGt2ejm1VQBZg03+f2qR3Dvgt4Fwtn1PKpbiddbACCkiAJARKIFTR659U68OmsAe7YEkA2vxr015fKJiU9x9/07o9LlhIo3cONaARLK9/D7+vGEFEqSQd1Xlu/r+kFxwR2A3Y4pQAJJYCpJ074FxGNZWRCc8zVILBL2K1/APFRuAWMLcfKWlaVKWJ0wh04fKyXBoUAHdrleZMzAFmKHMIxc6ehW9LQpRt2g3U8nX8aegUIrlsh0rWnN+CWCogH8SAGLmuYIT9YVbc9oky3ExWZf+DJUQAf+JODF+Qa7EKFYxe1faSepJAPZIsJckZQSdKVL8y2tIeFr6BidpSpRPbTESRopS0AKOg7IqKhyEKMd7WYEJKVznCr5UTCFdQmS3rlHzZElQU60ZlqJCSkuOLVYjmqrs50APXhJcsZpxBPA+4OQTqfE36QYNbrDe0+DnMmROSToCqYlRWOSkhxx8xcwX+0LzAgkLDBrqb4hW45s7AVePloEqcU5QkBRoyQkuA4ZQS7htWtrY/TfZNK5slirflHKF1zMWIokjNQm5u9xADA7RIqQK13SSC5q9GSdbl+8Qu27IXOlAy1Ei+6b8CNCIaq2UlKkuMwq5J5fEC+cmtf6wh9qfaL9mlKMhIURUqKqJsHAY5+BtTWK62I+0z1Ez9MhjsLNUQOzcjWjX6vCPGHs/emIcfCkFR7y4A74C2z7Vz55OZbA/AgBKfAe93vC7CbOnz1AIQa8QfTR1RwxX8pcc89rfhH+jpPtAuSoqlqCVEEZmDsWOr8BCjG7UnT1uSuYo6kknzsOUbDBewASnPiVhKRd/tqeUXrwKfckSihH41AhR+iRyvCty1r+MHXhtfu8sNL2NMUf3hyjgL/AKQzThkS0lI3e5+8mH0+QlFEjMvw/pAqdizZpDs1bMw6uz+Ec9rTb26q1ivoOmZMyIyIUVIastSASdXBIURew1j2IxSprAu5Id3c6AEGobhxJiZ2QJbsVJIsxYeAJBfpFux5GaanlU17r98Qt9T2MTkAagAbp00aG6YzWzyoMSoJS/OtSb2Og4X4VbL2skaO1CagPdqipikzOGQEdywJL2nKPxN1BHzEWftkv8aPEfeH4z9FF6/bI4adMQoNRNXTQg04O4rwh/hMelXI8DC1ZDA8WbiejXiiYhWifMP9vOJU0qjYj1Wg8YulmvVj5N9oz2ztokAPvJUxB1ANRDeTMcghThqcD9tfLhABpQ4aPJQRzHmPv6vEULjqZt30fu4DmT9oYebeHL5n7D/qiBLnq3UJcsQbCrn+kSVJ90n3qinE3PcHbujsofExrRLnQgFmBYW8oQEoiwK4XikKo/qseUpgz7xBPFm1bUCAJT5gql95ne5caganpZ4nJmEMGJd6s1rkvb1eKJc0KSAU5gbUoSNS9UnrBklLDU8y7+ekAWITqan1aLBEQYhisQmWhS5iglCQ6lEsABqTCC0lg5oB5QsmYlc0PLChKcOsNnWHqZYNkfx3IG6KhccSBOT2s4hMgDOlBIYgV7SabM1QmwuXLBAHtBttEuV2s8qRI+GWxE3EHQFN0o4poT8TB0lKGLxqESyJRTLlIfPOV7oL72V/72Y91VGYlyogpjD7X9rCrNLwuZCFe/NUf3008Sq6RwAsGAyikZrbntLNxiwVMmWn3JSfcQLDqW18GinDqh4WjZaI9IlZllWiN1PX4lf9vJl8YmhQAJNgHMeky/3aZZDFeUKOiszrmMeLBfRxFJXYUAJM9VHByv8ADLFX5P7x7h8MCJw/aHtJxISfcl2pzapJ1FhbR4YbTGZcuVxOZX8qK+BXl7nhZjZnaTmSSBLcOOJDN9T/ACp4wjcOzkVVKTkKZiXSkliHSo0tVJd2BfUx9L9jUHs5pFCSnnUAvTvjB7Mqlb2z31UwAPmCP8sfRNiS1yZCFE7it5WUDMl6Zi7ulgLBxzFgyvbpnLmlMqasoQnKqSEVKjUKXNUonLwZNWNTogm+zuJxAVLO4+6sapCh1sasRQ14GPpE7BpUy0khY91bk0NWIJ3kGjjoQxAIBxGWYQlYCJqKpN+TpJ99Bo46OxYxPjEzp+U5jFbM9gpEhTTBmNGLguejv5QVtXbmFwicqAM+ktIIPCpanQwzxO0VTQqTIT+8LjPLbsxUgqCxYuCGuk3b3oxU+QJMpZISqaolKrF2UymVVwQ9R3xpNplnFIhJG0sdiFGY6JMr4QQKcTlUHJ526R7E4uZN3QtS2DZsqQT/ACpAAHX7QRIlqxQyEKO9mcqLmr7/ABjX7K2IiUBRzx4RKmc2V7OFnmCj9/fDheCCAQBTlcd4r66mHk2XwheucC4sRcG4gDF+05aWKgqUWLagVdrPZ+sC+ymz3eYQaWIenE0HXWDfalGZdLJDd5qfp4RofZTD5JSQactedOvCAxEjBUzS0A1uoGzcFA5tKgxk/a7EL7VEtCiFFiopcdwIDt14GPoOIXlSVAMw1oC3EX8o+ZSiudiJk1tSBUj6Mr9Y24o71z89usdxM1QCQmYEkl6qLFnDZgxYluEQ7DG/4kvxV/8AKCTKK5oC5DgHdmFqBnPO7jTvhw/r0I3chmsJVdxlVQ6vl040UdNYiZQLOol7AsH40ABNNIksgO5RUVoxItUvQc4sKK1BDfhq70r8T8+Zjiekqmyi1B65RCUFJJIJbgfq39bxcmWW3S7kkkNp1NTp831kiYCNGejF3f5CACJOOe9FeR+8FGcaE2Gg+ZfhdoWTJMRROUmjkjz84ZHUybe34Q5apYnr8PnBCVCwcavzo9T184TYfEORdh9bv1g+XiEkuOh8f0h4WmCRYcP6D6xSrKXzhhoSbDTeHuGvK8VqxADgln+rC9tYmlFagHNTNZxwUOgZ/lCMRh0lnJJ4Ozt3RekxERJoDSXNCQVKIAAJJJYAAOSSbADjAcn95+/nbktDqlpXTKAH7WY9lNUA+6LsSQK5v76b2f8Au5RSZn8S6KRLPIDKsjV5dwVCK8di0qKlK/uJJqP8WaDRI4pQb8V0pkIKADGLlSnxCkFKVF5OHGZImrBzCbMl2Sp6ijihU6sqUY7aqVYhfaYmY5NgkAJA0AzOR1TfWJe0G1lzZimLzVBgwzZBcBI14+cZc4OaklagValQOYj+ZiSnvgCzF7MSCOzUXLkBYZ24GjjmzDUxRInsSC4ILFxYjSDsHNOVTgKShVRYhLBfflCnBDEZQzxz2lwDKSsCpGU2rlZja7HTg0AX+8hQGqVAd4IhjIUFLlHSpH5aeRMZXCzZiKpNLh7D6w3wOKqmtEqzAM4ZiCAocASwrYCAL52LAxIBLMgpBNnVlIr3R2XgjU0lodRKiQ7EkuGs93NRweoH2phEzZlCSQPdDMUmoJJahrqxtVjBGF2QpZAXROiAQSerUA5DxakBm/s9hxOWhKRllCxNN0a8g1h01j6LJmBLiWSsAjdFk8WXZmqAfHgt9n9mdkmoGY3N25D1WGypbkHMoNzoeo9W6uYQRKVIJyslBD5TXKX0ALAGpZzyjNbdxXaLCcw7GWo9pMWWSSKGWgIYrLOCLVY3jWLlsC5fiSznwAjL4zYS5yyvLlRdqB6M54lgPCAFW09sFaf2fCDs0kAKUPeVRr0tbgGoGZrNiex5LGYo0sTc8aaRq9kbDTKDgByBe48DXS3CGcuWwqX6Bh3N41OsAKMLs5Mktmd/dATXm5F+9haDuzoLkivD5MDBeXlFUxMMAcQ/JvXhC475SE1zEAd8H4kwLgpAmzGK8rFJLFlGrsKvVi5GjwgW+1WyggoA+JQA/wCo/LzhtgJLJA5QFtVBOJEvMVCW6qqKsufKyXNbJCq/jMNZQYQQJIfbHGCXJIFzQEn6mM9sbDESwXZ60Lgv8tLRd7Uzu2nplh2Bcs315P4xzFiUpGRaiM1aBQUchB0qGJB846qRkOHlttlmz5ExIaYoLLCrXOvH5mC2irZ+FTLQEpLi78X/AEglotkv7OrslVtAFUtWx8oKlzAbdDxBvUafrFY4RGZQpUNSEq5g27wpvExxPTXrR8SaK8jyP3uPI1rqMwpcFy2Vnfv0oY8y81wEuPysHcNd3sRpexkg7yxxCVd+8k+SRDD0hJNGPUmpe944uXC1e0imalCafjVkNf4QPhPrSGpVm6/OL8OmXyRuBihrRxGMykOQDz4an6xZNUw5uB+YhPzMCScM4zGpJJHiWpxbja0Sv2aLnVSWf5VD/wDaB3wVhJxcAmz08GPLWxaEWZSX/Dw+fdBOHxRDcB4jT7eEMvTTS5sexWKEuWtZchKSphcsHYczbrC2RiY7jJoV2SPxTUf8t53/ALcLDiVi8MZUtDH/AMQolAIJyqmTSVLWUOykp35jXyoYRnvafEtlw8r3Ze6Hq6viUo/ERW9SSdTGhxmKaapX+DJKwNCqaVJSeoEtQ6TDHzvbmIZIHxTHJOuVyG/zKBfkmJUEmplkFFVg3ZTBXNSmJWdaMBo9zXIwQQQqWVJqzEglJq1QA4LHTTWPYRDQaNeg8Xf6ecMBFScqZ5AooKUANHlgMO8MIN28ikscz5AR6XJJUlDXUCf5ZeUn/mZUtweLtoDMvkA31+0AJE4YCrDrFkuW+imppxhrLwr6QTLwwFSaetYAWyMFmKQQFEVS7OOLG40tD/BSQhuJ4D5n7xOVIAq1eMMMLhiowA12StTVJaGqDA+CwzD18oMSloAkk8oqThPxKUrWrN4AAHwi9JiTxIRCAIkY5HHgDioomCL3iCxDBNj1AXID2fXpxhBKxOHVikyMQhExEwMnOkOiY7Bid4ZvdPPLzjVYrBJU7hwb6P1aMJtnY5E7c3q0Cg6gWBDge9QPoaQA02XJSDNXLGWXmVl1OVFEuTmJoHs9YLx2IQhGdSlG4qFMkjefecXFx3R7AJ7GWk1KCGzUI4McgYB+LG9AXBSe12MNWAGgUFEu4YsXNG6WEVWNlN7ZGlezt+YuczglgQpjpcC+msRnYiSuaJakOouxITlAI3mcuNQW/WJYPD5UBQyroaou9yNX8ov2TiypRBllJSASWU9XpvDloTpHW4DSUtxZuv0iyB3L0qOenfpHMq+B/P8ApAR5MleVfpA00byU8DmPQO3+pvymGM4NQB1F6fUnQc/DhAXapSSKqOYJUQ3vECjO7AFNnYXsTHG9JIGFO09o5ApQcqUcqAASWFCacyryg3aE8IBqwFVK/CLeJ09Pl0qM5ZWktlolO6QBo4u3C2vGLpXWPJfIwTg8MsJJTMLl3cAlzrVIUO+Guy0qQDmUVOXDvTkCSSR1MKMGmcJlSkI/ClmPvACqARdJd/h50eIVG7m0ctAWLDwB8jR4FkoWgZQnMBzHi5L1uxe94tlrgi9fH7xlev7b8d/1Jeue49xddCPmHfygBYmHTK3OraEm/d1qIfKECT5Y9cIzbaXydpFFFeP6QfPxIWlBCiMq0kKSah3lu9qZ3L0oXpCDaJKnEtjxVw5Dnz598LEBcl8lj7yTYvdwPmI1jjnGE8sa2mMmqyYgLIKv3TEBnS5ZxVi4Vy6WjH7ckHtEn/hpbzfzeGuC2umaMqqLKchB1KTmQX1rmB/m4QBmXnKVh0uShV2e6SAXSQXD10cUDZWjJb1nYCyEt9Bxg6XLABKjupqs6Pw52tyiYQlN1AE6JzKmHkAQ47hHZGHVQzWCUl0IFDxCl1IKho1HrdsqUtwoKQVqDKW27qlIfKnrUk81KqwEekyXrBMuQVFzQaCDkSGgAaVIgpEqLUSoMw+GeAlOHw7w6weGaKzs8LQUqzAG5StaFdy0EKHcYE2ttDDYZO8lK1tYso/51qdh1cw8KZxoMwDBwDw1hTtD2kkyxQ9obMhiPzW7nesYtWLnYgA1EsEhwKM5LBIqoA0Y201ZzhdjjKXJJdwqxDWPAEch3XEXHH9srcv0nO25iJpUZaSlAFgd5mepopzplrYMbxbgpU8hAE9KUEFQKTm4EOqhU73c2NaiGUjDi+usFIlgRXhEI+SSpGylKfNOmEhRAckgpcVDk/DyoXuIuPs+gqbPMy5TXMlwpyeGrv3QyVNQlszVIHeSAPMxfNUlIc0DpHepQSPMiImIEXsT4jY5AKkzpgU+hoElQc6VCKt1iZ2bPcFGILM+8DwAAYk8y8MsYsBNbEpT3rUEDzIixRAuw68yw84nFeckonYpKQpkLD5SDQliUOGaiiHAb4hFWMxyFD/xElSAlmUaVOgfkDUE9XIBezARr9+6BpkpObMoZixS6q0JBLCwdhbgOEOK6fyFycTKUGQsZG93f7T8xUOzL6iMNtGaFzwgqohqkU4hzY0YX1jWbcwUoS1FKWUTQgslIJruijNoAH1NSYyPZTJa1KSAskGuTR/RYHSwjSkYjkt5RgjaK5oCcgSpWarCmVj8KlVqBR/C8FbOnqWh1oCVknd5OWZ30gXAYwrUSEslLAk8S5bgdKUvraDllFgMvcPX9Y11jkrCtiBlGj28reJgf9qPrN94vTNoxPfFX7EPxGBLZCQA7cXJuTpU3MCTandbgVt5D8Xy+UEThQZ6uwyi1aVJ975WpCT2j2gUslCVZlBmcUrdgrqPs0csRr0LWyNJtrTVTldnLByJJzEn3lBwXIU/H00U9jMcMEpITYkqBL1TxSAAKjU6sxmgy5CQpSSkks5yhyQWrmYOzX4aAkMsJMC0hTM7s7WcgEHgRUciI6YjHFaZmdRQItBjk5QTVRYO3jQdKlo8C4oxhpWJVFqZ+WvygNKyzkgP61gPaG1ESxxPCFmnuHk3FJAdwOUKsTPXNcIG5qSWKuIHLw+2dE+ZMVmWN3QP4OIaoUchyUa4BUxSHokCiTard4uD487P5Zt0vnYNgQjKFNzA6tVyKXELhs5Q3jexDluZqTWHmDkLCAFKzEPVtDbyixeGPHyhkyuK2e8Vy1rSXJJ53f8AmFM3j1ekaY4FgwZogjDpchqhnarO/wBoUxE+xW1q+gOBnLUDlBDB/dSl+HuwzwuB1UXV5CLuwAGYWHycP94ZypNIxvWI9OrjtNvYVMqLkSoKlyHg2RhYhqEw+EhlJwzQTKw8Dbcx37PJUsJzEDdTxUbDo/lBBT0T+1XtEMKnKisw/wCnn14Dv65DA4Nc4lc4m4IJA8yb9FVpTSAdnSF4meuZNIJBdSTQl+IY24M1o2OzsGlAoD3kkjoSSw5RvWuOW99WYZIAs5uSlLA8xx8T3wzw/rnzilCW9awIieCWzmW29Sih/wCmoOUnmKPS9KRBsmaMxS5SpqP8Qa6SaFuGmoYgwtxG1JaUlMwGYapIR7iqXd9zx3SDWjmo4ebPaoyi6QllKaxarcW84b4DAS8r5SR8Q1H8QHqx1BBytaIa145kqVj565eQoTlUMrqqS4apDByOHlaBv9oz1q7NS7lhupYtV3av38tLhthy0hQ95KqsWI+3fBiZSEAUAAGt2tT7RHyf01jhhksbPxGaWgrd1ZmITTs98Gg0WEeMX4jHT2AWAoZkqtV0KCxbmBDhcyWcS5I/dyacD2y9Br/cecX9khbgIIbUgpHdx9dx5ieKCLEe0DhKVpUgZkupJegLtozkAHkTBqtpIUUiVvlRqKjKkNmUXFL0GpPByJ43YwULuOFh94zmI2GvMyARqFu2XqoVEXEwzmkwI23Pdhbr5QomIoam2hY9xFonMkbwKlmYpPxK76sNas92jk+YwtGjMJLWQAkUA0Zh3RCZNMXKXAc6ax90tx+4uBzr3QEh/tMJJBdksCdATYcdbs3OCO29NC3FFNFsFcDQlj+Hj4wD+2S+C/8AV94Dx9V2jMlykFR3QCCwLAkFwGs7tbhweMxhwZijOXMIrbcYB2aopwu/jF20seZ01kpUUJNSClj0c+h1juKwSFBim+ocGnNNTxbkIVK4fJfZXyVJmPkWlQFDlILHm3KCBLAEVYPD5XYM5c8bAdwAAAGgAgooArcxTILPRmSQ1xrZ9DzgSZKBUlZoTQto/PUuwg7FYJcwMksAQVUDq5ObNfuhFtmd2VAoHVCSkihbeJIoMwLWNKPBExM4cxMV8le1doplOlIBXp64u8I0JKyVTAX4G3dFn7M7LzFz0ID6N4WiQQvM+jkNS2in+nPlG0VxjNtVzELoEGnWveS7j0xhjJmEJqXLVNnpwilmiKuNaA9IadavB4kKHODUiMvhp5BBBaH2En5hfrGVq42pbeliknMxI4hrs2o1qHBH0L2BDWHefT+UdQpKaUHIX6sKmLQ5sPGn6xC1SZZ4s5Fmu/MQxwUhtzRnT01HcW7iIrlYQqYEmp0AFq6vDSTIJDfGkuknW7P1DpPedRGXJLo4Y6WScNBcuW0SkkKSCNeNwdQRxBpE4xmXRjkfOv7UseXlyRUNnUPIU8Y+jEx8a9uZhVj1sPwpejU8404o7Zc09HWwcIBJQFZFAVBuxNfEcoeYdVIW4GWynUE5jqBYdTVjDSXQ9Y6XGvUlRG7lfgXqOungYpn4RUzdWgEJBUUglQXSiS4T3txSY7OmSwRnmZDp+8KfLMAYb4VLygZZSqrhRXwLO4BdhTxEZ8k5DTirtgGzsctACezANQhzRYBZiWA7QcyMwrxylbPQEqzmcSK7pNyqpZOg1YP4wZJUJlFLBNilJAH1JHf9YKlykpsAPmepvHM7Qap6kndQch1UcoT3e82tqcWtLEIBYTVitkhhenM8tIrnz1DNMcpQh8wIBoGc5RVgN67t4RyZLCW7RRUmmWwSkksLaVar8OoJnBMmWhJITlcXZnrqdfGBdpLS47QnIRo961pUfDXTxi2bOTLrlAQB7w+F7uOBpZ+msQlYpKhmI3TVLl83NtBqA78QIqKyzm8KJeH1qgD4s3vdxJHy+kDbTx2WWQKP5+rQdPmA8IzG28Q5y6CNa1Y2vpe/ERTNmi0WKW3T1whOJawolwoE5tQo33QknKNKuLVFXjRm6qbMC1UCklmZgEgFTkk1JIbiHpSpivE4sM6SCXsXfodUm1xHMXjR8CmIuCLfzA142+RqrlIXOVQdVfY8Lw4gpnFUxZWrdFSagWf6n7V4Rb/sybz/ADGNFs3ZaZYpeGHZcorEeUoSJMwJIC0DdISchoo2NVFwOkX7HExiqYS5skhLpbipNFE8qfOO4TGS5jhJLipdCk6lJ94DUKHcYPlEEOLRJrExIVPrximdPCRUwtxO16sjdFN8tlSDrqB/MqlmCjBhfs02njWT2MsBSyGIIdNfxjgRpc8GeEcwCSc09JBNMwIUC9EszHNozNVhzaYHZaEHMlSnLmit1T3La1Yvc9KQZisOhSChYBQoMQqx6vCjpczrHCWhyJb5aGqSAMzsUuzgsWZx5Rwyj6+8aRez0BLS0qAN715krvpW9ISzsOUkoN7gjnz/AKRvW2ubkr4zoFYAilZpQGHGC2ZnLkMOOvQQxxOESEHdDNwgm0ROCtZmNZuUomGGEWx151+kDIlVMFykQ5hOn+DYinhDCUiEWBxGU8ekO0TqZqAC5UQB68IwtGOiltMsFLqILxs1KMqioJILByBmdgUh7k0YcQmFmFxQPumYun+7Qcp6LIyjrmHWC0yZqiCES5bVClvMmcNCAk8wtUc3JPbt4o6GILKcVSutLAtfoR5jnF8C4TBlCiozJiyQAQopygAkhkpASk1NQHNHdgxUZtnDHxv22GXGzH4g2UR5Uj7KRHzD+0vBlM5Mxgyhdjp3xrxT2x5o6M9n4dIDhCEv+HUdWEGSGNLwh9nsRmQkpQVKTuklYIDMDdTgsXYBtI0glPahu8dLjlLt8rOCdN0Ev4W74YIxboGYKSnMAXZz3JJpel3aAeye9Yu2dNmAgK7MIsUh1E/5jlA/KYz5K7DTjt42FTJKSdxAYsQTShsHFWJs7V5Ui7ZU4krSVZspYFur94Lg1ulVrRAYFOZfvhKmsd0hrEXdyq4ixkyQCm3xdAklyBZgPCnARzO0RiCE77tx1KuDDj+sIFoK0mShxLcGWopoEguZfIpanLdpleHOJZTEGgL+vWpgadOzUtyHJteL1flF1rLG/JHp4SUulROYpFFHjxaz8+ba1rlgJJahN6skni3HnrHMPMcnz58+hrEcTiEoDrUEps6iAK2DnWNohzqMdNavyjNzpuYk3F6eTfODvaWWlUsoLgEi3Ig6uCKVBDEODGclBUoFWYrBNXNQ2oBodXAIoKDSKD0vCrRnOYzHy+9RRbMSSr3SagAAJFAOcAY3HCpQopYV/wDz9RejGsUba2qEuoKyg6fiI4peh00P5Wg3ZeyFLIXN6hOifXrhDiNKZwDg9nqnl1BkeZ491vARpMNsyWgMEJ8BBqJQSGESimUyqlywkAAAAWAoB0iTdI6Y60AQwuDbMaDNU3U/Kth/CzBzEgtEtIB0oA92LWt3xRtHaYlJcsDwNT3gfeM/KUqdmWoneJCRwFiW0JqNLqoDWCtdO1vEfMxa8Qs5GYWuxPGxPlqCxjQ7Mk5UABGUmqsxDvqSQ5J6wsw0k4aTMUCCEpcAix5qB3h53rDTZM+YsEzJYR+Fi+YcWIBT0NQ8Fp30KRnsLidg51ElZY7rAABCWskDoCCbEk1LM4lygLDk9z4mpiUcUuJ9q9PTD4wsxUhKlhLpd6kkByLpSPiVxa0H4cdoopSo0otSQSR/ClnrzsOtrZOxgiWgzVhKUVOdQCHC0TEuHJZK0BQ3xcuGpE2v4+va6cXn3PpShAAppAO1JgyECp5eqQQpCEf3SVrSSSSykynVVwo+8kn8Oa8L9rS1lICiw/Cglh/moT3ARVJ8pRyx4RME4WBcgPYXJ6D+sESwTZJPNVB4X8olh5IFgB0gpAjdyoy5Sj7yu5NPOp8GhngAhJBKQSNSHV1zGrwImLkGJmNVWclrtnKd+g83g+Eewp1D3D14w7Bjh5Iyz0+C21dj0ej0Zt3Yz/tjsoT5BDVTUcecP48UvDrOTqbV8ox8X2NiDKmGWpSkpJZRBb+U2JF9DrG7wKwUhna29melPjqepvCH232B2a+0SN0vbhqOZFx3wPsDapUBLXNyhIoaDOBWq1aNWgBoa0MdkS4bQ2YiM+WSAApSRrlYEjg909Qx5xDDzQoAguDUHiIISYaXUz0SkgOUklkgOorUa2utVyT1JNHgyZPNHZRgDsRmzsMzM+rO7PoH9UiwKiPCN1fnOYmqa1a84jmD1L90ezxWFeEPCRxEwDeGmnEaj6j9YWbSkpnZVAqoFAFJoQsAK6OB7wZQqxDl+YqTN7RRQsJQvKpV8wUim6GZlJCQXtlNDmcAbR2ons1IUjKvVD00OZKxcOQXDKDigJAIZRjcV2ITLNUJACSLhtCnRPDLYUZg8JV4py0s6Ox91Iu5PwjVrUDWMRCps1agnMsC6qOBwDllG2rDUnXSI2Kjs1I/EGJ1PF3vDiEzYPszY6RvL316nhyHAQ6CYXbP2V2S87vukEsAVKUvOpSiL6NSjnjDJ4pm8YgTHSYgTATwgz9mVx+UDYdLqA4kRo+8eu+IvbG3FSLbr5OqYpawVuCfdvlrzuD4Pzh1scSzNNU5kgBga0sPCFu0VNKmEUISflFeQBcssHcV19xZjo/Tl3tvUqAFadYmme9gT0t4mh7oz2BUcoL146xDa2JWJdFqHQnlGM1bRfWgn4wJIClJSTYCqj01PQAxVJCpxaXLWpLnMtRyAN8ICt5J0cJJDHWKCMshak0V2ZqKGiaV5RrNnoAQkAADImgtaJvPjC+OvnPauRg5uXLnTKSAGTKSHHLtJgLjohJ5wTh9nSkqCgnMrRaiVrHFlrJIHIECLpd/XKJcI5pdsI4iUFOIx22pZSeVmjbKjKe0mvUfSNuGf5Of/pjaEgFYtSIrR9IsRHW89YIsTEBFiYRnGyyye/7Q8w82Emzvd74ZSY5eSNl28U5ELBtZBmdmkLUoODlSWDUqSwvrHJi5hQvORLyliUby2oXDhgTwGbxpFe0VlIl5SUupbtR/3azVr1APdAGKUU4eYtJKVlLlQoonOA5IqS0c8u2J0cnbLhBAG84ZedCqBzlllJWpwxAYU7o4ZM5czOFKCQQU5t0CgfcBJWDXdWEnevYirZksCU4ABKUEkAOSFqYniYewjL1SxOQuVNAzChbn7q0g1APkQoOWePmvtF7PrkLJS7Xow5uk2Fa8i+hLfTZv/mJfOXNfmypTeDnxMUbbG6I14rd4w5q9ayeyVz5iE5zkAuwIWrq/uD/UX+FqvkmKERamOlyLQY8TEDAOKmET5ABIBExw9CyQzjWEF20JZUhSQooJDZkmo6HTuY1oQawi2bIXhyVKG4XCkyhuaNM7NgUgBITlSCWJKiuhTojaANo+71UgHoVpBHQiBQDam0HZUqZYe8CDLIIexodCFC1y4ICs1tF5iC+6KOXuS+pq1T/Ec3EkkiQa9QgnmSgKJ6kkl+JMc9p6M1GQshtCyKjgYI9ifS7Y+FmS0ApCS+igUqpQVDhI/hywRtPaxkqYyyoFIIIUHKny5WLDVOr1oCxi7YaicPKJqcoieNlg5XALLSQ4diCKjgYpnIhC3AIeoeobxBtHCY6Y4qBKBMRJjsVwyHbJQ8watWNC/TxhJsL3j64Q+jn5fydvBH8X/9k="/>
          <p:cNvSpPr>
            <a:spLocks noChangeAspect="1" noChangeArrowheads="1"/>
          </p:cNvSpPr>
          <p:nvPr/>
        </p:nvSpPr>
        <p:spPr bwMode="auto">
          <a:xfrm>
            <a:off x="168275" y="-1790700"/>
            <a:ext cx="6534150" cy="3743325"/>
          </a:xfrm>
          <a:prstGeom prst="rect">
            <a:avLst/>
          </a:prstGeom>
          <a:noFill/>
          <a:ln w="9525">
            <a:noFill/>
            <a:miter lim="800000"/>
            <a:headEnd/>
            <a:tailEnd/>
          </a:ln>
        </p:spPr>
        <p:txBody>
          <a:bodyPr/>
          <a:lstStyle/>
          <a:p>
            <a:endParaRPr lang="it-IT"/>
          </a:p>
        </p:txBody>
      </p:sp>
      <p:sp>
        <p:nvSpPr>
          <p:cNvPr id="37893" name="AutoShape 4" descr="data:image/jpeg;base64,/9j/4AAQSkZJRgABAQAAAQABAAD/2wCEAAkGBxQTEhQUExQWFhUXGBgYGBgYGBceFxgaGBgYFxocGxcaHSggGBwlHBoYITEhJSkrLi4uGB8zODMsNygtLisBCgoKDg0OGhAQGiwkHBwsLCwtLCwsLCwsLCwsLCwsLCwsLCwsLCwsLCwsLCwsLCwsLCwsLCwsLCwsLCwsLCwsLP/AABEIAKoBKQMBIgACEQEDEQH/xAAbAAACAwEBAQAAAAAAAAAAAAAEBQIDBgEAB//EAEcQAAECBAMFBQYDBQUGBwAAAAECEQADITEEEkEFIlFhcROBkaHwBjJCscHRUpLhFCNicvEHM1OCohVDY6OywiQ0g8PS0/L/xAAZAQADAQEBAAAAAAAAAAAAAAAAAQIDBAX/xAAjEQEAAwACAgICAwEAAAAAAAAAAQIRAyESMRNRMkEiYZEE/9oADAMBAAIRAxEAPwD6EDE5KidGGnGBMQsmWCxGYhNDVlUvp3VdukV7Mk5VFgAAMpbUu9T8RA1JPvdRFJNkxYmKAY8ZvrQdawAQDHpSd1rOVVetSWvyaB1ro6rcLdGo762+UEpkdOJob8b3tAFRRbQpdiA4L3+0TlhQ4H8x+0dUgChargXFyHa+rUtWLAshy/UHThTgw0NTAEZOGrbx+gtqdYLlpb1X9Y8hYI+kTSjjAHu1EWhLx5IjsASTT19Y4uSlRdq/iDg/mFxytHQI6qaBc/OEAk7CLA3MqhwLDmaMUE8mT1ikEih3VHlQnU9mo73+VSoZS1u9D1Nj0iSkghiAQdDbwhGAlzC1Q5Fyl6cHSajvaLZagbEH1wjy9npd07p8R3VCkt/CRA89KkuVJdquHVa1UjPzYpV1h6MFtHjS8BysS6XCjlNHXTvC7PwBbpAi5BcK30qBJCVrNaWCgovpU0pD0sNDOTxfpFUzFAaH1yF4qAVmcpcG1Wd63dn6XvyFywyXAQkcbkdxux0g0KcPtEFWVVDcULtxY6c/1Y4iF8wqFSrMdC1COTkA+P0zcwE+a6sySUuLBmB/CQSCBqHe/SDQYNHCI6+orC3beMVKlFSWzOAHtf7QwPYRxRaPnattbTmZsiEpALZtxvzKLc4U4vaOIK9/GhHJKlrIpXekoKTV9YQfWSYiYyfsr7SIWU4czlT5jKOfsihISAKKKlOouWdtRzJfY7acuUM0xYSOKiAPEsH5RWFsCyYoXiEgs4fg9fCPn3tJ/aRKTSQCu7k0RqNanwa1Y+e7R9sMViDlQogVoh0gAly6nzEciTGnxT7npl80T1Xt9q2v7V4bDllzAV/gRvL7wPd72jIYz+0OZMWEyUokoNDMmOpSXpmypDBr/FaMhsn2emFCVBctSlAEhyClw7VDecXytmqlqJnJy5asWrzpcfMkCM5mInppWJmO229nNorXtOYmTMnTMKiQlM1c1ZKZk9woLly1f3bpNkAJYWs+7eMt7JYBIlImNvLSFE6lw8aVIiVOT5CV3FqguQQeIUKpPSKf2Vf+PN8JP/1wVHoAXqYjKoAgixqFBquOsWS5bUAAAAYAMByA4feKpKgUtcfMGxghGnRvXhAFc0HS+jN9Y4hLVPdxNX9cIsmJc93zLU8fMR2VJAJbi/eanyaAPJUXr5Fv1PlFwlp/CPARwJ1jqOPoCAJsxBuHatSHpQnm1PRtmUIIuC3cqnzY90VTDQDiR8wT5PHghKS4FyVGt2ejm1VQBZg03+f2qR3Dvgt4Fwtn1PKpbiddbACCkiAJARKIFTR659U68OmsAe7YEkA2vxr015fKJiU9x9/07o9LlhIo3cONaARLK9/D7+vGEFEqSQd1Xlu/r+kFxwR2A3Y4pQAJJYCpJ074FxGNZWRCc8zVILBL2K1/APFRuAWMLcfKWlaVKWJ0wh04fKyXBoUAHdrleZMzAFmKHMIxc6ehW9LQpRt2g3U8nX8aegUIrlsh0rWnN+CWCogH8SAGLmuYIT9YVbc9oky3ExWZf+DJUQAf+JODF+Qa7EKFYxe1faSepJAPZIsJckZQSdKVL8y2tIeFr6BidpSpRPbTESRopS0AKOg7IqKhyEKMd7WYEJKVznCr5UTCFdQmS3rlHzZElQU60ZlqJCSkuOLVYjmqrs50APXhJcsZpxBPA+4OQTqfE36QYNbrDe0+DnMmROSToCqYlRWOSkhxx8xcwX+0LzAgkLDBrqb4hW45s7AVePloEqcU5QkBRoyQkuA4ZQS7htWtrY/TfZNK5slirflHKF1zMWIokjNQm5u9xADA7RIqQK13SSC5q9GSdbl+8Qu27IXOlAy1Ei+6b8CNCIaq2UlKkuMwq5J5fEC+cmtf6wh9qfaL9mlKMhIURUqKqJsHAY5+BtTWK62I+0z1Ez9MhjsLNUQOzcjWjX6vCPGHs/emIcfCkFR7y4A74C2z7Vz55OZbA/AgBKfAe93vC7CbOnz1AIQa8QfTR1RwxX8pcc89rfhH+jpPtAuSoqlqCVEEZmDsWOr8BCjG7UnT1uSuYo6kknzsOUbDBewASnPiVhKRd/tqeUXrwKfckSihH41AhR+iRyvCty1r+MHXhtfu8sNL2NMUf3hyjgL/AKQzThkS0lI3e5+8mH0+QlFEjMvw/pAqdizZpDs1bMw6uz+Ec9rTb26q1ivoOmZMyIyIUVIastSASdXBIURew1j2IxSprAu5Id3c6AEGobhxJiZ2QJbsVJIsxYeAJBfpFux5GaanlU17r98Qt9T2MTkAagAbp00aG6YzWzyoMSoJS/OtSb2Og4X4VbL2skaO1CagPdqipikzOGQEdywJL2nKPxN1BHzEWftkv8aPEfeH4z9FF6/bI4adMQoNRNXTQg04O4rwh/hMelXI8DC1ZDA8WbiejXiiYhWifMP9vOJU0qjYj1Wg8YulmvVj5N9oz2ztokAPvJUxB1ANRDeTMcghThqcD9tfLhABpQ4aPJQRzHmPv6vEULjqZt30fu4DmT9oYebeHL5n7D/qiBLnq3UJcsQbCrn+kSVJ90n3qinE3PcHbujsofExrRLnQgFmBYW8oQEoiwK4XikKo/qseUpgz7xBPFm1bUCAJT5gql95ne5caganpZ4nJmEMGJd6s1rkvb1eKJc0KSAU5gbUoSNS9UnrBklLDU8y7+ekAWITqan1aLBEQYhisQmWhS5iglCQ6lEsABqTCC0lg5oB5QsmYlc0PLChKcOsNnWHqZYNkfx3IG6KhccSBOT2s4hMgDOlBIYgV7SabM1QmwuXLBAHtBttEuV2s8qRI+GWxE3EHQFN0o4poT8TB0lKGLxqESyJRTLlIfPOV7oL72V/72Y91VGYlyogpjD7X9rCrNLwuZCFe/NUf3008Sq6RwAsGAyikZrbntLNxiwVMmWn3JSfcQLDqW18GinDqh4WjZaI9IlZllWiN1PX4lf9vJl8YmhQAJNgHMeky/3aZZDFeUKOiszrmMeLBfRxFJXYUAJM9VHByv8ADLFX5P7x7h8MCJw/aHtJxISfcl2pzapJ1FhbR4YbTGZcuVxOZX8qK+BXl7nhZjZnaTmSSBLcOOJDN9T/ACp4wjcOzkVVKTkKZiXSkliHSo0tVJd2BfUx9L9jUHs5pFCSnnUAvTvjB7Mqlb2z31UwAPmCP8sfRNiS1yZCFE7it5WUDMl6Zi7ulgLBxzFgyvbpnLmlMqasoQnKqSEVKjUKXNUonLwZNWNTogm+zuJxAVLO4+6sapCh1sasRQ14GPpE7BpUy0khY91bk0NWIJ3kGjjoQxAIBxGWYQlYCJqKpN+TpJ99Bo46OxYxPjEzp+U5jFbM9gpEhTTBmNGLguejv5QVtXbmFwicqAM+ktIIPCpanQwzxO0VTQqTIT+8LjPLbsxUgqCxYuCGuk3b3oxU+QJMpZISqaolKrF2UymVVwQ9R3xpNplnFIhJG0sdiFGY6JMr4QQKcTlUHJ526R7E4uZN3QtS2DZsqQT/ACpAAHX7QRIlqxQyEKO9mcqLmr7/ABjX7K2IiUBRzx4RKmc2V7OFnmCj9/fDheCCAQBTlcd4r66mHk2XwheucC4sRcG4gDF+05aWKgqUWLagVdrPZ+sC+ymz3eYQaWIenE0HXWDfalGZdLJDd5qfp4RofZTD5JSQactedOvCAxEjBUzS0A1uoGzcFA5tKgxk/a7EL7VEtCiFFiopcdwIDt14GPoOIXlSVAMw1oC3EX8o+ZSiudiJk1tSBUj6Mr9Y24o71z89usdxM1QCQmYEkl6qLFnDZgxYluEQ7DG/4kvxV/8AKCTKK5oC5DgHdmFqBnPO7jTvhw/r0I3chmsJVdxlVQ6vl040UdNYiZQLOol7AsH40ABNNIksgO5RUVoxItUvQc4sKK1BDfhq70r8T8+Zjiekqmyi1B65RCUFJJIJbgfq39bxcmWW3S7kkkNp1NTp831kiYCNGejF3f5CACJOOe9FeR+8FGcaE2Gg+ZfhdoWTJMRROUmjkjz84ZHUybe34Q5apYnr8PnBCVCwcavzo9T184TYfEORdh9bv1g+XiEkuOh8f0h4WmCRYcP6D6xSrKXzhhoSbDTeHuGvK8VqxADgln+rC9tYmlFagHNTNZxwUOgZ/lCMRh0lnJJ4Ozt3RekxERJoDSXNCQVKIAAJJJYAAOSSbADjAcn95+/nbktDqlpXTKAH7WY9lNUA+6LsSQK5v76b2f8Au5RSZn8S6KRLPIDKsjV5dwVCK8di0qKlK/uJJqP8WaDRI4pQb8V0pkIKADGLlSnxCkFKVF5OHGZImrBzCbMl2Sp6ijihU6sqUY7aqVYhfaYmY5NgkAJA0AzOR1TfWJe0G1lzZimLzVBgwzZBcBI14+cZc4OaklagValQOYj+ZiSnvgCzF7MSCOzUXLkBYZ24GjjmzDUxRInsSC4ILFxYjSDsHNOVTgKShVRYhLBfflCnBDEZQzxz2lwDKSsCpGU2rlZja7HTg0AX+8hQGqVAd4IhjIUFLlHSpH5aeRMZXCzZiKpNLh7D6w3wOKqmtEqzAM4ZiCAocASwrYCAL52LAxIBLMgpBNnVlIr3R2XgjU0lodRKiQ7EkuGs93NRweoH2phEzZlCSQPdDMUmoJJahrqxtVjBGF2QpZAXROiAQSerUA5DxakBm/s9hxOWhKRllCxNN0a8g1h01j6LJmBLiWSsAjdFk8WXZmqAfHgt9n9mdkmoGY3N25D1WGypbkHMoNzoeo9W6uYQRKVIJyslBD5TXKX0ALAGpZzyjNbdxXaLCcw7GWo9pMWWSSKGWgIYrLOCLVY3jWLlsC5fiSznwAjL4zYS5yyvLlRdqB6M54lgPCAFW09sFaf2fCDs0kAKUPeVRr0tbgGoGZrNiex5LGYo0sTc8aaRq9kbDTKDgByBe48DXS3CGcuWwqX6Bh3N41OsAKMLs5Mktmd/dATXm5F+9haDuzoLkivD5MDBeXlFUxMMAcQ/JvXhC475SE1zEAd8H4kwLgpAmzGK8rFJLFlGrsKvVi5GjwgW+1WyggoA+JQA/wCo/LzhtgJLJA5QFtVBOJEvMVCW6qqKsufKyXNbJCq/jMNZQYQQJIfbHGCXJIFzQEn6mM9sbDESwXZ60Lgv8tLRd7Uzu2nplh2Bcs315P4xzFiUpGRaiM1aBQUchB0qGJB846qRkOHlttlmz5ExIaYoLLCrXOvH5mC2irZ+FTLQEpLi78X/AEglotkv7OrslVtAFUtWx8oKlzAbdDxBvUafrFY4RGZQpUNSEq5g27wpvExxPTXrR8SaK8jyP3uPI1rqMwpcFy2Vnfv0oY8y81wEuPysHcNd3sRpexkg7yxxCVd+8k+SRDD0hJNGPUmpe944uXC1e0imalCafjVkNf4QPhPrSGpVm6/OL8OmXyRuBihrRxGMykOQDz4an6xZNUw5uB+YhPzMCScM4zGpJJHiWpxbja0Sv2aLnVSWf5VD/wDaB3wVhJxcAmz08GPLWxaEWZSX/Dw+fdBOHxRDcB4jT7eEMvTTS5sexWKEuWtZchKSphcsHYczbrC2RiY7jJoV2SPxTUf8t53/ALcLDiVi8MZUtDH/AMQolAIJyqmTSVLWUOykp35jXyoYRnvafEtlw8r3Ze6Hq6viUo/ERW9SSdTGhxmKaapX+DJKwNCqaVJSeoEtQ6TDHzvbmIZIHxTHJOuVyG/zKBfkmJUEmplkFFVg3ZTBXNSmJWdaMBo9zXIwQQQqWVJqzEglJq1QA4LHTTWPYRDQaNeg8Xf6ecMBFScqZ5AooKUANHlgMO8MIN28ikscz5AR6XJJUlDXUCf5ZeUn/mZUtweLtoDMvkA31+0AJE4YCrDrFkuW+imppxhrLwr6QTLwwFSaetYAWyMFmKQQFEVS7OOLG40tD/BSQhuJ4D5n7xOVIAq1eMMMLhiowA12StTVJaGqDA+CwzD18oMSloAkk8oqThPxKUrWrN4AAHwi9JiTxIRCAIkY5HHgDioomCL3iCxDBNj1AXID2fXpxhBKxOHVikyMQhExEwMnOkOiY7Bid4ZvdPPLzjVYrBJU7hwb6P1aMJtnY5E7c3q0Cg6gWBDge9QPoaQA02XJSDNXLGWXmVl1OVFEuTmJoHs9YLx2IQhGdSlG4qFMkjefecXFx3R7AJ7GWk1KCGzUI4McgYB+LG9AXBSe12MNWAGgUFEu4YsXNG6WEVWNlN7ZGlezt+YuczglgQpjpcC+msRnYiSuaJakOouxITlAI3mcuNQW/WJYPD5UBQyroaou9yNX8ov2TiypRBllJSASWU9XpvDloTpHW4DSUtxZuv0iyB3L0qOenfpHMq+B/P8ApAR5MleVfpA00byU8DmPQO3+pvymGM4NQB1F6fUnQc/DhAXapSSKqOYJUQ3vECjO7AFNnYXsTHG9JIGFO09o5ApQcqUcqAASWFCacyryg3aE8IBqwFVK/CLeJ09Pl0qM5ZWktlolO6QBo4u3C2vGLpXWPJfIwTg8MsJJTMLl3cAlzrVIUO+Guy0qQDmUVOXDvTkCSSR1MKMGmcJlSkI/ClmPvACqARdJd/h50eIVG7m0ctAWLDwB8jR4FkoWgZQnMBzHi5L1uxe94tlrgi9fH7xlev7b8d/1Jeue49xddCPmHfygBYmHTK3OraEm/d1qIfKECT5Y9cIzbaXydpFFFeP6QfPxIWlBCiMq0kKSah3lu9qZ3L0oXpCDaJKnEtjxVw5Dnz598LEBcl8lj7yTYvdwPmI1jjnGE8sa2mMmqyYgLIKv3TEBnS5ZxVi4Vy6WjH7ckHtEn/hpbzfzeGuC2umaMqqLKchB1KTmQX1rmB/m4QBmXnKVh0uShV2e6SAXSQXD10cUDZWjJb1nYCyEt9Bxg6XLABKjupqs6Pw52tyiYQlN1AE6JzKmHkAQ47hHZGHVQzWCUl0IFDxCl1IKho1HrdsqUtwoKQVqDKW27qlIfKnrUk81KqwEekyXrBMuQVFzQaCDkSGgAaVIgpEqLUSoMw+GeAlOHw7w6weGaKzs8LQUqzAG5StaFdy0EKHcYE2ttDDYZO8lK1tYso/51qdh1cw8KZxoMwDBwDw1hTtD2kkyxQ9obMhiPzW7nesYtWLnYgA1EsEhwKM5LBIqoA0Y201ZzhdjjKXJJdwqxDWPAEch3XEXHH9srcv0nO25iJpUZaSlAFgd5mepopzplrYMbxbgpU8hAE9KUEFQKTm4EOqhU73c2NaiGUjDi+usFIlgRXhEI+SSpGylKfNOmEhRAckgpcVDk/DyoXuIuPs+gqbPMy5TXMlwpyeGrv3QyVNQlszVIHeSAPMxfNUlIc0DpHepQSPMiImIEXsT4jY5AKkzpgU+hoElQc6VCKt1iZ2bPcFGILM+8DwAAYk8y8MsYsBNbEpT3rUEDzIixRAuw68yw84nFeckonYpKQpkLD5SDQliUOGaiiHAb4hFWMxyFD/xElSAlmUaVOgfkDUE9XIBezARr9+6BpkpObMoZixS6q0JBLCwdhbgOEOK6fyFycTKUGQsZG93f7T8xUOzL6iMNtGaFzwgqohqkU4hzY0YX1jWbcwUoS1FKWUTQgslIJruijNoAH1NSYyPZTJa1KSAskGuTR/RYHSwjSkYjkt5RgjaK5oCcgSpWarCmVj8KlVqBR/C8FbOnqWh1oCVknd5OWZ30gXAYwrUSEslLAk8S5bgdKUvraDllFgMvcPX9Y11jkrCtiBlGj28reJgf9qPrN94vTNoxPfFX7EPxGBLZCQA7cXJuTpU3MCTandbgVt5D8Xy+UEThQZ6uwyi1aVJ975WpCT2j2gUslCVZlBmcUrdgrqPs0csRr0LWyNJtrTVTldnLByJJzEn3lBwXIU/H00U9jMcMEpITYkqBL1TxSAAKjU6sxmgy5CQpSSkks5yhyQWrmYOzX4aAkMsJMC0hTM7s7WcgEHgRUciI6YjHFaZmdRQItBjk5QTVRYO3jQdKlo8C4oxhpWJVFqZ+WvygNKyzkgP61gPaG1ESxxPCFmnuHk3FJAdwOUKsTPXNcIG5qSWKuIHLw+2dE+ZMVmWN3QP4OIaoUchyUa4BUxSHokCiTard4uD487P5Zt0vnYNgQjKFNzA6tVyKXELhs5Q3jexDluZqTWHmDkLCAFKzEPVtDbyixeGPHyhkyuK2e8Vy1rSXJJ53f8AmFM3j1ekaY4FgwZogjDpchqhnarO/wBoUxE+xW1q+gOBnLUDlBDB/dSl+HuwzwuB1UXV5CLuwAGYWHycP94ZypNIxvWI9OrjtNvYVMqLkSoKlyHg2RhYhqEw+EhlJwzQTKw8Dbcx37PJUsJzEDdTxUbDo/lBBT0T+1XtEMKnKisw/wCnn14Dv65DA4Nc4lc4m4IJA8yb9FVpTSAdnSF4meuZNIJBdSTQl+IY24M1o2OzsGlAoD3kkjoSSw5RvWuOW99WYZIAs5uSlLA8xx8T3wzw/rnzilCW9awIieCWzmW29Sih/wCmoOUnmKPS9KRBsmaMxS5SpqP8Qa6SaFuGmoYgwtxG1JaUlMwGYapIR7iqXd9zx3SDWjmo4ebPaoyi6QllKaxarcW84b4DAS8r5SR8Q1H8QHqx1BBytaIa145kqVj565eQoTlUMrqqS4apDByOHlaBv9oz1q7NS7lhupYtV3av38tLhthy0hQ95KqsWI+3fBiZSEAUAAGt2tT7RHyf01jhhksbPxGaWgrd1ZmITTs98Gg0WEeMX4jHT2AWAoZkqtV0KCxbmBDhcyWcS5I/dyacD2y9Br/cecX9khbgIIbUgpHdx9dx5ieKCLEe0DhKVpUgZkupJegLtozkAHkTBqtpIUUiVvlRqKjKkNmUXFL0GpPByJ43YwULuOFh94zmI2GvMyARqFu2XqoVEXEwzmkwI23Pdhbr5QomIoam2hY9xFonMkbwKlmYpPxK76sNas92jk+YwtGjMJLWQAkUA0Zh3RCZNMXKXAc6ax90tx+4uBzr3QEh/tMJJBdksCdATYcdbs3OCO29NC3FFNFsFcDQlj+Hj4wD+2S+C/8AV94Dx9V2jMlykFR3QCCwLAkFwGs7tbhweMxhwZijOXMIrbcYB2aopwu/jF20seZ01kpUUJNSClj0c+h1juKwSFBim+ocGnNNTxbkIVK4fJfZXyVJmPkWlQFDlILHm3KCBLAEVYPD5XYM5c8bAdwAAAGgAgooArcxTILPRmSQ1xrZ9DzgSZKBUlZoTQto/PUuwg7FYJcwMksAQVUDq5ObNfuhFtmd2VAoHVCSkihbeJIoMwLWNKPBExM4cxMV8le1doplOlIBXp64u8I0JKyVTAX4G3dFn7M7LzFz0ID6N4WiQQvM+jkNS2in+nPlG0VxjNtVzELoEGnWveS7j0xhjJmEJqXLVNnpwilmiKuNaA9IadavB4kKHODUiMvhp5BBBaH2En5hfrGVq42pbeliknMxI4hrs2o1qHBH0L2BDWHefT+UdQpKaUHIX6sKmLQ5sPGn6xC1SZZ4s5Fmu/MQxwUhtzRnT01HcW7iIrlYQqYEmp0AFq6vDSTIJDfGkuknW7P1DpPedRGXJLo4Y6WScNBcuW0SkkKSCNeNwdQRxBpE4xmXRjkfOv7UseXlyRUNnUPIU8Y+jEx8a9uZhVj1sPwpejU8404o7Zc09HWwcIBJQFZFAVBuxNfEcoeYdVIW4GWynUE5jqBYdTVjDSXQ9Y6XGvUlRG7lfgXqOungYpn4RUzdWgEJBUUglQXSiS4T3txSY7OmSwRnmZDp+8KfLMAYb4VLygZZSqrhRXwLO4BdhTxEZ8k5DTirtgGzsctACezANQhzRYBZiWA7QcyMwrxylbPQEqzmcSK7pNyqpZOg1YP4wZJUJlFLBNilJAH1JHf9YKlykpsAPmepvHM7Qap6kndQch1UcoT3e82tqcWtLEIBYTVitkhhenM8tIrnz1DNMcpQh8wIBoGc5RVgN67t4RyZLCW7RRUmmWwSkksLaVar8OoJnBMmWhJITlcXZnrqdfGBdpLS47QnIRo961pUfDXTxi2bOTLrlAQB7w+F7uOBpZ+msQlYpKhmI3TVLl83NtBqA78QIqKyzm8KJeH1qgD4s3vdxJHy+kDbTx2WWQKP5+rQdPmA8IzG28Q5y6CNa1Y2vpe/ERTNmi0WKW3T1whOJawolwoE5tQo33QknKNKuLVFXjRm6qbMC1UCklmZgEgFTkk1JIbiHpSpivE4sM6SCXsXfodUm1xHMXjR8CmIuCLfzA142+RqrlIXOVQdVfY8Lw4gpnFUxZWrdFSagWf6n7V4Rb/sybz/ADGNFs3ZaZYpeGHZcorEeUoSJMwJIC0DdISchoo2NVFwOkX7HExiqYS5skhLpbipNFE8qfOO4TGS5jhJLipdCk6lJ94DUKHcYPlEEOLRJrExIVPrximdPCRUwtxO16sjdFN8tlSDrqB/MqlmCjBhfs02njWT2MsBSyGIIdNfxjgRpc8GeEcwCSc09JBNMwIUC9EszHNozNVhzaYHZaEHMlSnLmit1T3La1Yvc9KQZisOhSChYBQoMQqx6vCjpczrHCWhyJb5aGqSAMzsUuzgsWZx5Rwyj6+8aRez0BLS0qAN715krvpW9ISzsOUkoN7gjnz/AKRvW2ubkr4zoFYAilZpQGHGC2ZnLkMOOvQQxxOESEHdDNwgm0ROCtZmNZuUomGGEWx151+kDIlVMFykQ5hOn+DYinhDCUiEWBxGU8ekO0TqZqAC5UQB68IwtGOiltMsFLqILxs1KMqioJILByBmdgUh7k0YcQmFmFxQPumYun+7Qcp6LIyjrmHWC0yZqiCES5bVClvMmcNCAk8wtUc3JPbt4o6GILKcVSutLAtfoR5jnF8C4TBlCiozJiyQAQopygAkhkpASk1NQHNHdgxUZtnDHxv22GXGzH4g2UR5Uj7KRHzD+0vBlM5Mxgyhdjp3xrxT2x5o6M9n4dIDhCEv+HUdWEGSGNLwh9nsRmQkpQVKTuklYIDMDdTgsXYBtI0glPahu8dLjlLt8rOCdN0Ev4W74YIxboGYKSnMAXZz3JJpel3aAeye9Yu2dNmAgK7MIsUh1E/5jlA/KYz5K7DTjt42FTJKSdxAYsQTShsHFWJs7V5Ui7ZU4krSVZspYFur94Lg1ulVrRAYFOZfvhKmsd0hrEXdyq4ixkyQCm3xdAklyBZgPCnARzO0RiCE77tx1KuDDj+sIFoK0mShxLcGWopoEguZfIpanLdpleHOJZTEGgL+vWpgadOzUtyHJteL1flF1rLG/JHp4SUulROYpFFHjxaz8+ba1rlgJJahN6skni3HnrHMPMcnz58+hrEcTiEoDrUEps6iAK2DnWNohzqMdNavyjNzpuYk3F6eTfODvaWWlUsoLgEi3Ig6uCKVBDEODGclBUoFWYrBNXNQ2oBodXAIoKDSKD0vCrRnOYzHy+9RRbMSSr3SagAAJFAOcAY3HCpQopYV/wDz9RejGsUba2qEuoKyg6fiI4peh00P5Wg3ZeyFLIXN6hOifXrhDiNKZwDg9nqnl1BkeZ491vARpMNsyWgMEJ8BBqJQSGESimUyqlywkAAAAWAoB0iTdI6Y60AQwuDbMaDNU3U/Kth/CzBzEgtEtIB0oA92LWt3xRtHaYlJcsDwNT3gfeM/KUqdmWoneJCRwFiW0JqNLqoDWCtdO1vEfMxa8Qs5GYWuxPGxPlqCxjQ7Mk5UABGUmqsxDvqSQ5J6wsw0k4aTMUCCEpcAix5qB3h53rDTZM+YsEzJYR+Fi+YcWIBT0NQ8Fp30KRnsLidg51ElZY7rAABCWskDoCCbEk1LM4lygLDk9z4mpiUcUuJ9q9PTD4wsxUhKlhLpd6kkByLpSPiVxa0H4cdoopSo0otSQSR/ClnrzsOtrZOxgiWgzVhKUVOdQCHC0TEuHJZK0BQ3xcuGpE2v4+va6cXn3PpShAAppAO1JgyECp5eqQQpCEf3SVrSSSSykynVVwo+8kn8Oa8L9rS1lICiw/Cglh/moT3ARVJ8pRyx4RME4WBcgPYXJ6D+sESwTZJPNVB4X8olh5IFgB0gpAjdyoy5Sj7yu5NPOp8GhngAhJBKQSNSHV1zGrwImLkGJmNVWclrtnKd+g83g+Eewp1D3D14w7Bjh5Iyz0+C21dj0ej0Zt3Yz/tjsoT5BDVTUcecP48UvDrOTqbV8ox8X2NiDKmGWpSkpJZRBb+U2JF9DrG7wKwUhna29melPjqepvCH232B2a+0SN0vbhqOZFx3wPsDapUBLXNyhIoaDOBWq1aNWgBoa0MdkS4bQ2YiM+WSAApSRrlYEjg909Qx5xDDzQoAguDUHiIISYaXUz0SkgOUklkgOorUa2utVyT1JNHgyZPNHZRgDsRmzsMzM+rO7PoH9UiwKiPCN1fnOYmqa1a84jmD1L90ezxWFeEPCRxEwDeGmnEaj6j9YWbSkpnZVAqoFAFJoQsAK6OB7wZQqxDl+YqTN7RRQsJQvKpV8wUim6GZlJCQXtlNDmcAbR2ons1IUjKvVD00OZKxcOQXDKDigJAIZRjcV2ITLNUJACSLhtCnRPDLYUZg8JV4py0s6Ox91Iu5PwjVrUDWMRCps1agnMsC6qOBwDllG2rDUnXSI2Kjs1I/EGJ1PF3vDiEzYPszY6RvL316nhyHAQ6CYXbP2V2S87vukEsAVKUvOpSiL6NSjnjDJ4pm8YgTHSYgTATwgz9mVx+UDYdLqA4kRo+8eu+IvbG3FSLbr5OqYpawVuCfdvlrzuD4Pzh1scSzNNU5kgBga0sPCFu0VNKmEUISflFeQBcssHcV19xZjo/Tl3tvUqAFadYmme9gT0t4mh7oz2BUcoL146xDa2JWJdFqHQnlGM1bRfWgn4wJIClJSTYCqj01PQAxVJCpxaXLWpLnMtRyAN8ICt5J0cJJDHWKCMshak0V2ZqKGiaV5RrNnoAQkAADImgtaJvPjC+OvnPauRg5uXLnTKSAGTKSHHLtJgLjohJ5wTh9nSkqCgnMrRaiVrHFlrJIHIECLpd/XKJcI5pdsI4iUFOIx22pZSeVmjbKjKe0mvUfSNuGf5Of/pjaEgFYtSIrR9IsRHW89YIsTEBFiYRnGyyye/7Q8w82Emzvd74ZSY5eSNl28U5ELBtZBmdmkLUoODlSWDUqSwvrHJi5hQvORLyliUby2oXDhgTwGbxpFe0VlIl5SUupbtR/3azVr1APdAGKUU4eYtJKVlLlQoonOA5IqS0c8u2J0cnbLhBAG84ZedCqBzlllJWpwxAYU7o4ZM5czOFKCQQU5t0CgfcBJWDXdWEnevYirZksCU4ABKUEkAOSFqYniYewjL1SxOQuVNAzChbn7q0g1APkQoOWePmvtF7PrkLJS7Xow5uk2Fa8i+hLfTZv/mJfOXNfmypTeDnxMUbbG6I14rd4w5q9ayeyVz5iE5zkAuwIWrq/uD/UX+FqvkmKERamOlyLQY8TEDAOKmET5ABIBExw9CyQzjWEF20JZUhSQooJDZkmo6HTuY1oQawi2bIXhyVKG4XCkyhuaNM7NgUgBITlSCWJKiuhTojaANo+71UgHoVpBHQiBQDam0HZUqZYe8CDLIIexodCFC1y4ICs1tF5iC+6KOXuS+pq1T/Ec3EkkiQa9QgnmSgKJ6kkl+JMc9p6M1GQshtCyKjgYI9ifS7Y+FmS0ApCS+igUqpQVDhI/hywRtPaxkqYyyoFIIIUHKny5WLDVOr1oCxi7YaicPKJqcoieNlg5XALLSQ4diCKjgYpnIhC3AIeoeobxBtHCY6Y4qBKBMRJjsVwyHbJQ8watWNC/TxhJsL3j64Q+jn5fydvBH8X/9k="/>
          <p:cNvSpPr>
            <a:spLocks noChangeAspect="1" noChangeArrowheads="1"/>
          </p:cNvSpPr>
          <p:nvPr/>
        </p:nvSpPr>
        <p:spPr bwMode="auto">
          <a:xfrm>
            <a:off x="168275" y="-1790700"/>
            <a:ext cx="6534150" cy="3743325"/>
          </a:xfrm>
          <a:prstGeom prst="rect">
            <a:avLst/>
          </a:prstGeom>
          <a:noFill/>
          <a:ln w="9525">
            <a:noFill/>
            <a:miter lim="800000"/>
            <a:headEnd/>
            <a:tailEnd/>
          </a:ln>
        </p:spPr>
        <p:txBody>
          <a:bodyPr/>
          <a:lstStyle/>
          <a:p>
            <a:endParaRPr lang="it-IT"/>
          </a:p>
        </p:txBody>
      </p:sp>
      <p:sp>
        <p:nvSpPr>
          <p:cNvPr id="37894" name="AutoShape 6" descr="data:image/jpeg;base64,/9j/4AAQSkZJRgABAQAAAQABAAD/2wCEAAkGBxQTEhQUExQWFhUXGBgYGBgYGBceFxgaGBgYFxocGxcaHSggGBwlHBoYITEhJSkrLi4uGB8zODMsNygtLisBCgoKDg0OGhAQGiwkHBwsLCwtLCwsLCwsLCwsLCwsLCwsLCwsLCwsLCwsLCwsLCwsLCwsLCwsLCwsLCwsLCwsLP/AABEIAKoBKQMBIgACEQEDEQH/xAAbAAACAwEBAQAAAAAAAAAAAAAEBQIDBgEAB//EAEcQAAECBAMFBQYDBQUGBwAAAAECEQADITEEEkEFIlFhcROBkaHwBjJCscHRUpLhFCNicvEHM1OCohVDY6OywiQ0g8PS0/L/xAAZAQADAQEBAAAAAAAAAAAAAAAAAQIDBAX/xAAjEQEAAwACAgICAwEAAAAAAAAAAQIRAyESMRNRMkEiYZEE/9oADAMBAAIRAxEAPwD6EDE5KidGGnGBMQsmWCxGYhNDVlUvp3VdukV7Mk5VFgAAMpbUu9T8RA1JPvdRFJNkxYmKAY8ZvrQdawAQDHpSd1rOVVetSWvyaB1ro6rcLdGo762+UEpkdOJob8b3tAFRRbQpdiA4L3+0TlhQ4H8x+0dUgChargXFyHa+rUtWLAshy/UHThTgw0NTAEZOGrbx+gtqdYLlpb1X9Y8hYI+kTSjjAHu1EWhLx5IjsASTT19Y4uSlRdq/iDg/mFxytHQI6qaBc/OEAk7CLA3MqhwLDmaMUE8mT1ikEih3VHlQnU9mo73+VSoZS1u9D1Nj0iSkghiAQdDbwhGAlzC1Q5Fyl6cHSajvaLZagbEH1wjy9npd07p8R3VCkt/CRA89KkuVJdquHVa1UjPzYpV1h6MFtHjS8BysS6XCjlNHXTvC7PwBbpAi5BcK30qBJCVrNaWCgovpU0pD0sNDOTxfpFUzFAaH1yF4qAVmcpcG1Wd63dn6XvyFywyXAQkcbkdxux0g0KcPtEFWVVDcULtxY6c/1Y4iF8wqFSrMdC1COTkA+P0zcwE+a6sySUuLBmB/CQSCBqHe/SDQYNHCI6+orC3beMVKlFSWzOAHtf7QwPYRxRaPnattbTmZsiEpALZtxvzKLc4U4vaOIK9/GhHJKlrIpXekoKTV9YQfWSYiYyfsr7SIWU4czlT5jKOfsihISAKKKlOouWdtRzJfY7acuUM0xYSOKiAPEsH5RWFsCyYoXiEgs4fg9fCPn3tJ/aRKTSQCu7k0RqNanwa1Y+e7R9sMViDlQogVoh0gAly6nzEciTGnxT7npl80T1Xt9q2v7V4bDllzAV/gRvL7wPd72jIYz+0OZMWEyUokoNDMmOpSXpmypDBr/FaMhsn2emFCVBctSlAEhyClw7VDecXytmqlqJnJy5asWrzpcfMkCM5mInppWJmO229nNorXtOYmTMnTMKiQlM1c1ZKZk9woLly1f3bpNkAJYWs+7eMt7JYBIlImNvLSFE6lw8aVIiVOT5CV3FqguQQeIUKpPSKf2Vf+PN8JP/1wVHoAXqYjKoAgixqFBquOsWS5bUAAAAYAMByA4feKpKgUtcfMGxghGnRvXhAFc0HS+jN9Y4hLVPdxNX9cIsmJc93zLU8fMR2VJAJbi/eanyaAPJUXr5Fv1PlFwlp/CPARwJ1jqOPoCAJsxBuHatSHpQnm1PRtmUIIuC3cqnzY90VTDQDiR8wT5PHghKS4FyVGt2ejm1VQBZg03+f2qR3Dvgt4Fwtn1PKpbiddbACCkiAJARKIFTR659U68OmsAe7YEkA2vxr015fKJiU9x9/07o9LlhIo3cONaARLK9/D7+vGEFEqSQd1Xlu/r+kFxwR2A3Y4pQAJJYCpJ074FxGNZWRCc8zVILBL2K1/APFRuAWMLcfKWlaVKWJ0wh04fKyXBoUAHdrleZMzAFmKHMIxc6ehW9LQpRt2g3U8nX8aegUIrlsh0rWnN+CWCogH8SAGLmuYIT9YVbc9oky3ExWZf+DJUQAf+JODF+Qa7EKFYxe1faSepJAPZIsJckZQSdKVL8y2tIeFr6BidpSpRPbTESRopS0AKOg7IqKhyEKMd7WYEJKVznCr5UTCFdQmS3rlHzZElQU60ZlqJCSkuOLVYjmqrs50APXhJcsZpxBPA+4OQTqfE36QYNbrDe0+DnMmROSToCqYlRWOSkhxx8xcwX+0LzAgkLDBrqb4hW45s7AVePloEqcU5QkBRoyQkuA4ZQS7htWtrY/TfZNK5slirflHKF1zMWIokjNQm5u9xADA7RIqQK13SSC5q9GSdbl+8Qu27IXOlAy1Ei+6b8CNCIaq2UlKkuMwq5J5fEC+cmtf6wh9qfaL9mlKMhIURUqKqJsHAY5+BtTWK62I+0z1Ez9MhjsLNUQOzcjWjX6vCPGHs/emIcfCkFR7y4A74C2z7Vz55OZbA/AgBKfAe93vC7CbOnz1AIQa8QfTR1RwxX8pcc89rfhH+jpPtAuSoqlqCVEEZmDsWOr8BCjG7UnT1uSuYo6kknzsOUbDBewASnPiVhKRd/tqeUXrwKfckSihH41AhR+iRyvCty1r+MHXhtfu8sNL2NMUf3hyjgL/AKQzThkS0lI3e5+8mH0+QlFEjMvw/pAqdizZpDs1bMw6uz+Ec9rTb26q1ivoOmZMyIyIUVIastSASdXBIURew1j2IxSprAu5Id3c6AEGobhxJiZ2QJbsVJIsxYeAJBfpFux5GaanlU17r98Qt9T2MTkAagAbp00aG6YzWzyoMSoJS/OtSb2Og4X4VbL2skaO1CagPdqipikzOGQEdywJL2nKPxN1BHzEWftkv8aPEfeH4z9FF6/bI4adMQoNRNXTQg04O4rwh/hMelXI8DC1ZDA8WbiejXiiYhWifMP9vOJU0qjYj1Wg8YulmvVj5N9oz2ztokAPvJUxB1ANRDeTMcghThqcD9tfLhABpQ4aPJQRzHmPv6vEULjqZt30fu4DmT9oYebeHL5n7D/qiBLnq3UJcsQbCrn+kSVJ90n3qinE3PcHbujsofExrRLnQgFmBYW8oQEoiwK4XikKo/qseUpgz7xBPFm1bUCAJT5gql95ne5caganpZ4nJmEMGJd6s1rkvb1eKJc0KSAU5gbUoSNS9UnrBklLDU8y7+ekAWITqan1aLBEQYhisQmWhS5iglCQ6lEsABqTCC0lg5oB5QsmYlc0PLChKcOsNnWHqZYNkfx3IG6KhccSBOT2s4hMgDOlBIYgV7SabM1QmwuXLBAHtBttEuV2s8qRI+GWxE3EHQFN0o4poT8TB0lKGLxqESyJRTLlIfPOV7oL72V/72Y91VGYlyogpjD7X9rCrNLwuZCFe/NUf3008Sq6RwAsGAyikZrbntLNxiwVMmWn3JSfcQLDqW18GinDqh4WjZaI9IlZllWiN1PX4lf9vJl8YmhQAJNgHMeky/3aZZDFeUKOiszrmMeLBfRxFJXYUAJM9VHByv8ADLFX5P7x7h8MCJw/aHtJxISfcl2pzapJ1FhbR4YbTGZcuVxOZX8qK+BXl7nhZjZnaTmSSBLcOOJDN9T/ACp4wjcOzkVVKTkKZiXSkliHSo0tVJd2BfUx9L9jUHs5pFCSnnUAvTvjB7Mqlb2z31UwAPmCP8sfRNiS1yZCFE7it5WUDMl6Zi7ulgLBxzFgyvbpnLmlMqasoQnKqSEVKjUKXNUonLwZNWNTogm+zuJxAVLO4+6sapCh1sasRQ14GPpE7BpUy0khY91bk0NWIJ3kGjjoQxAIBxGWYQlYCJqKpN+TpJ99Bo46OxYxPjEzp+U5jFbM9gpEhTTBmNGLguejv5QVtXbmFwicqAM+ktIIPCpanQwzxO0VTQqTIT+8LjPLbsxUgqCxYuCGuk3b3oxU+QJMpZISqaolKrF2UymVVwQ9R3xpNplnFIhJG0sdiFGY6JMr4QQKcTlUHJ526R7E4uZN3QtS2DZsqQT/ACpAAHX7QRIlqxQyEKO9mcqLmr7/ABjX7K2IiUBRzx4RKmc2V7OFnmCj9/fDheCCAQBTlcd4r66mHk2XwheucC4sRcG4gDF+05aWKgqUWLagVdrPZ+sC+ymz3eYQaWIenE0HXWDfalGZdLJDd5qfp4RofZTD5JSQactedOvCAxEjBUzS0A1uoGzcFA5tKgxk/a7EL7VEtCiFFiopcdwIDt14GPoOIXlSVAMw1oC3EX8o+ZSiudiJk1tSBUj6Mr9Y24o71z89usdxM1QCQmYEkl6qLFnDZgxYluEQ7DG/4kvxV/8AKCTKK5oC5DgHdmFqBnPO7jTvhw/r0I3chmsJVdxlVQ6vl040UdNYiZQLOol7AsH40ABNNIksgO5RUVoxItUvQc4sKK1BDfhq70r8T8+Zjiekqmyi1B65RCUFJJIJbgfq39bxcmWW3S7kkkNp1NTp831kiYCNGejF3f5CACJOOe9FeR+8FGcaE2Gg+ZfhdoWTJMRROUmjkjz84ZHUybe34Q5apYnr8PnBCVCwcavzo9T184TYfEORdh9bv1g+XiEkuOh8f0h4WmCRYcP6D6xSrKXzhhoSbDTeHuGvK8VqxADgln+rC9tYmlFagHNTNZxwUOgZ/lCMRh0lnJJ4Ozt3RekxERJoDSXNCQVKIAAJJJYAAOSSbADjAcn95+/nbktDqlpXTKAH7WY9lNUA+6LsSQK5v76b2f8Au5RSZn8S6KRLPIDKsjV5dwVCK8di0qKlK/uJJqP8WaDRI4pQb8V0pkIKADGLlSnxCkFKVF5OHGZImrBzCbMl2Sp6ijihU6sqUY7aqVYhfaYmY5NgkAJA0AzOR1TfWJe0G1lzZimLzVBgwzZBcBI14+cZc4OaklagValQOYj+ZiSnvgCzF7MSCOzUXLkBYZ24GjjmzDUxRInsSC4ILFxYjSDsHNOVTgKShVRYhLBfflCnBDEZQzxz2lwDKSsCpGU2rlZja7HTg0AX+8hQGqVAd4IhjIUFLlHSpH5aeRMZXCzZiKpNLh7D6w3wOKqmtEqzAM4ZiCAocASwrYCAL52LAxIBLMgpBNnVlIr3R2XgjU0lodRKiQ7EkuGs93NRweoH2phEzZlCSQPdDMUmoJJahrqxtVjBGF2QpZAXROiAQSerUA5DxakBm/s9hxOWhKRllCxNN0a8g1h01j6LJmBLiWSsAjdFk8WXZmqAfHgt9n9mdkmoGY3N25D1WGypbkHMoNzoeo9W6uYQRKVIJyslBD5TXKX0ALAGpZzyjNbdxXaLCcw7GWo9pMWWSSKGWgIYrLOCLVY3jWLlsC5fiSznwAjL4zYS5yyvLlRdqB6M54lgPCAFW09sFaf2fCDs0kAKUPeVRr0tbgGoGZrNiex5LGYo0sTc8aaRq9kbDTKDgByBe48DXS3CGcuWwqX6Bh3N41OsAKMLs5Mktmd/dATXm5F+9haDuzoLkivD5MDBeXlFUxMMAcQ/JvXhC475SE1zEAd8H4kwLgpAmzGK8rFJLFlGrsKvVi5GjwgW+1WyggoA+JQA/wCo/LzhtgJLJA5QFtVBOJEvMVCW6qqKsufKyXNbJCq/jMNZQYQQJIfbHGCXJIFzQEn6mM9sbDESwXZ60Lgv8tLRd7Uzu2nplh2Bcs315P4xzFiUpGRaiM1aBQUchB0qGJB846qRkOHlttlmz5ExIaYoLLCrXOvH5mC2irZ+FTLQEpLi78X/AEglotkv7OrslVtAFUtWx8oKlzAbdDxBvUafrFY4RGZQpUNSEq5g27wpvExxPTXrR8SaK8jyP3uPI1rqMwpcFy2Vnfv0oY8y81wEuPysHcNd3sRpexkg7yxxCVd+8k+SRDD0hJNGPUmpe944uXC1e0imalCafjVkNf4QPhPrSGpVm6/OL8OmXyRuBihrRxGMykOQDz4an6xZNUw5uB+YhPzMCScM4zGpJJHiWpxbja0Sv2aLnVSWf5VD/wDaB3wVhJxcAmz08GPLWxaEWZSX/Dw+fdBOHxRDcB4jT7eEMvTTS5sexWKEuWtZchKSphcsHYczbrC2RiY7jJoV2SPxTUf8t53/ALcLDiVi8MZUtDH/AMQolAIJyqmTSVLWUOykp35jXyoYRnvafEtlw8r3Ze6Hq6viUo/ERW9SSdTGhxmKaapX+DJKwNCqaVJSeoEtQ6TDHzvbmIZIHxTHJOuVyG/zKBfkmJUEmplkFFVg3ZTBXNSmJWdaMBo9zXIwQQQqWVJqzEglJq1QA4LHTTWPYRDQaNeg8Xf6ecMBFScqZ5AooKUANHlgMO8MIN28ikscz5AR6XJJUlDXUCf5ZeUn/mZUtweLtoDMvkA31+0AJE4YCrDrFkuW+imppxhrLwr6QTLwwFSaetYAWyMFmKQQFEVS7OOLG40tD/BSQhuJ4D5n7xOVIAq1eMMMLhiowA12StTVJaGqDA+CwzD18oMSloAkk8oqThPxKUrWrN4AAHwi9JiTxIRCAIkY5HHgDioomCL3iCxDBNj1AXID2fXpxhBKxOHVikyMQhExEwMnOkOiY7Bid4ZvdPPLzjVYrBJU7hwb6P1aMJtnY5E7c3q0Cg6gWBDge9QPoaQA02XJSDNXLGWXmVl1OVFEuTmJoHs9YLx2IQhGdSlG4qFMkjefecXFx3R7AJ7GWk1KCGzUI4McgYB+LG9AXBSe12MNWAGgUFEu4YsXNG6WEVWNlN7ZGlezt+YuczglgQpjpcC+msRnYiSuaJakOouxITlAI3mcuNQW/WJYPD5UBQyroaou9yNX8ov2TiypRBllJSASWU9XpvDloTpHW4DSUtxZuv0iyB3L0qOenfpHMq+B/P8ApAR5MleVfpA00byU8DmPQO3+pvymGM4NQB1F6fUnQc/DhAXapSSKqOYJUQ3vECjO7AFNnYXsTHG9JIGFO09o5ApQcqUcqAASWFCacyryg3aE8IBqwFVK/CLeJ09Pl0qM5ZWktlolO6QBo4u3C2vGLpXWPJfIwTg8MsJJTMLl3cAlzrVIUO+Guy0qQDmUVOXDvTkCSSR1MKMGmcJlSkI/ClmPvACqARdJd/h50eIVG7m0ctAWLDwB8jR4FkoWgZQnMBzHi5L1uxe94tlrgi9fH7xlev7b8d/1Jeue49xddCPmHfygBYmHTK3OraEm/d1qIfKECT5Y9cIzbaXydpFFFeP6QfPxIWlBCiMq0kKSah3lu9qZ3L0oXpCDaJKnEtjxVw5Dnz598LEBcl8lj7yTYvdwPmI1jjnGE8sa2mMmqyYgLIKv3TEBnS5ZxVi4Vy6WjH7ckHtEn/hpbzfzeGuC2umaMqqLKchB1KTmQX1rmB/m4QBmXnKVh0uShV2e6SAXSQXD10cUDZWjJb1nYCyEt9Bxg6XLABKjupqs6Pw52tyiYQlN1AE6JzKmHkAQ47hHZGHVQzWCUl0IFDxCl1IKho1HrdsqUtwoKQVqDKW27qlIfKnrUk81KqwEekyXrBMuQVFzQaCDkSGgAaVIgpEqLUSoMw+GeAlOHw7w6weGaKzs8LQUqzAG5StaFdy0EKHcYE2ttDDYZO8lK1tYso/51qdh1cw8KZxoMwDBwDw1hTtD2kkyxQ9obMhiPzW7nesYtWLnYgA1EsEhwKM5LBIqoA0Y201ZzhdjjKXJJdwqxDWPAEch3XEXHH9srcv0nO25iJpUZaSlAFgd5mepopzplrYMbxbgpU8hAE9KUEFQKTm4EOqhU73c2NaiGUjDi+usFIlgRXhEI+SSpGylKfNOmEhRAckgpcVDk/DyoXuIuPs+gqbPMy5TXMlwpyeGrv3QyVNQlszVIHeSAPMxfNUlIc0DpHepQSPMiImIEXsT4jY5AKkzpgU+hoElQc6VCKt1iZ2bPcFGILM+8DwAAYk8y8MsYsBNbEpT3rUEDzIixRAuw68yw84nFeckonYpKQpkLD5SDQliUOGaiiHAb4hFWMxyFD/xElSAlmUaVOgfkDUE9XIBezARr9+6BpkpObMoZixS6q0JBLCwdhbgOEOK6fyFycTKUGQsZG93f7T8xUOzL6iMNtGaFzwgqohqkU4hzY0YX1jWbcwUoS1FKWUTQgslIJruijNoAH1NSYyPZTJa1KSAskGuTR/RYHSwjSkYjkt5RgjaK5oCcgSpWarCmVj8KlVqBR/C8FbOnqWh1oCVknd5OWZ30gXAYwrUSEslLAk8S5bgdKUvraDllFgMvcPX9Y11jkrCtiBlGj28reJgf9qPrN94vTNoxPfFX7EPxGBLZCQA7cXJuTpU3MCTandbgVt5D8Xy+UEThQZ6uwyi1aVJ975WpCT2j2gUslCVZlBmcUrdgrqPs0csRr0LWyNJtrTVTldnLByJJzEn3lBwXIU/H00U9jMcMEpITYkqBL1TxSAAKjU6sxmgy5CQpSSkks5yhyQWrmYOzX4aAkMsJMC0hTM7s7WcgEHgRUciI6YjHFaZmdRQItBjk5QTVRYO3jQdKlo8C4oxhpWJVFqZ+WvygNKyzkgP61gPaG1ESxxPCFmnuHk3FJAdwOUKsTPXNcIG5qSWKuIHLw+2dE+ZMVmWN3QP4OIaoUchyUa4BUxSHokCiTard4uD487P5Zt0vnYNgQjKFNzA6tVyKXELhs5Q3jexDluZqTWHmDkLCAFKzEPVtDbyixeGPHyhkyuK2e8Vy1rSXJJ53f8AmFM3j1ekaY4FgwZogjDpchqhnarO/wBoUxE+xW1q+gOBnLUDlBDB/dSl+HuwzwuB1UXV5CLuwAGYWHycP94ZypNIxvWI9OrjtNvYVMqLkSoKlyHg2RhYhqEw+EhlJwzQTKw8Dbcx37PJUsJzEDdTxUbDo/lBBT0T+1XtEMKnKisw/wCnn14Dv65DA4Nc4lc4m4IJA8yb9FVpTSAdnSF4meuZNIJBdSTQl+IY24M1o2OzsGlAoD3kkjoSSw5RvWuOW99WYZIAs5uSlLA8xx8T3wzw/rnzilCW9awIieCWzmW29Sih/wCmoOUnmKPS9KRBsmaMxS5SpqP8Qa6SaFuGmoYgwtxG1JaUlMwGYapIR7iqXd9zx3SDWjmo4ebPaoyi6QllKaxarcW84b4DAS8r5SR8Q1H8QHqx1BBytaIa145kqVj565eQoTlUMrqqS4apDByOHlaBv9oz1q7NS7lhupYtV3av38tLhthy0hQ95KqsWI+3fBiZSEAUAAGt2tT7RHyf01jhhksbPxGaWgrd1ZmITTs98Gg0WEeMX4jHT2AWAoZkqtV0KCxbmBDhcyWcS5I/dyacD2y9Br/cecX9khbgIIbUgpHdx9dx5ieKCLEe0DhKVpUgZkupJegLtozkAHkTBqtpIUUiVvlRqKjKkNmUXFL0GpPByJ43YwULuOFh94zmI2GvMyARqFu2XqoVEXEwzmkwI23Pdhbr5QomIoam2hY9xFonMkbwKlmYpPxK76sNas92jk+YwtGjMJLWQAkUA0Zh3RCZNMXKXAc6ax90tx+4uBzr3QEh/tMJJBdksCdATYcdbs3OCO29NC3FFNFsFcDQlj+Hj4wD+2S+C/8AV94Dx9V2jMlykFR3QCCwLAkFwGs7tbhweMxhwZijOXMIrbcYB2aopwu/jF20seZ01kpUUJNSClj0c+h1juKwSFBim+ocGnNNTxbkIVK4fJfZXyVJmPkWlQFDlILHm3KCBLAEVYPD5XYM5c8bAdwAAAGgAgooArcxTILPRmSQ1xrZ9DzgSZKBUlZoTQto/PUuwg7FYJcwMksAQVUDq5ObNfuhFtmd2VAoHVCSkihbeJIoMwLWNKPBExM4cxMV8le1doplOlIBXp64u8I0JKyVTAX4G3dFn7M7LzFz0ID6N4WiQQvM+jkNS2in+nPlG0VxjNtVzELoEGnWveS7j0xhjJmEJqXLVNnpwilmiKuNaA9IadavB4kKHODUiMvhp5BBBaH2En5hfrGVq42pbeliknMxI4hrs2o1qHBH0L2BDWHefT+UdQpKaUHIX6sKmLQ5sPGn6xC1SZZ4s5Fmu/MQxwUhtzRnT01HcW7iIrlYQqYEmp0AFq6vDSTIJDfGkuknW7P1DpPedRGXJLo4Y6WScNBcuW0SkkKSCNeNwdQRxBpE4xmXRjkfOv7UseXlyRUNnUPIU8Y+jEx8a9uZhVj1sPwpejU8404o7Zc09HWwcIBJQFZFAVBuxNfEcoeYdVIW4GWynUE5jqBYdTVjDSXQ9Y6XGvUlRG7lfgXqOungYpn4RUzdWgEJBUUglQXSiS4T3txSY7OmSwRnmZDp+8KfLMAYb4VLygZZSqrhRXwLO4BdhTxEZ8k5DTirtgGzsctACezANQhzRYBZiWA7QcyMwrxylbPQEqzmcSK7pNyqpZOg1YP4wZJUJlFLBNilJAH1JHf9YKlykpsAPmepvHM7Qap6kndQch1UcoT3e82tqcWtLEIBYTVitkhhenM8tIrnz1DNMcpQh8wIBoGc5RVgN67t4RyZLCW7RRUmmWwSkksLaVar8OoJnBMmWhJITlcXZnrqdfGBdpLS47QnIRo961pUfDXTxi2bOTLrlAQB7w+F7uOBpZ+msQlYpKhmI3TVLl83NtBqA78QIqKyzm8KJeH1qgD4s3vdxJHy+kDbTx2WWQKP5+rQdPmA8IzG28Q5y6CNa1Y2vpe/ERTNmi0WKW3T1whOJawolwoE5tQo33QknKNKuLVFXjRm6qbMC1UCklmZgEgFTkk1JIbiHpSpivE4sM6SCXsXfodUm1xHMXjR8CmIuCLfzA142+RqrlIXOVQdVfY8Lw4gpnFUxZWrdFSagWf6n7V4Rb/sybz/ADGNFs3ZaZYpeGHZcorEeUoSJMwJIC0DdISchoo2NVFwOkX7HExiqYS5skhLpbipNFE8qfOO4TGS5jhJLipdCk6lJ94DUKHcYPlEEOLRJrExIVPrximdPCRUwtxO16sjdFN8tlSDrqB/MqlmCjBhfs02njWT2MsBSyGIIdNfxjgRpc8GeEcwCSc09JBNMwIUC9EszHNozNVhzaYHZaEHMlSnLmit1T3La1Yvc9KQZisOhSChYBQoMQqx6vCjpczrHCWhyJb5aGqSAMzsUuzgsWZx5Rwyj6+8aRez0BLS0qAN715krvpW9ISzsOUkoN7gjnz/AKRvW2ubkr4zoFYAilZpQGHGC2ZnLkMOOvQQxxOESEHdDNwgm0ROCtZmNZuUomGGEWx151+kDIlVMFykQ5hOn+DYinhDCUiEWBxGU8ekO0TqZqAC5UQB68IwtGOiltMsFLqILxs1KMqioJILByBmdgUh7k0YcQmFmFxQPumYun+7Qcp6LIyjrmHWC0yZqiCES5bVClvMmcNCAk8wtUc3JPbt4o6GILKcVSutLAtfoR5jnF8C4TBlCiozJiyQAQopygAkhkpASk1NQHNHdgxUZtnDHxv22GXGzH4g2UR5Uj7KRHzD+0vBlM5Mxgyhdjp3xrxT2x5o6M9n4dIDhCEv+HUdWEGSGNLwh9nsRmQkpQVKTuklYIDMDdTgsXYBtI0glPahu8dLjlLt8rOCdN0Ev4W74YIxboGYKSnMAXZz3JJpel3aAeye9Yu2dNmAgK7MIsUh1E/5jlA/KYz5K7DTjt42FTJKSdxAYsQTShsHFWJs7V5Ui7ZU4krSVZspYFur94Lg1ulVrRAYFOZfvhKmsd0hrEXdyq4ixkyQCm3xdAklyBZgPCnARzO0RiCE77tx1KuDDj+sIFoK0mShxLcGWopoEguZfIpanLdpleHOJZTEGgL+vWpgadOzUtyHJteL1flF1rLG/JHp4SUulROYpFFHjxaz8+ba1rlgJJahN6skni3HnrHMPMcnz58+hrEcTiEoDrUEps6iAK2DnWNohzqMdNavyjNzpuYk3F6eTfODvaWWlUsoLgEi3Ig6uCKVBDEODGclBUoFWYrBNXNQ2oBodXAIoKDSKD0vCrRnOYzHy+9RRbMSSr3SagAAJFAOcAY3HCpQopYV/wDz9RejGsUba2qEuoKyg6fiI4peh00P5Wg3ZeyFLIXN6hOifXrhDiNKZwDg9nqnl1BkeZ491vARpMNsyWgMEJ8BBqJQSGESimUyqlywkAAAAWAoB0iTdI6Y60AQwuDbMaDNU3U/Kth/CzBzEgtEtIB0oA92LWt3xRtHaYlJcsDwNT3gfeM/KUqdmWoneJCRwFiW0JqNLqoDWCtdO1vEfMxa8Qs5GYWuxPGxPlqCxjQ7Mk5UABGUmqsxDvqSQ5J6wsw0k4aTMUCCEpcAix5qB3h53rDTZM+YsEzJYR+Fi+YcWIBT0NQ8Fp30KRnsLidg51ElZY7rAABCWskDoCCbEk1LM4lygLDk9z4mpiUcUuJ9q9PTD4wsxUhKlhLpd6kkByLpSPiVxa0H4cdoopSo0otSQSR/ClnrzsOtrZOxgiWgzVhKUVOdQCHC0TEuHJZK0BQ3xcuGpE2v4+va6cXn3PpShAAppAO1JgyECp5eqQQpCEf3SVrSSSSykynVVwo+8kn8Oa8L9rS1lICiw/Cglh/moT3ARVJ8pRyx4RME4WBcgPYXJ6D+sESwTZJPNVB4X8olh5IFgB0gpAjdyoy5Sj7yu5NPOp8GhngAhJBKQSNSHV1zGrwImLkGJmNVWclrtnKd+g83g+Eewp1D3D14w7Bjh5Iyz0+C21dj0ej0Zt3Yz/tjsoT5BDVTUcecP48UvDrOTqbV8ox8X2NiDKmGWpSkpJZRBb+U2JF9DrG7wKwUhna29melPjqepvCH232B2a+0SN0vbhqOZFx3wPsDapUBLXNyhIoaDOBWq1aNWgBoa0MdkS4bQ2YiM+WSAApSRrlYEjg909Qx5xDDzQoAguDUHiIISYaXUz0SkgOUklkgOorUa2utVyT1JNHgyZPNHZRgDsRmzsMzM+rO7PoH9UiwKiPCN1fnOYmqa1a84jmD1L90ezxWFeEPCRxEwDeGmnEaj6j9YWbSkpnZVAqoFAFJoQsAK6OB7wZQqxDl+YqTN7RRQsJQvKpV8wUim6GZlJCQXtlNDmcAbR2ons1IUjKvVD00OZKxcOQXDKDigJAIZRjcV2ITLNUJACSLhtCnRPDLYUZg8JV4py0s6Ox91Iu5PwjVrUDWMRCps1agnMsC6qOBwDllG2rDUnXSI2Kjs1I/EGJ1PF3vDiEzYPszY6RvL316nhyHAQ6CYXbP2V2S87vukEsAVKUvOpSiL6NSjnjDJ4pm8YgTHSYgTATwgz9mVx+UDYdLqA4kRo+8eu+IvbG3FSLbr5OqYpawVuCfdvlrzuD4Pzh1scSzNNU5kgBga0sPCFu0VNKmEUISflFeQBcssHcV19xZjo/Tl3tvUqAFadYmme9gT0t4mh7oz2BUcoL146xDa2JWJdFqHQnlGM1bRfWgn4wJIClJSTYCqj01PQAxVJCpxaXLWpLnMtRyAN8ICt5J0cJJDHWKCMshak0V2ZqKGiaV5RrNnoAQkAADImgtaJvPjC+OvnPauRg5uXLnTKSAGTKSHHLtJgLjohJ5wTh9nSkqCgnMrRaiVrHFlrJIHIECLpd/XKJcI5pdsI4iUFOIx22pZSeVmjbKjKe0mvUfSNuGf5Of/pjaEgFYtSIrR9IsRHW89YIsTEBFiYRnGyyye/7Q8w82Emzvd74ZSY5eSNl28U5ELBtZBmdmkLUoODlSWDUqSwvrHJi5hQvORLyliUby2oXDhgTwGbxpFe0VlIl5SUupbtR/3azVr1APdAGKUU4eYtJKVlLlQoonOA5IqS0c8u2J0cnbLhBAG84ZedCqBzlllJWpwxAYU7o4ZM5czOFKCQQU5t0CgfcBJWDXdWEnevYirZksCU4ABKUEkAOSFqYniYewjL1SxOQuVNAzChbn7q0g1APkQoOWePmvtF7PrkLJS7Xow5uk2Fa8i+hLfTZv/mJfOXNfmypTeDnxMUbbG6I14rd4w5q9ayeyVz5iE5zkAuwIWrq/uD/UX+FqvkmKERamOlyLQY8TEDAOKmET5ABIBExw9CyQzjWEF20JZUhSQooJDZkmo6HTuY1oQawi2bIXhyVKG4XCkyhuaNM7NgUgBITlSCWJKiuhTojaANo+71UgHoVpBHQiBQDam0HZUqZYe8CDLIIexodCFC1y4ICs1tF5iC+6KOXuS+pq1T/Ec3EkkiQa9QgnmSgKJ6kkl+JMc9p6M1GQshtCyKjgYI9ifS7Y+FmS0ApCS+igUqpQVDhI/hywRtPaxkqYyyoFIIIUHKny5WLDVOr1oCxi7YaicPKJqcoieNlg5XALLSQ4diCKjgYpnIhC3AIeoeobxBtHCY6Y4qBKBMRJjsVwyHbJQ8watWNC/TxhJsL3j64Q+jn5fydvBH8X/9k="/>
          <p:cNvSpPr>
            <a:spLocks noChangeAspect="1" noChangeArrowheads="1"/>
          </p:cNvSpPr>
          <p:nvPr/>
        </p:nvSpPr>
        <p:spPr bwMode="auto">
          <a:xfrm>
            <a:off x="168275" y="-1790700"/>
            <a:ext cx="6534150" cy="3743325"/>
          </a:xfrm>
          <a:prstGeom prst="rect">
            <a:avLst/>
          </a:prstGeom>
          <a:noFill/>
          <a:ln w="9525">
            <a:noFill/>
            <a:miter lim="800000"/>
            <a:headEnd/>
            <a:tailEnd/>
          </a:ln>
        </p:spPr>
        <p:txBody>
          <a:bodyPr/>
          <a:lstStyle/>
          <a:p>
            <a:endParaRPr lang="it-IT"/>
          </a:p>
        </p:txBody>
      </p:sp>
      <p:sp>
        <p:nvSpPr>
          <p:cNvPr id="37895" name="AutoShape 8" descr="data:image/jpeg;base64,/9j/4AAQSkZJRgABAQAAAQABAAD/2wCEAAkGBxQTEhUUEhQUFRUUGBQZFxgXGBgdGBcYFRYXGBgXGBgaHCohGhwlHBcWITEhJSkrLi4uFx8zODMsNygtLisBCgoKDg0NGBAQGjckHx8sNCssNywrOC8yLCwsLCwtMDQsLC8sLCwsLCwsLCwrKys3NyssLCwsLCsrKyssKywrK//AABEIALcBEwMBIgACEQEDEQH/xAAcAAABBQEBAQAAAAAAAAAAAAAEAAECAwUGBwj/xABLEAACAQIEAwQGBwYDBQYHAAABAhEAAwQSITEFQVEiYXGBBhMykaGxB0JSYsHR8BQjM3KCkqKy4RVDRNLxU3ODk8LiCBYXJDRjs//EABYBAQEBAAAAAAAAAAAAAAAAAAABAv/EABsRAQEAAgMBAAAAAAAAAAAAAAABETECEiED/9oADAMBAAIRAxEAPwD2waiq8tWsI15HelFBG3pVoNVRUlNBZSqu9fVRLEAVz3E/SkKDkAgbsxgCg6WlXjnFvpGLMUtFrh6zlQe7Uj3Vzdz0wxFxoBReZhZkHYjMT+iKD36/YM509rmOTDoe/oaz8dfhSRzB8QeYPfXi+H9KMUpJF9hlExoPkK6ThfplduAC+A0gdoCDqNmHPx38aDG9LGJxHPRR8ST+NZIsk8vM10vGLAZ866jQH8D4EfKgVs0Gbg8GEJAHQ/h/6a0ESpYbAZZ1Yk7k0fZwtA/DkImOh0766bh+H0QdI+A/M/CgcBw5t9jy6D8zRWL4vh8P/FuqpECNWY6wOysnc70HdYeAoC7ACpmuAsfSLhlYKEvmYg5VAPhLz5GK6PhnpZhrwEMyk8nWO7cSPjQamMxIt23uGOwpOu2g0+MV5XkBLMxzFzJyiJPXMd9zsa730yYnBuF+uUEiNswJ38K4MAwNQwPOZ98fOgltoIXuXVvMn8vOqLtsfynqNWP8x5++R3Vd6s9dO7aqrl9UdVhgWmDlMaCTLAafjQPhsMvZkEOnsySYgRJY+1p1onDrBAeAxBkqpCsAdgdY39mesc6iUn8O7w/XlU/WA9lyI+1+f2T3/LSgNQyZ9w6d/jU2Absnz/XWs6xfKkINbaiM5LEgyAAZ9rnqTPzrRQRoN/1qaCdjEDM6zPqwCx6SJCnviD4EdROjwixJ15nX3kn3TH9NA2bWYgDaZJ6sOfgPnA5GtvDkJAHKg6ZXFTrLw10mj7bUFtKmp6BUqVKgVKlSoGioKI0935VZTMsigiVqFWL31z3p5xf9lwdy4IztCJJjV9/cuY+VBznpR6QKCzOTkBIRV3aNo+c7Ca834txW5iD2jCjZFPZXvJ5nvoXFYs3GzXHBPedAOgXkKh6wRIBMczoo/XhQNbsqoOwHM8jPQdKDu2oUsSRcGqmNY8Oc7RRN64B7ZmfZjYHu7+/5VPDYZnIa5sNhzPefyoLMJYlczbtqQOQ6f6Vp4JSGY/aZSPgPwoa5bOoUxO/d3jv/ANKOw66j3n5AfrpQbuHvkLsCBuDzmNjRGFW1d9hoPNW3B6d/iNKz7DaHx+UUrGGl/f8AD9Cg6BOFRuw94FSxN6xhkz3DvsBqzHu6+NDFltWzcf2V2HNjyUVx3EMW95y7+AA2UdBQXcd9J8RekWz6lOQX2mHR2390fnzuHhjPTWCdyZ1J6ROvOSelaLWe6RQ/7GwMzpqQeYJMweo92woCbVqRr8fKPjHx6Vu8J0Ub9dd9TNZGD7WhEEb9NuR5yD46kncVtYeg6e1jC+Ha0dRoR5GgCpGoHIys7/Df86lhXyW7lw7IjsZ6KpO9DcJ4kmIti5bnlmUwGQ9GE/Eb8qCYXmoIHMcx4fl7qiBOoHmfyom7hQ2sGdBInYbAwdRrT2cLlGseOij5k/GgHyzqfyHvnX30sPlcSrArtodPfz8h50etsf8AQf8AqO9SThkuHykEaDtMY8iYB74NAOuFHZJAGWcpIgLOnZXr3nWjLFktooIHMnc+P2R8fDejbPD9ZMk/rn+UVoWcNGgEUAlu3kGVRLfAePQd1GYTBxqxk0VZw8bCi7dmgVlKLQVFEq0CgcVKmp6BUqVKgalT0qBUqwMXxZj7PZHx8zyrKv3VeQzBp3BafxoOzNeefTRmOHsBY/jEmecW2H40IltrDwrMB9UgkadNKb0ouPicOFPaa22YdSIgj9dKDzD1NzlAI2M/A6a1L9kuEyXUA7gCZPXWtQpTra7vlQA4bBKuwJPU6xRyrA1qcd4HxPuqSWugJ7zy8BQVlJg7R7I6nv7qMww0+9z8fyqdnD+Zo+xhR7R5DfuoHs29FHU/LWffA86O4IVZ2AIncjmM2uvlB86GxLC2jM+mnuXaPEnTxP3a5Xh/Eblq+b41zHtLyK/Z8ht4UHWemba27Y2ALHx2H4++ueFut/jDrfy3beoI8+vvBJHlWYMOaAYJVi2J3oq3hj0o2xgTQAWcPAgDStHBYUk0dh+Hk6KJ7zt/rR1xlsgKoNy6dlUEnxYDYUGJ6U38tk4dPbuRn7k3jxMDTp41xvDUuWHL2z6th/l5godI8JHhXaPw1szPfZUJlm+swGkkheyg7S6k8xW7g/R1NOznI56MQf5j2FO3sgmg5fCeltsnLes6/bT2Ty9ltdT0muiwmIttBFq6JiJQqxB5hfaI8BW0PR5T9VY5x7f97fhlI61PGYhbKMRaLHmFg3HI0kITL89ZOxoFh8MD7Md/Xz/1opMLWPhuLWrzD1RLOPq3H9USI2tkGH8GJFbeBxqOcvazDdWBW4O/IT2x95ZFBamHq9LFTOGRxrJAM7sII6wdD3GiEtgAAbCgrS1VqrUgKkKBgKkKVPQKlSpUCpqemNAqVKlQePYnEvcPbYx0GgHlVAtg1PIedWKtBbYvkdliSvKeXSPl7u+jkfSs/LNXWmJhdzv7jsfOB50AGL4f9YRDa+HOO7egzw77o91aHpZeZLVkWmynOSCNyqKRB7u1QOC4pcOjWC3egM+7/WgdMD3UVawB6Vp4DD3bg0s3F/mJHzArVw/BWPtgf3FvgVoMOzhQO8934nYedTxNxbYliCRso6/Mn3eXtV1CcFU7zA5AwPeNfjFFWOE201VFB6wJ99B5xcwF/EmfVsFmQCI7pPUxp3cq0cN6JGO18K9CXC91WDCUHC2eAvan1YzA7r17x0NXW+Esx9lk8ch/XursmRRpqT0GvvjbzqlhOwAA8D7zoo95oOftcFC6k++APlRCYdFEhQfvHQeRO/8ATNG37F2QVTOo1JHaYHuDQCN9UBPQGr8EEfWdSY7M781LntA/dOU91ACLZOh0nkJE+Xtty2A3oixw8xEQJ8B/aDLf1HyrZtYWNlA+fn199XLaPd7v9aDkuN4GewNc74O1ECAGv57oAGn8NRXT3AFBLaAd35Vk4hM2JsDribtzxFnDG1/nYV0WWg5fjvFGX92LTLm2Zuen1Qhg+beIqjhmIa7IuWMwIguiAgqOTgjKfDXyrocQlkCCAyz7P+7nvB7Pl8KrbEseyBHcARA8Pa9+Qd9BzmK9Gbbt2cwTLpuWBBEZAwzECNixA0grGpHD7Hq1K3X/AGmG/dFlkoByzM2RTPPNPyG9bwTH2oAPLQk+I9mfHP40Zbw6rqBr1Op955d1BjWsPfZgR2APrFjnMHYll1HdlA7zWwhYAZobqRp8KmzAU0nw8d/dQVtdfMMqArzOaCD/ACx+NX1BUgzrJqU0EqQpprMx5uMGQH1bZuyFhs6ctxp3yABJHRqAnE8QUMUWHuCJUEZlBHtEEzHhJ6AxU8PiC8dmN8xmRI07J+t46e+RQ+C4cFVVYkhVC9o5nYDb1j7t4beNE4nFLbAzTrIAA6Ak+GgP/WgvoG5jyHZcmi67jMRBOYDaDEb02IxhOlsEdWYEQZAhQdz2hqdPHaqAoWTMCZJPewEsTv2be9AcuMQ9eY1VtwYPKlWQ2Kxo/hYeyyHUF7jKxnUyuQxqTSoPP4qSpV6WG56eGvzWhuM8StYRM99m19hBGdz90CDHeTAoI47HWcOoa/cVJ2B3PgBqaw7vp7hlJKW7zkx2sqqI5+02bQEwCOc1wnFce2IutdfmeyBsq8lH58zQ4FB6Cn0h4bPmuWL5A0AAtmB5uK6bAfSlwwAZvX2/G1P+UmvFmqsrQfQmH+kvhLf8SV/mtXh8ckfGui4LxnCYuf2XEWbpG4VgWA6lNCK+WCldr9CSD/ai3DHYRwBzJcZdBzgZqD6JTDDvNTNsASYA76qOJlsoIB5gQWA7+S+JmoLrqJJ6jX/EdB4KKCb3Og35nT3Lufh41UwJMGZ6f+xeX8xqvD8IZRrfu8tZXMf5myyfhVq8MgQLt0Duyf8ALQSTCkxMADrBP9o7KnTvq4YdRqdY5nl+XlVP+z25Xrvnl/BRUHwNyIF0H+ZXP+W6KAtUnU6DkPz/ACqjF8NV+0Ow8RmWJI+ywIh17mB30g61H9nvj/eof6CPiWaqbl+6JgoxG/b28YtaeZFBBcU9mBeAy7BhPqz4EmbZ+65I1AD8q0lvrEzEbg6EE8iDXnPp99Iz4S0vqltM7PkYMrMFGUkkZW1nQDxmDRHohjf2nCpeLFM/1MjBUkK37sls2XX2ZKGNFFYv04yZXrWth8ROLslRmK4fEPAnT9qxFtlJ8rbbxvvWqL7XCV1kRKwNJ20nJGnMv4Vwfpl6SW+EtauqrYg37aWcrP6tVTCyykZLZMk3j7hWRh/p5QafsSqPu3z8jYFbnqPXrOA5ude4nbpm3juXKO6jLdsKIUADuryJPp5sc8Lc8riH5gVYn06YQ+1h8QO4NZj/APoJoPWC/n4U2U89O4fnXmVr6ceH7eqxK+Vn8LtFp9NPDTv68f8Ahg/JjQehhYpVwdv6YeFne7dHjZufgpoi39K/Cj/xJHjZvD5pQdnSrlV+krhR/wCMtjxDj5rWtwn0lweJBOHxNm5ETlcSJmJG/I+6g1KZVAmABOp7/GpRTEUDO4AJYgAcztWdfx/rOxbWQYBOWTBMGFOg0DatA20M0dfw6vGZQYMieRqaIAIUAAcgIHuoMFxdtFZXNImBqeyQxkQBJIAAU8zoYoDDYgvdtqwzXlzTlVioEHtKc4yQ6gdoD2tzOvS8QugKFzW1LEAByNe5Qd26aGg72DQxqwZRpnJD6A6rcGp/xAdBQF2cNdgZ73a55VWN9BqJ25894G1PWTZW86hkuSp2LWlZiORLBtfh4CmoPJcV9JGIxbmzwnB5OtxspdRB7RPsWvFia4z0l4U9jEZMTf8AW4goGcsTlXPqFDvGbTWYA10r6N4J6KWrKouVcqGVVVCoG3zZF0nvMnvryT/4gsKExtm6NPWWQD423b8GFBwC2DyZP/MT/mqX7M3IA+DKfkazQ88qWSg0Dg7n/Zv/AGn8qicM43R/7T+VBeqXpUHQDYUBGIJGhBB766H6Mmb9tt5IB5SJ0GpMSOnxoX6PcFav4+xbvoHtvnDK0w0W2IHwmvceG+h2Aw931tix6t4IkO5EHuZiOVBvYbhBC5rZBklmtvpbLHUlMom0xM6rIMmQSZo7C8T7WRwwcCcpAzwN2AGlxdR2k2kAgGqbPECogR5ilicUtxYuIrAa7kFSNmU7qR1BBFBsI4IkEEHmKlXP4W8ykkPKkDK2hbwciBcERB0bTczNS/26SBKlATGbSJBg6n2Y1kEE6HTSg3LlwKJYgDvoS9jwDAGp1AIMkdQgGY+YA76BsE3BmU6Ee0SRoRr2j2yOegQVdw9bNwHLcW4JOYKQFnY5lGrb65iaCDXncxq0GCBqARoQQpyjwZz4Vdb4eTGYxERsxEbRIyL5L51oqoAgaAbAVEv018KDG4l6IYLET6/DWrpO7usuf/E9r41RZ9C8HaXLbW5aXpbv3lHuDxXQQT3eG/vNOqAePXnUvGXyxZbNOS4x9HuCxWUXkvOEnKWv3tM0TEtPIe6sz/6NcM+xe/8AOf8AOvQqVJMaR5y/0LcMPLEDwun8RQtz6DeHna5ih/Wh+duvUKVUeJ4n6IOHw3qcRirjISCg9VIymG3tjYwNNAWEwNQPgvoQt3EB/aLoMt9S2VInstm2EjcDNFe2HBIWLFQS0TMQY2kcyOpkip3r6pGdlWdpIE+E0Hi5+gBY/wDzTP8A3Ij/AD1m8Q+gtkIC4sGYgmyQu8at6zQ90a17rdxiLGuYnUBdSdzOmw0Op00rA4pxKwbi+ua2pXT1c57hUtbJlFmOewJ7O8EimR5Fd+g7EAdnFWW7srg+WtbPo79GdzCqynEKzXGTRDft5dcozw6jUtzkmDE61178eZP4Nu44AGl0hRECYOrjfmsb1lY7j926oZ7i215C2ozQQD7bTyI2Aqcp2mKsuLmNDhnotcZZOKupaKr2kvX1WMuuX9729x2jp2djJrocPx7CWkFu05vZNItZ7vPWX1A16tXnq3RdI9Wr3gNZYG4AfuyfVp03FWYl76/xCEt6xmbMq/dZbZC/4qSSaLcuvbi+KZs6hbag7XDMDWFKWyROo1zAmBtrNWO4nBHr8S8NstsraHll/eHwzVyKYy0Acj3rx1zJaEJpvBtx/marbXFCLYuWbdiwjwczMpcg7mF3I6EzpVR1uBxVsMPV4cqCVzXGWGiRJJfttpXVtlYawwPXUV5HgMLeu3AbZxGIVhDZFKITyYvoDXovoxg71q2UvQAD2BmBYAySGI0/RoNC7gbTElraEnclQSfhT1fFKgi+J6Dzbsj3HtT5VyXphwXC8RX1eJzn1Dauv7v1RYCCQZYgjnGXTcV1dvDnmQv8up83bX4CqcXwpGIZSUur7N1dXA+yxPtqeatI56EAgPL2+g7DsP3eIxK/ef1ceS5cx8yKrvfQSn1MdcH81pT8mFej4fGPaYJdCoxMAD+Fd/7lj7DRr6pjyMEgFq2LN5XEjluOYPQjlQeKXPoJu/VxyHxsEfK4axeM/RBiLIc/tNlyqrACOCz3XyW0Gu7NI7tOtfRDMACSYA1PdXMhhcxNpW0Czirg55nBt4a3HUIrEgfWtg86Dz3g30J37V63cbGoPVsG7Ftg2nRs2leqYbhOVYZs0czRF3HbhRt11Pms6DfVitDAvc2lu/SO7tEZR/SreNBC/YSNBM7GSAfA65v6QaCfCsZUCZ5c4IGmTlz1cp4VtWsDzY6neJHkWJzH3x3UXbQKIAAHQUHLvg1zpauQhIzW1AJ9ggSWACjVl021Gu1K2+GsrJT96+UMmS4+dlgDsID0HaI0joK6hyBqd9QOuu4HuHuqq1aA9hQoOpMak9T18TQQw7qy6pkIAzIwWVnrEgjfUEjQ0+GsIgi1bVQegCjcnkNdyfM1cLY8T3/rSp0EMk7mflUgKelQKlSpiaB6VZ1/jdhZGcORytgufMLMedB4jjlyJSzlH2rrRHflSZ8yKDcqvEYlEEuyqOrEAfGuU4nxN1UPcxEKdxbyWxB5yxLe5qAGJQsGs2bl4/by79/rbhA+NB0t/wBJrQ/hi5dP3VhfJ3hT5E1i4/jty8hKpbUCe0JuOs9CMoUweU+dZ97D3c5uO9qwD1JuHyByqp8CaHVbBDEeuxMTOsW5G+i5VPgZoAeLcSE/vLrXWYklAxGhzatbtjXfmDvVa4y4Sos2ha11ViiDZ2BKxniOeUezVvEseyWQbFuxaVtogCOYaMqnwObnWfbwhL27llLl/kwyxbbNyV9FQ76E92s0BasWJLXcjHlbAzHwMu7DyXxpsLhrajNbsG86yM94iAy8gGzZT3QK0sNw5iXuu1jAgLlZSC1wqva1QQCdd1J3g9KNs8BsM6ZjcvLcVnzM4BOQoBltKAmuee0WMDaaDn8bxZiilr4UkAm1aUlso9pZEkEe7SqrHD72IIuWLORNVD4piWaOa2YZ5G+i6iu2t8Ow/q7gwShBcDI7yyr9ZDoO1Ig9BoaK/Yczh2MMcoIVmgS1uRvLHVxJ6bCg4/DehNxAxuX2yscxS2MuYxrMEnzXXurd4Dw7C2ZYWAbhI7V0ghe0AApaTmhhOgOmuwrQW4yEQRckLIJHrQSE947Y08aJw99HhkbXqNG0PxE+VBcvr7o39UsdIOo5L7WhO5K+zsQaOw9rIuXMzb6sZOvfQ+CxjMSIzKCQbggDMN1IJ18V0nTkaMoFNKmilQWC+v2l94p/Wr9oe8UGeGD/ALS7/fPzoW7ZQbPcM7HNAJ6DSWP8oNBp30S4pRwrK2hUwQfKufxZOGMqzXLY007V613T/vU+6e30zkjLC9YOfKXuhTGoAYgydCkEoCPrNvtAMTY3BSx7Luh01K2Wbn9VrRjf7tBDGca9YqKSi27pA9YD2HQKzNlPeFKlYkZtCYobgCG4lzEuk/tLNdJdiEW2IW0CDyFtQecFm01rV4b6O27K6amQzM8dpty5RYtqxbUsBOvhGtbVWBlRvGo3jmJGooMrA2SCAFF1Nw2dcqcgoUbxB7W516CtuqLKKoi2oA+6AB8KsyTufIbf60Dlx4nu/WlNBPd86kBT0EVQD9a++pVF3AEkgAbk6Cs65x6z9Qm6f/1jMP7vZHmaDTpVhtxW8wlLaIOtw5j/AGpp/irL4hjYQtexJ7lzeqUnp2Yb3k0HT4rH27f8S4izsCRJ8BuaAvceG1u3cfvIyL73g+4GucTFgr/9tYuEmDnyhV/vuRmHfrUsTbvOAbr2bABkZQWI/qbKAfI0BfFOOX1jM6WQdgil3JgmA7woMA7rWWnErTuRca7fP2STcJO38JRC+MChyMNnyubmIeZGdjlOkmR2bc78jUrfGX7SW7a4dE2LDskdUAgHyBoDrN28A2W0qJyN4qsA8gqSffFCXMSiqfXYogDdba+rEHrOZz4gisnB4t2zeuF3EySF9Tmyx1WIQka9kme6t3BcDvX7QVRYS3LAs0O+5lSiAAEHSM3KDQUPcSyFa3hTqQPWXJJE7Ek5nj3U+OxlwXFV7qkH2ktT6zY+yIZm5bEVtWfRy3bUDFXLl1FEBs2S2F5BkSIEaSxYaaxtXRYTBW7Qi1bRB0VQPfG9B59wnA3b1x7liw8TlJxJy5GWNRIL9+3Purawfoa3aNy+VznMy2VA7W57Tz8AK6+hsfjksqGuEgFgogE9pthoOZ0HUkAakCgy7fo5hrQGW0rOxgNclzJ3btzECTpHSjrmAOXIlxkQiI3IH3CfZ85HdV+HYP8AvAQVYDIRsVOuYeOnkBUrz5VJ5gad55D30GLc4azgDIrAEhYMKuUkSCZZSCJAGZdBoN6y8XgCjSDPqw7NkYhBmkMrrIV2yxqIJIluQO9ird4xaQQgUS+aCdpEjtLz2E961dhOGKsZu0RsIhF59lNhrrJk6nWgzhe7MkZAwYqYOUgi+RBgfaXcDuojB2vWyzNlAdwUU9oMHJh2GxErovT2mBrRsAQUP1dI+6dvhp/Sajh0CygAAGqgdD+R/CgkthQuUKoXpAj3Uz2VIAKqQNgQIHgOVW01BBFAEAAAchoKc09MaBUqVKgzy7XDGp7tDB7/AKikHqXPdV9rCzqSST9knx1ue0fAQO6igBtvHIbD8Kdj1PkN/wBe6giltVGUQo5Koj5a1LYclHf+op1U8hl+f699OLY33PU/rSggB0BPe34f6Cp+rnfX5e786nQGP4rbtEKWGYwI6Zpy5jykiBO9AfQWL4tZtmHuKG+yNX/sWW+FcZjOLLCteusymCc1zKkN0RIDctDJ1qaYqYGHw7lQdyq2k23lokd4mg6RuOFv4Vlj95yEX3at/hoO/j7xOV7y29Ji2usbe28/ACsq7ZvEhrt23ZABEWwWMHftvC9PqmhkTDsTlW5imG+Yl117jFvkeXKgIONsG4R2sQ42jPeYE92uT4CiLT4gkwi21nQ3WGYDoEtyfeRQo4m5BUG3YGoQHYwqnQCFHtAbmh8O/rkKt627cJ0Fqco2jVQF3+0aAh7CJpdxLGST6u32AZ1PZXM/uIqHrksoLtjCzmGjn2j2SwljmeNOcb0Eb95QcOuHS2qEl2vRzJIhFHa56jsmDrWjwqyoAGLuO6AAKyEpbA00ZU1jYzmIg6xBJCjjfEGTKDiEUkSyIO3EjbcxGaTpUrnC7tx0u28PchDIzsVJkETmb95MMdABy1MCta3Zw1i9PqQtsiUbKAAW0P3mnof7dZO6iEANYjKfqn2SOqR7Py7tZoOP/wDlq4W9c90MvMWwS68spe5MxoNVBHcQSbrPAsO3a9ULn3ruZz19l80cuREEGFrqktq5LKSl0bz7Q6Bl2I7x3wedC4rDBjyt3Tsd0c7+/nG8ie1E0ARyjUncDfaOXWRy+uv8tEYfCXC2ZP3Z07TTqBsCkyY2gnQE5cs0ZwiwmQOBLHdm9qdie6emh6ia0aAdMKJBYl2G07A/dXYeO/fRFA4/iQtnLBZjsNgdCYDnszCnSenWicNfDqGAIkTDCCPEfoUFtRdARBAIO4O1SpUFV64EWSDAgQoJOpAEADvHhQeFxgvxlVggKsGOzrEqQRsZg5TBEba1oVC3bVQFUBQNgAAB5Cgc1F7gUEsQANyTAHmalUSJ3E7fDUfGgCw3Ebdy4PVtJ7YOhEhCJYSO0AxAkfbB2Iou8OY3XXx6jz+cVTgcDbtKFtrAACiSSco2XMxJgchyq69dCgsQxjkqlj5ACaCSsCARsdR509D4O6GGZNUYBlP82p/Pz7qvoEaiac1GgU0qVKgtCnnp3D8/+lSVQNqelQKlSpUGTcv3hiCJVrfZIAHaAKmRodGzAGWhYbkR2nvcIW7rdUHs5TMFmWZhzGXfWADB2NaiqBsAOfmedPQcg3DBYcpatqDuraA5TtLRJjbyoE3ri3CL7LbQg5cp7bEHludvOuzxvD7d3KXBlZghmU67iVIkbadwqWGwVu37CKvUganxO5oOL4fwu5nLrauXZHZa/wBhU1JGjdo7gSByrUwPow6z+8W0GiVsrJ0n/eP4/ZrqKVBj2vRvDqcxT1j/AGrpLa+B0HkKnhWdHAuXbYBEC2oAhgQJU9D0P2gOWuoaCt8JtBy+WWMEltRIMyF2BnXQb0DY/BJdEMTmHssoGZfAx3DQ6GuP4nw/EWn1E2zpm2B33AMqdRuwB79q74Ck6ggggEHQg7EHkaDh8G7IuVQGU727g0BPNY9kyDtoTE9Rs8OSEnCuWI9u3cOsnXyPwOmsCqeM8FKA3LJEDUq8mJiQh7+jaeArHwGNZC1y0A9z2Tn7NxIglBK/uyYEqV3M8oIdVZvWmH7wMX1OW4vb8VWNtN1HjQWKf1wNu2jGd8rnTY9pgco57TMbg1n4O6bzBc8ZiCVMjZj2SSZuMQB2S3ZknlkrpMHg0tIFVWAHVupkk69aADBYS5ZuKWcH13YYCSoKqWVpbtTCsCSdZFbPq+pJ+HyrI45g7Tr6xlJezDgyZAQhiN+ayP6q1ww5Ax4UDGwpglV7JkaDQxEjoYrMtcEHrRcd2f1Z/dasGUMtsOrMGhwzW80QBrWlddo7A7XLMDHiaysBiLocG+wQPpkcqGLB4GRRspzINTM6ayDQbVKguEcUt4m0LtqYMaMIZTAMEddR3UZQKmp6aaBqVKkaBqanNKgiBG2n+uppGnpjQNTU9NQKlSpUBFKlULpIByiTQTpVSqTrmJ6QYHu/Oamr8jv8D4UE6VMDT0CpVFn8z0FNlJ3Mdw/P8qB2flueg/WlNBO+ncPzqQEbU9BX6kTI0PXr49adX5HQ/rapExvVbjMIiO/n4jnQW0JiXuETaiAdZElh93UD37929EFTlidYifLfSlZPZHLSI6RyoMzChLml7tNMQw7BI1gKfrRrlaSOWmtB8a9G1c57fZdRAYAEgD6rA/xLf3SQQCcrLWxjMIH1EA9eRAMgMPrCfdyINC2bzWyFuS3TcmPu/bH+Mc59qg4y5b1C3P3bmQjCTbuwDISYkgbqcriG151qcG4wbULfWRPtAajQmQQBnEf1aNvXRcTwNq9bJbIVYAkmCjAagt4QCGBBEaEVyNzAXVc5VuXrRhZIZnXLJnMRF1Nu3o3UMSTQdHeayXm3ZFy44GpEEgyQSSJiV3IiY1rT4dbdbSLcjMqgEjnGgPjET39a5ng3GBZhCM1tjAKiXB6QNbn+bxrrPWDr79KCdUYvCrcXK4kSp0JBlWDCCpBHaUHyq+q799UEuyqJiWIAnprQTVYEDYU9KlQMRTGpU1BGlT0xoGpjSpUDUqVNQPTU9RNAqVKlQEUxNKlQV5DM/Ac/PrTqikbfnp39aalQRZwCAdS0x3xr5U5EEAkwdB7p335GlSoLQKqxmI9XbdzqEVmPgok/KlSoBcPxAXWyZWUgZmBjYMyxIJE5lIO40OpqV7iSAhZOpAmNs23yNPSoClTnuep/WlTpUqBVEpzGh/W9NSoHk9AaqxEEZWWQTzjfcGQZB03FKlQC2OGQ5ZmkchGxmc07ZtSMwAPfOtaCiNBSpUFSYVAxcIodt2AEnxPOrqVKgh6sdI8NPlVeJwiupVtQQRBCncQdGBnQka9aVKgnh7IRVRZhQAJMmAIGpqylSoFTGlSoGpqVKgVMaVKgjSpUqBqalSoIZ/GlSpUH/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7896" name="AutoShape 10" descr="data:image/jpeg;base64,/9j/4AAQSkZJRgABAQAAAQABAAD/2wCEAAkGBxQTEhUUEhQUFRUUGBQZFxgXGBgdGBcYFRYXGBgXGBgaHCohGhwlHBcWITEhJSkrLi4uFx8zODMsNygtLisBCgoKDg0NGBAQGjckHx8sNCssNywrOC8yLCwsLCwtMDQsLC8sLCwsLCwsLCwrKys3NyssLCwsLCsrKyssKywrK//AABEIALcBEwMBIgACEQEDEQH/xAAcAAABBQEBAQAAAAAAAAAAAAAEAAECAwUGBwj/xABLEAACAQIEAwQGBwYDBQYHAAABAhEAAwQSITEFQVEiYXGBBhMykaGxB0JSYsHR8BQjM3KCkqKy4RVDRNLxU3ODk8LiCBYXJDRjs//EABYBAQEBAAAAAAAAAAAAAAAAAAABAv/EABsRAQEAAgMBAAAAAAAAAAAAAAABETECEiED/9oADAMBAAIRAxEAPwD2waiq8tWsI15HelFBG3pVoNVRUlNBZSqu9fVRLEAVz3E/SkKDkAgbsxgCg6WlXjnFvpGLMUtFrh6zlQe7Uj3Vzdz0wxFxoBReZhZkHYjMT+iKD36/YM509rmOTDoe/oaz8dfhSRzB8QeYPfXi+H9KMUpJF9hlExoPkK6ThfplduAC+A0gdoCDqNmHPx38aDG9LGJxHPRR8ST+NZIsk8vM10vGLAZ866jQH8D4EfKgVs0Gbg8GEJAHQ/h/6a0ESpYbAZZ1Yk7k0fZwtA/DkImOh0766bh+H0QdI+A/M/CgcBw5t9jy6D8zRWL4vh8P/FuqpECNWY6wOysnc70HdYeAoC7ACpmuAsfSLhlYKEvmYg5VAPhLz5GK6PhnpZhrwEMyk8nWO7cSPjQamMxIt23uGOwpOu2g0+MV5XkBLMxzFzJyiJPXMd9zsa730yYnBuF+uUEiNswJ38K4MAwNQwPOZ98fOgltoIXuXVvMn8vOqLtsfynqNWP8x5++R3Vd6s9dO7aqrl9UdVhgWmDlMaCTLAafjQPhsMvZkEOnsySYgRJY+1p1onDrBAeAxBkqpCsAdgdY39mesc6iUn8O7w/XlU/WA9lyI+1+f2T3/LSgNQyZ9w6d/jU2Absnz/XWs6xfKkINbaiM5LEgyAAZ9rnqTPzrRQRoN/1qaCdjEDM6zPqwCx6SJCnviD4EdROjwixJ15nX3kn3TH9NA2bWYgDaZJ6sOfgPnA5GtvDkJAHKg6ZXFTrLw10mj7bUFtKmp6BUqVKgVKlSoGioKI0935VZTMsigiVqFWL31z3p5xf9lwdy4IztCJJjV9/cuY+VBznpR6QKCzOTkBIRV3aNo+c7Ca834txW5iD2jCjZFPZXvJ5nvoXFYs3GzXHBPedAOgXkKh6wRIBMczoo/XhQNbsqoOwHM8jPQdKDu2oUsSRcGqmNY8Oc7RRN64B7ZmfZjYHu7+/5VPDYZnIa5sNhzPefyoLMJYlczbtqQOQ6f6Vp4JSGY/aZSPgPwoa5bOoUxO/d3jv/ANKOw66j3n5AfrpQbuHvkLsCBuDzmNjRGFW1d9hoPNW3B6d/iNKz7DaHx+UUrGGl/f8AD9Cg6BOFRuw94FSxN6xhkz3DvsBqzHu6+NDFltWzcf2V2HNjyUVx3EMW95y7+AA2UdBQXcd9J8RekWz6lOQX2mHR2390fnzuHhjPTWCdyZ1J6ROvOSelaLWe6RQ/7GwMzpqQeYJMweo92woCbVqRr8fKPjHx6Vu8J0Ub9dd9TNZGD7WhEEb9NuR5yD46kncVtYeg6e1jC+Ha0dRoR5GgCpGoHIys7/Df86lhXyW7lw7IjsZ6KpO9DcJ4kmIti5bnlmUwGQ9GE/Eb8qCYXmoIHMcx4fl7qiBOoHmfyom7hQ2sGdBInYbAwdRrT2cLlGseOij5k/GgHyzqfyHvnX30sPlcSrArtodPfz8h50etsf8AQf8AqO9SThkuHykEaDtMY8iYB74NAOuFHZJAGWcpIgLOnZXr3nWjLFktooIHMnc+P2R8fDejbPD9ZMk/rn+UVoWcNGgEUAlu3kGVRLfAePQd1GYTBxqxk0VZw8bCi7dmgVlKLQVFEq0CgcVKmp6BUqVKgalT0qBUqwMXxZj7PZHx8zyrKv3VeQzBp3BafxoOzNeefTRmOHsBY/jEmecW2H40IltrDwrMB9UgkadNKb0ouPicOFPaa22YdSIgj9dKDzD1NzlAI2M/A6a1L9kuEyXUA7gCZPXWtQpTra7vlQA4bBKuwJPU6xRyrA1qcd4HxPuqSWugJ7zy8BQVlJg7R7I6nv7qMww0+9z8fyqdnD+Zo+xhR7R5DfuoHs29FHU/LWffA86O4IVZ2AIncjmM2uvlB86GxLC2jM+mnuXaPEnTxP3a5Xh/Eblq+b41zHtLyK/Z8ht4UHWemba27Y2ALHx2H4++ueFut/jDrfy3beoI8+vvBJHlWYMOaAYJVi2J3oq3hj0o2xgTQAWcPAgDStHBYUk0dh+Hk6KJ7zt/rR1xlsgKoNy6dlUEnxYDYUGJ6U38tk4dPbuRn7k3jxMDTp41xvDUuWHL2z6th/l5godI8JHhXaPw1szPfZUJlm+swGkkheyg7S6k8xW7g/R1NOznI56MQf5j2FO3sgmg5fCeltsnLes6/bT2Ty9ltdT0muiwmIttBFq6JiJQqxB5hfaI8BW0PR5T9VY5x7f97fhlI61PGYhbKMRaLHmFg3HI0kITL89ZOxoFh8MD7Md/Xz/1opMLWPhuLWrzD1RLOPq3H9USI2tkGH8GJFbeBxqOcvazDdWBW4O/IT2x95ZFBamHq9LFTOGRxrJAM7sII6wdD3GiEtgAAbCgrS1VqrUgKkKBgKkKVPQKlSpUCpqemNAqVKlQePYnEvcPbYx0GgHlVAtg1PIedWKtBbYvkdliSvKeXSPl7u+jkfSs/LNXWmJhdzv7jsfOB50AGL4f9YRDa+HOO7egzw77o91aHpZeZLVkWmynOSCNyqKRB7u1QOC4pcOjWC3egM+7/WgdMD3UVawB6Vp4DD3bg0s3F/mJHzArVw/BWPtgf3FvgVoMOzhQO8934nYedTxNxbYliCRso6/Mn3eXtV1CcFU7zA5AwPeNfjFFWOE201VFB6wJ99B5xcwF/EmfVsFmQCI7pPUxp3cq0cN6JGO18K9CXC91WDCUHC2eAvan1YzA7r17x0NXW+Esx9lk8ch/XursmRRpqT0GvvjbzqlhOwAA8D7zoo95oOftcFC6k++APlRCYdFEhQfvHQeRO/8ATNG37F2QVTOo1JHaYHuDQCN9UBPQGr8EEfWdSY7M781LntA/dOU91ACLZOh0nkJE+Xtty2A3oixw8xEQJ8B/aDLf1HyrZtYWNlA+fn199XLaPd7v9aDkuN4GewNc74O1ECAGv57oAGn8NRXT3AFBLaAd35Vk4hM2JsDribtzxFnDG1/nYV0WWg5fjvFGX92LTLm2Zuen1Qhg+beIqjhmIa7IuWMwIguiAgqOTgjKfDXyrocQlkCCAyz7P+7nvB7Pl8KrbEseyBHcARA8Pa9+Qd9BzmK9Gbbt2cwTLpuWBBEZAwzECNixA0grGpHD7Hq1K3X/AGmG/dFlkoByzM2RTPPNPyG9bwTH2oAPLQk+I9mfHP40Zbw6rqBr1Op955d1BjWsPfZgR2APrFjnMHYll1HdlA7zWwhYAZobqRp8KmzAU0nw8d/dQVtdfMMqArzOaCD/ACx+NX1BUgzrJqU0EqQpprMx5uMGQH1bZuyFhs6ctxp3yABJHRqAnE8QUMUWHuCJUEZlBHtEEzHhJ6AxU8PiC8dmN8xmRI07J+t46e+RQ+C4cFVVYkhVC9o5nYDb1j7t4beNE4nFLbAzTrIAA6Ak+GgP/WgvoG5jyHZcmi67jMRBOYDaDEb02IxhOlsEdWYEQZAhQdz2hqdPHaqAoWTMCZJPewEsTv2be9AcuMQ9eY1VtwYPKlWQ2Kxo/hYeyyHUF7jKxnUyuQxqTSoPP4qSpV6WG56eGvzWhuM8StYRM99m19hBGdz90CDHeTAoI47HWcOoa/cVJ2B3PgBqaw7vp7hlJKW7zkx2sqqI5+02bQEwCOc1wnFce2IutdfmeyBsq8lH58zQ4FB6Cn0h4bPmuWL5A0AAtmB5uK6bAfSlwwAZvX2/G1P+UmvFmqsrQfQmH+kvhLf8SV/mtXh8ckfGui4LxnCYuf2XEWbpG4VgWA6lNCK+WCldr9CSD/ai3DHYRwBzJcZdBzgZqD6JTDDvNTNsASYA76qOJlsoIB5gQWA7+S+JmoLrqJJ6jX/EdB4KKCb3Og35nT3Lufh41UwJMGZ6f+xeX8xqvD8IZRrfu8tZXMf5myyfhVq8MgQLt0Duyf8ALQSTCkxMADrBP9o7KnTvq4YdRqdY5nl+XlVP+z25Xrvnl/BRUHwNyIF0H+ZXP+W6KAtUnU6DkPz/ACqjF8NV+0Ow8RmWJI+ywIh17mB30g61H9nvj/eof6CPiWaqbl+6JgoxG/b28YtaeZFBBcU9mBeAy7BhPqz4EmbZ+65I1AD8q0lvrEzEbg6EE8iDXnPp99Iz4S0vqltM7PkYMrMFGUkkZW1nQDxmDRHohjf2nCpeLFM/1MjBUkK37sls2XX2ZKGNFFYv04yZXrWth8ROLslRmK4fEPAnT9qxFtlJ8rbbxvvWqL7XCV1kRKwNJ20nJGnMv4Vwfpl6SW+EtauqrYg37aWcrP6tVTCyykZLZMk3j7hWRh/p5QafsSqPu3z8jYFbnqPXrOA5ude4nbpm3juXKO6jLdsKIUADuryJPp5sc8Lc8riH5gVYn06YQ+1h8QO4NZj/APoJoPWC/n4U2U89O4fnXmVr6ceH7eqxK+Vn8LtFp9NPDTv68f8Ahg/JjQehhYpVwdv6YeFne7dHjZufgpoi39K/Cj/xJHjZvD5pQdnSrlV+krhR/wCMtjxDj5rWtwn0lweJBOHxNm5ETlcSJmJG/I+6g1KZVAmABOp7/GpRTEUDO4AJYgAcztWdfx/rOxbWQYBOWTBMGFOg0DatA20M0dfw6vGZQYMieRqaIAIUAAcgIHuoMFxdtFZXNImBqeyQxkQBJIAAU8zoYoDDYgvdtqwzXlzTlVioEHtKc4yQ6gdoD2tzOvS8QugKFzW1LEAByNe5Qd26aGg72DQxqwZRpnJD6A6rcGp/xAdBQF2cNdgZ73a55VWN9BqJ25894G1PWTZW86hkuSp2LWlZiORLBtfh4CmoPJcV9JGIxbmzwnB5OtxspdRB7RPsWvFia4z0l4U9jEZMTf8AW4goGcsTlXPqFDvGbTWYA10r6N4J6KWrKouVcqGVVVCoG3zZF0nvMnvryT/4gsKExtm6NPWWQD423b8GFBwC2DyZP/MT/mqX7M3IA+DKfkazQ88qWSg0Dg7n/Zv/AGn8qicM43R/7T+VBeqXpUHQDYUBGIJGhBB766H6Mmb9tt5IB5SJ0GpMSOnxoX6PcFav4+xbvoHtvnDK0w0W2IHwmvceG+h2Aw931tix6t4IkO5EHuZiOVBvYbhBC5rZBklmtvpbLHUlMom0xM6rIMmQSZo7C8T7WRwwcCcpAzwN2AGlxdR2k2kAgGqbPECogR5ilicUtxYuIrAa7kFSNmU7qR1BBFBsI4IkEEHmKlXP4W8ykkPKkDK2hbwciBcERB0bTczNS/26SBKlATGbSJBg6n2Y1kEE6HTSg3LlwKJYgDvoS9jwDAGp1AIMkdQgGY+YA76BsE3BmU6Ee0SRoRr2j2yOegQVdw9bNwHLcW4JOYKQFnY5lGrb65iaCDXncxq0GCBqARoQQpyjwZz4Vdb4eTGYxERsxEbRIyL5L51oqoAgaAbAVEv018KDG4l6IYLET6/DWrpO7usuf/E9r41RZ9C8HaXLbW5aXpbv3lHuDxXQQT3eG/vNOqAePXnUvGXyxZbNOS4x9HuCxWUXkvOEnKWv3tM0TEtPIe6sz/6NcM+xe/8AOf8AOvQqVJMaR5y/0LcMPLEDwun8RQtz6DeHna5ih/Wh+duvUKVUeJ4n6IOHw3qcRirjISCg9VIymG3tjYwNNAWEwNQPgvoQt3EB/aLoMt9S2VInstm2EjcDNFe2HBIWLFQS0TMQY2kcyOpkip3r6pGdlWdpIE+E0Hi5+gBY/wDzTP8A3Ij/AD1m8Q+gtkIC4sGYgmyQu8at6zQ90a17rdxiLGuYnUBdSdzOmw0Op00rA4pxKwbi+ua2pXT1c57hUtbJlFmOewJ7O8EimR5Fd+g7EAdnFWW7srg+WtbPo79GdzCqynEKzXGTRDft5dcozw6jUtzkmDE61178eZP4Nu44AGl0hRECYOrjfmsb1lY7j926oZ7i215C2ozQQD7bTyI2Aqcp2mKsuLmNDhnotcZZOKupaKr2kvX1WMuuX9729x2jp2djJrocPx7CWkFu05vZNItZ7vPWX1A16tXnq3RdI9Wr3gNZYG4AfuyfVp03FWYl76/xCEt6xmbMq/dZbZC/4qSSaLcuvbi+KZs6hbag7XDMDWFKWyROo1zAmBtrNWO4nBHr8S8NstsraHll/eHwzVyKYy0Acj3rx1zJaEJpvBtx/marbXFCLYuWbdiwjwczMpcg7mF3I6EzpVR1uBxVsMPV4cqCVzXGWGiRJJfttpXVtlYawwPXUV5HgMLeu3AbZxGIVhDZFKITyYvoDXovoxg71q2UvQAD2BmBYAySGI0/RoNC7gbTElraEnclQSfhT1fFKgi+J6Dzbsj3HtT5VyXphwXC8RX1eJzn1Dauv7v1RYCCQZYgjnGXTcV1dvDnmQv8up83bX4CqcXwpGIZSUur7N1dXA+yxPtqeatI56EAgPL2+g7DsP3eIxK/ef1ceS5cx8yKrvfQSn1MdcH81pT8mFej4fGPaYJdCoxMAD+Fd/7lj7DRr6pjyMEgFq2LN5XEjluOYPQjlQeKXPoJu/VxyHxsEfK4axeM/RBiLIc/tNlyqrACOCz3XyW0Gu7NI7tOtfRDMACSYA1PdXMhhcxNpW0Czirg55nBt4a3HUIrEgfWtg86Dz3g30J37V63cbGoPVsG7Ftg2nRs2leqYbhOVYZs0czRF3HbhRt11Pms6DfVitDAvc2lu/SO7tEZR/SreNBC/YSNBM7GSAfA65v6QaCfCsZUCZ5c4IGmTlz1cp4VtWsDzY6neJHkWJzH3x3UXbQKIAAHQUHLvg1zpauQhIzW1AJ9ggSWACjVl021Gu1K2+GsrJT96+UMmS4+dlgDsID0HaI0joK6hyBqd9QOuu4HuHuqq1aA9hQoOpMak9T18TQQw7qy6pkIAzIwWVnrEgjfUEjQ0+GsIgi1bVQegCjcnkNdyfM1cLY8T3/rSp0EMk7mflUgKelQKlSpiaB6VZ1/jdhZGcORytgufMLMedB4jjlyJSzlH2rrRHflSZ8yKDcqvEYlEEuyqOrEAfGuU4nxN1UPcxEKdxbyWxB5yxLe5qAGJQsGs2bl4/by79/rbhA+NB0t/wBJrQ/hi5dP3VhfJ3hT5E1i4/jty8hKpbUCe0JuOs9CMoUweU+dZ97D3c5uO9qwD1JuHyByqp8CaHVbBDEeuxMTOsW5G+i5VPgZoAeLcSE/vLrXWYklAxGhzatbtjXfmDvVa4y4Sos2ha11ViiDZ2BKxniOeUezVvEseyWQbFuxaVtogCOYaMqnwObnWfbwhL27llLl/kwyxbbNyV9FQ76E92s0BasWJLXcjHlbAzHwMu7DyXxpsLhrajNbsG86yM94iAy8gGzZT3QK0sNw5iXuu1jAgLlZSC1wqva1QQCdd1J3g9KNs8BsM6ZjcvLcVnzM4BOQoBltKAmuee0WMDaaDn8bxZiilr4UkAm1aUlso9pZEkEe7SqrHD72IIuWLORNVD4piWaOa2YZ5G+i6iu2t8Ow/q7gwShBcDI7yyr9ZDoO1Ig9BoaK/Yczh2MMcoIVmgS1uRvLHVxJ6bCg4/DehNxAxuX2yscxS2MuYxrMEnzXXurd4Dw7C2ZYWAbhI7V0ghe0AApaTmhhOgOmuwrQW4yEQRckLIJHrQSE947Y08aJw99HhkbXqNG0PxE+VBcvr7o39UsdIOo5L7WhO5K+zsQaOw9rIuXMzb6sZOvfQ+CxjMSIzKCQbggDMN1IJ18V0nTkaMoFNKmilQWC+v2l94p/Wr9oe8UGeGD/ALS7/fPzoW7ZQbPcM7HNAJ6DSWP8oNBp30S4pRwrK2hUwQfKufxZOGMqzXLY007V613T/vU+6e30zkjLC9YOfKXuhTGoAYgydCkEoCPrNvtAMTY3BSx7Luh01K2Wbn9VrRjf7tBDGca9YqKSi27pA9YD2HQKzNlPeFKlYkZtCYobgCG4lzEuk/tLNdJdiEW2IW0CDyFtQecFm01rV4b6O27K6amQzM8dpty5RYtqxbUsBOvhGtbVWBlRvGo3jmJGooMrA2SCAFF1Nw2dcqcgoUbxB7W516CtuqLKKoi2oA+6AB8KsyTufIbf60Dlx4nu/WlNBPd86kBT0EVQD9a++pVF3AEkgAbk6Cs65x6z9Qm6f/1jMP7vZHmaDTpVhtxW8wlLaIOtw5j/AGpp/irL4hjYQtexJ7lzeqUnp2Yb3k0HT4rH27f8S4izsCRJ8BuaAvceG1u3cfvIyL73g+4GucTFgr/9tYuEmDnyhV/vuRmHfrUsTbvOAbr2bABkZQWI/qbKAfI0BfFOOX1jM6WQdgil3JgmA7woMA7rWWnErTuRca7fP2STcJO38JRC+MChyMNnyubmIeZGdjlOkmR2bc78jUrfGX7SW7a4dE2LDskdUAgHyBoDrN28A2W0qJyN4qsA8gqSffFCXMSiqfXYogDdba+rEHrOZz4gisnB4t2zeuF3EySF9Tmyx1WIQka9kme6t3BcDvX7QVRYS3LAs0O+5lSiAAEHSM3KDQUPcSyFa3hTqQPWXJJE7Ek5nj3U+OxlwXFV7qkH2ktT6zY+yIZm5bEVtWfRy3bUDFXLl1FEBs2S2F5BkSIEaSxYaaxtXRYTBW7Qi1bRB0VQPfG9B59wnA3b1x7liw8TlJxJy5GWNRIL9+3Purawfoa3aNy+VznMy2VA7W57Tz8AK6+hsfjksqGuEgFgogE9pthoOZ0HUkAakCgy7fo5hrQGW0rOxgNclzJ3btzECTpHSjrmAOXIlxkQiI3IH3CfZ85HdV+HYP8AvAQVYDIRsVOuYeOnkBUrz5VJ5gad55D30GLc4azgDIrAEhYMKuUkSCZZSCJAGZdBoN6y8XgCjSDPqw7NkYhBmkMrrIV2yxqIJIluQO9ird4xaQQgUS+aCdpEjtLz2E961dhOGKsZu0RsIhF59lNhrrJk6nWgzhe7MkZAwYqYOUgi+RBgfaXcDuojB2vWyzNlAdwUU9oMHJh2GxErovT2mBrRsAQUP1dI+6dvhp/Sajh0CygAAGqgdD+R/CgkthQuUKoXpAj3Uz2VIAKqQNgQIHgOVW01BBFAEAAAchoKc09MaBUqVKgzy7XDGp7tDB7/AKikHqXPdV9rCzqSST9knx1ue0fAQO6igBtvHIbD8Kdj1PkN/wBe6giltVGUQo5Koj5a1LYclHf+op1U8hl+f699OLY33PU/rSggB0BPe34f6Cp+rnfX5e786nQGP4rbtEKWGYwI6Zpy5jykiBO9AfQWL4tZtmHuKG+yNX/sWW+FcZjOLLCteusymCc1zKkN0RIDctDJ1qaYqYGHw7lQdyq2k23lokd4mg6RuOFv4Vlj95yEX3at/hoO/j7xOV7y29Ji2usbe28/ACsq7ZvEhrt23ZABEWwWMHftvC9PqmhkTDsTlW5imG+Yl117jFvkeXKgIONsG4R2sQ42jPeYE92uT4CiLT4gkwi21nQ3WGYDoEtyfeRQo4m5BUG3YGoQHYwqnQCFHtAbmh8O/rkKt627cJ0Fqco2jVQF3+0aAh7CJpdxLGST6u32AZ1PZXM/uIqHrksoLtjCzmGjn2j2SwljmeNOcb0Eb95QcOuHS2qEl2vRzJIhFHa56jsmDrWjwqyoAGLuO6AAKyEpbA00ZU1jYzmIg6xBJCjjfEGTKDiEUkSyIO3EjbcxGaTpUrnC7tx0u28PchDIzsVJkETmb95MMdABy1MCta3Zw1i9PqQtsiUbKAAW0P3mnof7dZO6iEANYjKfqn2SOqR7Py7tZoOP/wDlq4W9c90MvMWwS68spe5MxoNVBHcQSbrPAsO3a9ULn3ruZz19l80cuREEGFrqktq5LKSl0bz7Q6Bl2I7x3wedC4rDBjyt3Tsd0c7+/nG8ie1E0ARyjUncDfaOXWRy+uv8tEYfCXC2ZP3Z07TTqBsCkyY2gnQE5cs0ZwiwmQOBLHdm9qdie6emh6ia0aAdMKJBYl2G07A/dXYeO/fRFA4/iQtnLBZjsNgdCYDnszCnSenWicNfDqGAIkTDCCPEfoUFtRdARBAIO4O1SpUFV64EWSDAgQoJOpAEADvHhQeFxgvxlVggKsGOzrEqQRsZg5TBEba1oVC3bVQFUBQNgAAB5Cgc1F7gUEsQANyTAHmalUSJ3E7fDUfGgCw3Ebdy4PVtJ7YOhEhCJYSO0AxAkfbB2Iou8OY3XXx6jz+cVTgcDbtKFtrAACiSSco2XMxJgchyq69dCgsQxjkqlj5ACaCSsCARsdR509D4O6GGZNUYBlP82p/Pz7qvoEaiac1GgU0qVKgtCnnp3D8/+lSVQNqelQKlSpUGTcv3hiCJVrfZIAHaAKmRodGzAGWhYbkR2nvcIW7rdUHs5TMFmWZhzGXfWADB2NaiqBsAOfmedPQcg3DBYcpatqDuraA5TtLRJjbyoE3ri3CL7LbQg5cp7bEHludvOuzxvD7d3KXBlZghmU67iVIkbadwqWGwVu37CKvUganxO5oOL4fwu5nLrauXZHZa/wBhU1JGjdo7gSByrUwPow6z+8W0GiVsrJ0n/eP4/ZrqKVBj2vRvDqcxT1j/AGrpLa+B0HkKnhWdHAuXbYBEC2oAhgQJU9D0P2gOWuoaCt8JtBy+WWMEltRIMyF2BnXQb0DY/BJdEMTmHssoGZfAx3DQ6GuP4nw/EWn1E2zpm2B33AMqdRuwB79q74Ck6ggggEHQg7EHkaDh8G7IuVQGU727g0BPNY9kyDtoTE9Rs8OSEnCuWI9u3cOsnXyPwOmsCqeM8FKA3LJEDUq8mJiQh7+jaeArHwGNZC1y0A9z2Tn7NxIglBK/uyYEqV3M8oIdVZvWmH7wMX1OW4vb8VWNtN1HjQWKf1wNu2jGd8rnTY9pgco57TMbg1n4O6bzBc8ZiCVMjZj2SSZuMQB2S3ZknlkrpMHg0tIFVWAHVupkk69aADBYS5ZuKWcH13YYCSoKqWVpbtTCsCSdZFbPq+pJ+HyrI45g7Tr6xlJezDgyZAQhiN+ayP6q1ww5Ax4UDGwpglV7JkaDQxEjoYrMtcEHrRcd2f1Z/dasGUMtsOrMGhwzW80QBrWlddo7A7XLMDHiaysBiLocG+wQPpkcqGLB4GRRspzINTM6ayDQbVKguEcUt4m0LtqYMaMIZTAMEddR3UZQKmp6aaBqVKkaBqanNKgiBG2n+uppGnpjQNTU9NQKlSpUBFKlULpIByiTQTpVSqTrmJ6QYHu/Oamr8jv8D4UE6VMDT0CpVFn8z0FNlJ3Mdw/P8qB2flueg/WlNBO+ncPzqQEbU9BX6kTI0PXr49adX5HQ/rapExvVbjMIiO/n4jnQW0JiXuETaiAdZElh93UD37929EFTlidYifLfSlZPZHLSI6RyoMzChLml7tNMQw7BI1gKfrRrlaSOWmtB8a9G1c57fZdRAYAEgD6rA/xLf3SQQCcrLWxjMIH1EA9eRAMgMPrCfdyINC2bzWyFuS3TcmPu/bH+Mc59qg4y5b1C3P3bmQjCTbuwDISYkgbqcriG151qcG4wbULfWRPtAajQmQQBnEf1aNvXRcTwNq9bJbIVYAkmCjAagt4QCGBBEaEVyNzAXVc5VuXrRhZIZnXLJnMRF1Nu3o3UMSTQdHeayXm3ZFy44GpEEgyQSSJiV3IiY1rT4dbdbSLcjMqgEjnGgPjET39a5ng3GBZhCM1tjAKiXB6QNbn+bxrrPWDr79KCdUYvCrcXK4kSp0JBlWDCCpBHaUHyq+q799UEuyqJiWIAnprQTVYEDYU9KlQMRTGpU1BGlT0xoGpjSpUDUqVNQPTU9RNAqVKlQEUxNKlQV5DM/Ac/PrTqikbfnp39aalQRZwCAdS0x3xr5U5EEAkwdB7p335GlSoLQKqxmI9XbdzqEVmPgok/KlSoBcPxAXWyZWUgZmBjYMyxIJE5lIO40OpqV7iSAhZOpAmNs23yNPSoClTnuep/WlTpUqBVEpzGh/W9NSoHk9AaqxEEZWWQTzjfcGQZB03FKlQC2OGQ5ZmkchGxmc07ZtSMwAPfOtaCiNBSpUFSYVAxcIodt2AEnxPOrqVKgh6sdI8NPlVeJwiupVtQQRBCncQdGBnQka9aVKgnh7IRVRZhQAJMmAIGpqylSoFTGlSoGpqVKgVMaVKgjSpUqBqalSoIZ/GlSpUH/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7897" name="AutoShape 12" descr="data:image/jpeg;base64,/9j/4AAQSkZJRgABAQAAAQABAAD/2wCEAAkGBxQTEhUUEhQUFRUUGBQZFxgXGBgdGBcYFRYXGBgXGBgaHCohGhwlHBcWITEhJSkrLi4uFx8zODMsNygtLisBCgoKDg0NGBAQGjckHx8sNCssNywrOC8yLCwsLCwtMDQsLC8sLCwsLCwsLCwrKys3NyssLCwsLCsrKyssKywrK//AABEIALcBEwMBIgACEQEDEQH/xAAcAAABBQEBAQAAAAAAAAAAAAAEAAECAwUGBwj/xABLEAACAQIEAwQGBwYDBQYHAAABAhEAAwQSITEFQVEiYXGBBhMykaGxB0JSYsHR8BQjM3KCkqKy4RVDRNLxU3ODk8LiCBYXJDRjs//EABYBAQEBAAAAAAAAAAAAAAAAAAABAv/EABsRAQEAAgMBAAAAAAAAAAAAAAABETECEiED/9oADAMBAAIRAxEAPwD2waiq8tWsI15HelFBG3pVoNVRUlNBZSqu9fVRLEAVz3E/SkKDkAgbsxgCg6WlXjnFvpGLMUtFrh6zlQe7Uj3Vzdz0wxFxoBReZhZkHYjMT+iKD36/YM509rmOTDoe/oaz8dfhSRzB8QeYPfXi+H9KMUpJF9hlExoPkK6ThfplduAC+A0gdoCDqNmHPx38aDG9LGJxHPRR8ST+NZIsk8vM10vGLAZ866jQH8D4EfKgVs0Gbg8GEJAHQ/h/6a0ESpYbAZZ1Yk7k0fZwtA/DkImOh0766bh+H0QdI+A/M/CgcBw5t9jy6D8zRWL4vh8P/FuqpECNWY6wOysnc70HdYeAoC7ACpmuAsfSLhlYKEvmYg5VAPhLz5GK6PhnpZhrwEMyk8nWO7cSPjQamMxIt23uGOwpOu2g0+MV5XkBLMxzFzJyiJPXMd9zsa730yYnBuF+uUEiNswJ38K4MAwNQwPOZ98fOgltoIXuXVvMn8vOqLtsfynqNWP8x5++R3Vd6s9dO7aqrl9UdVhgWmDlMaCTLAafjQPhsMvZkEOnsySYgRJY+1p1onDrBAeAxBkqpCsAdgdY39mesc6iUn8O7w/XlU/WA9lyI+1+f2T3/LSgNQyZ9w6d/jU2Absnz/XWs6xfKkINbaiM5LEgyAAZ9rnqTPzrRQRoN/1qaCdjEDM6zPqwCx6SJCnviD4EdROjwixJ15nX3kn3TH9NA2bWYgDaZJ6sOfgPnA5GtvDkJAHKg6ZXFTrLw10mj7bUFtKmp6BUqVKgVKlSoGioKI0935VZTMsigiVqFWL31z3p5xf9lwdy4IztCJJjV9/cuY+VBznpR6QKCzOTkBIRV3aNo+c7Ca834txW5iD2jCjZFPZXvJ5nvoXFYs3GzXHBPedAOgXkKh6wRIBMczoo/XhQNbsqoOwHM8jPQdKDu2oUsSRcGqmNY8Oc7RRN64B7ZmfZjYHu7+/5VPDYZnIa5sNhzPefyoLMJYlczbtqQOQ6f6Vp4JSGY/aZSPgPwoa5bOoUxO/d3jv/ANKOw66j3n5AfrpQbuHvkLsCBuDzmNjRGFW1d9hoPNW3B6d/iNKz7DaHx+UUrGGl/f8AD9Cg6BOFRuw94FSxN6xhkz3DvsBqzHu6+NDFltWzcf2V2HNjyUVx3EMW95y7+AA2UdBQXcd9J8RekWz6lOQX2mHR2390fnzuHhjPTWCdyZ1J6ROvOSelaLWe6RQ/7GwMzpqQeYJMweo92woCbVqRr8fKPjHx6Vu8J0Ub9dd9TNZGD7WhEEb9NuR5yD46kncVtYeg6e1jC+Ha0dRoR5GgCpGoHIys7/Df86lhXyW7lw7IjsZ6KpO9DcJ4kmIti5bnlmUwGQ9GE/Eb8qCYXmoIHMcx4fl7qiBOoHmfyom7hQ2sGdBInYbAwdRrT2cLlGseOij5k/GgHyzqfyHvnX30sPlcSrArtodPfz8h50etsf8AQf8AqO9SThkuHykEaDtMY8iYB74NAOuFHZJAGWcpIgLOnZXr3nWjLFktooIHMnc+P2R8fDejbPD9ZMk/rn+UVoWcNGgEUAlu3kGVRLfAePQd1GYTBxqxk0VZw8bCi7dmgVlKLQVFEq0CgcVKmp6BUqVKgalT0qBUqwMXxZj7PZHx8zyrKv3VeQzBp3BafxoOzNeefTRmOHsBY/jEmecW2H40IltrDwrMB9UgkadNKb0ouPicOFPaa22YdSIgj9dKDzD1NzlAI2M/A6a1L9kuEyXUA7gCZPXWtQpTra7vlQA4bBKuwJPU6xRyrA1qcd4HxPuqSWugJ7zy8BQVlJg7R7I6nv7qMww0+9z8fyqdnD+Zo+xhR7R5DfuoHs29FHU/LWffA86O4IVZ2AIncjmM2uvlB86GxLC2jM+mnuXaPEnTxP3a5Xh/Eblq+b41zHtLyK/Z8ht4UHWemba27Y2ALHx2H4++ueFut/jDrfy3beoI8+vvBJHlWYMOaAYJVi2J3oq3hj0o2xgTQAWcPAgDStHBYUk0dh+Hk6KJ7zt/rR1xlsgKoNy6dlUEnxYDYUGJ6U38tk4dPbuRn7k3jxMDTp41xvDUuWHL2z6th/l5godI8JHhXaPw1szPfZUJlm+swGkkheyg7S6k8xW7g/R1NOznI56MQf5j2FO3sgmg5fCeltsnLes6/bT2Ty9ltdT0muiwmIttBFq6JiJQqxB5hfaI8BW0PR5T9VY5x7f97fhlI61PGYhbKMRaLHmFg3HI0kITL89ZOxoFh8MD7Md/Xz/1opMLWPhuLWrzD1RLOPq3H9USI2tkGH8GJFbeBxqOcvazDdWBW4O/IT2x95ZFBamHq9LFTOGRxrJAM7sII6wdD3GiEtgAAbCgrS1VqrUgKkKBgKkKVPQKlSpUCpqemNAqVKlQePYnEvcPbYx0GgHlVAtg1PIedWKtBbYvkdliSvKeXSPl7u+jkfSs/LNXWmJhdzv7jsfOB50AGL4f9YRDa+HOO7egzw77o91aHpZeZLVkWmynOSCNyqKRB7u1QOC4pcOjWC3egM+7/WgdMD3UVawB6Vp4DD3bg0s3F/mJHzArVw/BWPtgf3FvgVoMOzhQO8934nYedTxNxbYliCRso6/Mn3eXtV1CcFU7zA5AwPeNfjFFWOE201VFB6wJ99B5xcwF/EmfVsFmQCI7pPUxp3cq0cN6JGO18K9CXC91WDCUHC2eAvan1YzA7r17x0NXW+Esx9lk8ch/XursmRRpqT0GvvjbzqlhOwAA8D7zoo95oOftcFC6k++APlRCYdFEhQfvHQeRO/8ATNG37F2QVTOo1JHaYHuDQCN9UBPQGr8EEfWdSY7M781LntA/dOU91ACLZOh0nkJE+Xtty2A3oixw8xEQJ8B/aDLf1HyrZtYWNlA+fn199XLaPd7v9aDkuN4GewNc74O1ECAGv57oAGn8NRXT3AFBLaAd35Vk4hM2JsDribtzxFnDG1/nYV0WWg5fjvFGX92LTLm2Zuen1Qhg+beIqjhmIa7IuWMwIguiAgqOTgjKfDXyrocQlkCCAyz7P+7nvB7Pl8KrbEseyBHcARA8Pa9+Qd9BzmK9Gbbt2cwTLpuWBBEZAwzECNixA0grGpHD7Hq1K3X/AGmG/dFlkoByzM2RTPPNPyG9bwTH2oAPLQk+I9mfHP40Zbw6rqBr1Op955d1BjWsPfZgR2APrFjnMHYll1HdlA7zWwhYAZobqRp8KmzAU0nw8d/dQVtdfMMqArzOaCD/ACx+NX1BUgzrJqU0EqQpprMx5uMGQH1bZuyFhs6ctxp3yABJHRqAnE8QUMUWHuCJUEZlBHtEEzHhJ6AxU8PiC8dmN8xmRI07J+t46e+RQ+C4cFVVYkhVC9o5nYDb1j7t4beNE4nFLbAzTrIAA6Ak+GgP/WgvoG5jyHZcmi67jMRBOYDaDEb02IxhOlsEdWYEQZAhQdz2hqdPHaqAoWTMCZJPewEsTv2be9AcuMQ9eY1VtwYPKlWQ2Kxo/hYeyyHUF7jKxnUyuQxqTSoPP4qSpV6WG56eGvzWhuM8StYRM99m19hBGdz90CDHeTAoI47HWcOoa/cVJ2B3PgBqaw7vp7hlJKW7zkx2sqqI5+02bQEwCOc1wnFce2IutdfmeyBsq8lH58zQ4FB6Cn0h4bPmuWL5A0AAtmB5uK6bAfSlwwAZvX2/G1P+UmvFmqsrQfQmH+kvhLf8SV/mtXh8ckfGui4LxnCYuf2XEWbpG4VgWA6lNCK+WCldr9CSD/ai3DHYRwBzJcZdBzgZqD6JTDDvNTNsASYA76qOJlsoIB5gQWA7+S+JmoLrqJJ6jX/EdB4KKCb3Og35nT3Lufh41UwJMGZ6f+xeX8xqvD8IZRrfu8tZXMf5myyfhVq8MgQLt0Duyf8ALQSTCkxMADrBP9o7KnTvq4YdRqdY5nl+XlVP+z25Xrvnl/BRUHwNyIF0H+ZXP+W6KAtUnU6DkPz/ACqjF8NV+0Ow8RmWJI+ywIh17mB30g61H9nvj/eof6CPiWaqbl+6JgoxG/b28YtaeZFBBcU9mBeAy7BhPqz4EmbZ+65I1AD8q0lvrEzEbg6EE8iDXnPp99Iz4S0vqltM7PkYMrMFGUkkZW1nQDxmDRHohjf2nCpeLFM/1MjBUkK37sls2XX2ZKGNFFYv04yZXrWth8ROLslRmK4fEPAnT9qxFtlJ8rbbxvvWqL7XCV1kRKwNJ20nJGnMv4Vwfpl6SW+EtauqrYg37aWcrP6tVTCyykZLZMk3j7hWRh/p5QafsSqPu3z8jYFbnqPXrOA5ude4nbpm3juXKO6jLdsKIUADuryJPp5sc8Lc8riH5gVYn06YQ+1h8QO4NZj/APoJoPWC/n4U2U89O4fnXmVr6ceH7eqxK+Vn8LtFp9NPDTv68f8Ahg/JjQehhYpVwdv6YeFne7dHjZufgpoi39K/Cj/xJHjZvD5pQdnSrlV+krhR/wCMtjxDj5rWtwn0lweJBOHxNm5ETlcSJmJG/I+6g1KZVAmABOp7/GpRTEUDO4AJYgAcztWdfx/rOxbWQYBOWTBMGFOg0DatA20M0dfw6vGZQYMieRqaIAIUAAcgIHuoMFxdtFZXNImBqeyQxkQBJIAAU8zoYoDDYgvdtqwzXlzTlVioEHtKc4yQ6gdoD2tzOvS8QugKFzW1LEAByNe5Qd26aGg72DQxqwZRpnJD6A6rcGp/xAdBQF2cNdgZ73a55VWN9BqJ25894G1PWTZW86hkuSp2LWlZiORLBtfh4CmoPJcV9JGIxbmzwnB5OtxspdRB7RPsWvFia4z0l4U9jEZMTf8AW4goGcsTlXPqFDvGbTWYA10r6N4J6KWrKouVcqGVVVCoG3zZF0nvMnvryT/4gsKExtm6NPWWQD423b8GFBwC2DyZP/MT/mqX7M3IA+DKfkazQ88qWSg0Dg7n/Zv/AGn8qicM43R/7T+VBeqXpUHQDYUBGIJGhBB766H6Mmb9tt5IB5SJ0GpMSOnxoX6PcFav4+xbvoHtvnDK0w0W2IHwmvceG+h2Aw931tix6t4IkO5EHuZiOVBvYbhBC5rZBklmtvpbLHUlMom0xM6rIMmQSZo7C8T7WRwwcCcpAzwN2AGlxdR2k2kAgGqbPECogR5ilicUtxYuIrAa7kFSNmU7qR1BBFBsI4IkEEHmKlXP4W8ykkPKkDK2hbwciBcERB0bTczNS/26SBKlATGbSJBg6n2Y1kEE6HTSg3LlwKJYgDvoS9jwDAGp1AIMkdQgGY+YA76BsE3BmU6Ee0SRoRr2j2yOegQVdw9bNwHLcW4JOYKQFnY5lGrb65iaCDXncxq0GCBqARoQQpyjwZz4Vdb4eTGYxERsxEbRIyL5L51oqoAgaAbAVEv018KDG4l6IYLET6/DWrpO7usuf/E9r41RZ9C8HaXLbW5aXpbv3lHuDxXQQT3eG/vNOqAePXnUvGXyxZbNOS4x9HuCxWUXkvOEnKWv3tM0TEtPIe6sz/6NcM+xe/8AOf8AOvQqVJMaR5y/0LcMPLEDwun8RQtz6DeHna5ih/Wh+duvUKVUeJ4n6IOHw3qcRirjISCg9VIymG3tjYwNNAWEwNQPgvoQt3EB/aLoMt9S2VInstm2EjcDNFe2HBIWLFQS0TMQY2kcyOpkip3r6pGdlWdpIE+E0Hi5+gBY/wDzTP8A3Ij/AD1m8Q+gtkIC4sGYgmyQu8at6zQ90a17rdxiLGuYnUBdSdzOmw0Op00rA4pxKwbi+ua2pXT1c57hUtbJlFmOewJ7O8EimR5Fd+g7EAdnFWW7srg+WtbPo79GdzCqynEKzXGTRDft5dcozw6jUtzkmDE61178eZP4Nu44AGl0hRECYOrjfmsb1lY7j926oZ7i215C2ozQQD7bTyI2Aqcp2mKsuLmNDhnotcZZOKupaKr2kvX1WMuuX9729x2jp2djJrocPx7CWkFu05vZNItZ7vPWX1A16tXnq3RdI9Wr3gNZYG4AfuyfVp03FWYl76/xCEt6xmbMq/dZbZC/4qSSaLcuvbi+KZs6hbag7XDMDWFKWyROo1zAmBtrNWO4nBHr8S8NstsraHll/eHwzVyKYy0Acj3rx1zJaEJpvBtx/marbXFCLYuWbdiwjwczMpcg7mF3I6EzpVR1uBxVsMPV4cqCVzXGWGiRJJfttpXVtlYawwPXUV5HgMLeu3AbZxGIVhDZFKITyYvoDXovoxg71q2UvQAD2BmBYAySGI0/RoNC7gbTElraEnclQSfhT1fFKgi+J6Dzbsj3HtT5VyXphwXC8RX1eJzn1Dauv7v1RYCCQZYgjnGXTcV1dvDnmQv8up83bX4CqcXwpGIZSUur7N1dXA+yxPtqeatI56EAgPL2+g7DsP3eIxK/ef1ceS5cx8yKrvfQSn1MdcH81pT8mFej4fGPaYJdCoxMAD+Fd/7lj7DRr6pjyMEgFq2LN5XEjluOYPQjlQeKXPoJu/VxyHxsEfK4axeM/RBiLIc/tNlyqrACOCz3XyW0Gu7NI7tOtfRDMACSYA1PdXMhhcxNpW0Czirg55nBt4a3HUIrEgfWtg86Dz3g30J37V63cbGoPVsG7Ftg2nRs2leqYbhOVYZs0czRF3HbhRt11Pms6DfVitDAvc2lu/SO7tEZR/SreNBC/YSNBM7GSAfA65v6QaCfCsZUCZ5c4IGmTlz1cp4VtWsDzY6neJHkWJzH3x3UXbQKIAAHQUHLvg1zpauQhIzW1AJ9ggSWACjVl021Gu1K2+GsrJT96+UMmS4+dlgDsID0HaI0joK6hyBqd9QOuu4HuHuqq1aA9hQoOpMak9T18TQQw7qy6pkIAzIwWVnrEgjfUEjQ0+GsIgi1bVQegCjcnkNdyfM1cLY8T3/rSp0EMk7mflUgKelQKlSpiaB6VZ1/jdhZGcORytgufMLMedB4jjlyJSzlH2rrRHflSZ8yKDcqvEYlEEuyqOrEAfGuU4nxN1UPcxEKdxbyWxB5yxLe5qAGJQsGs2bl4/by79/rbhA+NB0t/wBJrQ/hi5dP3VhfJ3hT5E1i4/jty8hKpbUCe0JuOs9CMoUweU+dZ97D3c5uO9qwD1JuHyByqp8CaHVbBDEeuxMTOsW5G+i5VPgZoAeLcSE/vLrXWYklAxGhzatbtjXfmDvVa4y4Sos2ha11ViiDZ2BKxniOeUezVvEseyWQbFuxaVtogCOYaMqnwObnWfbwhL27llLl/kwyxbbNyV9FQ76E92s0BasWJLXcjHlbAzHwMu7DyXxpsLhrajNbsG86yM94iAy8gGzZT3QK0sNw5iXuu1jAgLlZSC1wqva1QQCdd1J3g9KNs8BsM6ZjcvLcVnzM4BOQoBltKAmuee0WMDaaDn8bxZiilr4UkAm1aUlso9pZEkEe7SqrHD72IIuWLORNVD4piWaOa2YZ5G+i6iu2t8Ow/q7gwShBcDI7yyr9ZDoO1Ig9BoaK/Yczh2MMcoIVmgS1uRvLHVxJ6bCg4/DehNxAxuX2yscxS2MuYxrMEnzXXurd4Dw7C2ZYWAbhI7V0ghe0AApaTmhhOgOmuwrQW4yEQRckLIJHrQSE947Y08aJw99HhkbXqNG0PxE+VBcvr7o39UsdIOo5L7WhO5K+zsQaOw9rIuXMzb6sZOvfQ+CxjMSIzKCQbggDMN1IJ18V0nTkaMoFNKmilQWC+v2l94p/Wr9oe8UGeGD/ALS7/fPzoW7ZQbPcM7HNAJ6DSWP8oNBp30S4pRwrK2hUwQfKufxZOGMqzXLY007V613T/vU+6e30zkjLC9YOfKXuhTGoAYgydCkEoCPrNvtAMTY3BSx7Luh01K2Wbn9VrRjf7tBDGca9YqKSi27pA9YD2HQKzNlPeFKlYkZtCYobgCG4lzEuk/tLNdJdiEW2IW0CDyFtQecFm01rV4b6O27K6amQzM8dpty5RYtqxbUsBOvhGtbVWBlRvGo3jmJGooMrA2SCAFF1Nw2dcqcgoUbxB7W516CtuqLKKoi2oA+6AB8KsyTufIbf60Dlx4nu/WlNBPd86kBT0EVQD9a++pVF3AEkgAbk6Cs65x6z9Qm6f/1jMP7vZHmaDTpVhtxW8wlLaIOtw5j/AGpp/irL4hjYQtexJ7lzeqUnp2Yb3k0HT4rH27f8S4izsCRJ8BuaAvceG1u3cfvIyL73g+4GucTFgr/9tYuEmDnyhV/vuRmHfrUsTbvOAbr2bABkZQWI/qbKAfI0BfFOOX1jM6WQdgil3JgmA7woMA7rWWnErTuRca7fP2STcJO38JRC+MChyMNnyubmIeZGdjlOkmR2bc78jUrfGX7SW7a4dE2LDskdUAgHyBoDrN28A2W0qJyN4qsA8gqSffFCXMSiqfXYogDdba+rEHrOZz4gisnB4t2zeuF3EySF9Tmyx1WIQka9kme6t3BcDvX7QVRYS3LAs0O+5lSiAAEHSM3KDQUPcSyFa3hTqQPWXJJE7Ek5nj3U+OxlwXFV7qkH2ktT6zY+yIZm5bEVtWfRy3bUDFXLl1FEBs2S2F5BkSIEaSxYaaxtXRYTBW7Qi1bRB0VQPfG9B59wnA3b1x7liw8TlJxJy5GWNRIL9+3Purawfoa3aNy+VznMy2VA7W57Tz8AK6+hsfjksqGuEgFgogE9pthoOZ0HUkAakCgy7fo5hrQGW0rOxgNclzJ3btzECTpHSjrmAOXIlxkQiI3IH3CfZ85HdV+HYP8AvAQVYDIRsVOuYeOnkBUrz5VJ5gad55D30GLc4azgDIrAEhYMKuUkSCZZSCJAGZdBoN6y8XgCjSDPqw7NkYhBmkMrrIV2yxqIJIluQO9ird4xaQQgUS+aCdpEjtLz2E961dhOGKsZu0RsIhF59lNhrrJk6nWgzhe7MkZAwYqYOUgi+RBgfaXcDuojB2vWyzNlAdwUU9oMHJh2GxErovT2mBrRsAQUP1dI+6dvhp/Sajh0CygAAGqgdD+R/CgkthQuUKoXpAj3Uz2VIAKqQNgQIHgOVW01BBFAEAAAchoKc09MaBUqVKgzy7XDGp7tDB7/AKikHqXPdV9rCzqSST9knx1ue0fAQO6igBtvHIbD8Kdj1PkN/wBe6giltVGUQo5Koj5a1LYclHf+op1U8hl+f699OLY33PU/rSggB0BPe34f6Cp+rnfX5e786nQGP4rbtEKWGYwI6Zpy5jykiBO9AfQWL4tZtmHuKG+yNX/sWW+FcZjOLLCteusymCc1zKkN0RIDctDJ1qaYqYGHw7lQdyq2k23lokd4mg6RuOFv4Vlj95yEX3at/hoO/j7xOV7y29Ji2usbe28/ACsq7ZvEhrt23ZABEWwWMHftvC9PqmhkTDsTlW5imG+Yl117jFvkeXKgIONsG4R2sQ42jPeYE92uT4CiLT4gkwi21nQ3WGYDoEtyfeRQo4m5BUG3YGoQHYwqnQCFHtAbmh8O/rkKt627cJ0Fqco2jVQF3+0aAh7CJpdxLGST6u32AZ1PZXM/uIqHrksoLtjCzmGjn2j2SwljmeNOcb0Eb95QcOuHS2qEl2vRzJIhFHa56jsmDrWjwqyoAGLuO6AAKyEpbA00ZU1jYzmIg6xBJCjjfEGTKDiEUkSyIO3EjbcxGaTpUrnC7tx0u28PchDIzsVJkETmb95MMdABy1MCta3Zw1i9PqQtsiUbKAAW0P3mnof7dZO6iEANYjKfqn2SOqR7Py7tZoOP/wDlq4W9c90MvMWwS68spe5MxoNVBHcQSbrPAsO3a9ULn3ruZz19l80cuREEGFrqktq5LKSl0bz7Q6Bl2I7x3wedC4rDBjyt3Tsd0c7+/nG8ie1E0ARyjUncDfaOXWRy+uv8tEYfCXC2ZP3Z07TTqBsCkyY2gnQE5cs0ZwiwmQOBLHdm9qdie6emh6ia0aAdMKJBYl2G07A/dXYeO/fRFA4/iQtnLBZjsNgdCYDnszCnSenWicNfDqGAIkTDCCPEfoUFtRdARBAIO4O1SpUFV64EWSDAgQoJOpAEADvHhQeFxgvxlVggKsGOzrEqQRsZg5TBEba1oVC3bVQFUBQNgAAB5Cgc1F7gUEsQANyTAHmalUSJ3E7fDUfGgCw3Ebdy4PVtJ7YOhEhCJYSO0AxAkfbB2Iou8OY3XXx6jz+cVTgcDbtKFtrAACiSSco2XMxJgchyq69dCgsQxjkqlj5ACaCSsCARsdR509D4O6GGZNUYBlP82p/Pz7qvoEaiac1GgU0qVKgtCnnp3D8/+lSVQNqelQKlSpUGTcv3hiCJVrfZIAHaAKmRodGzAGWhYbkR2nvcIW7rdUHs5TMFmWZhzGXfWADB2NaiqBsAOfmedPQcg3DBYcpatqDuraA5TtLRJjbyoE3ri3CL7LbQg5cp7bEHludvOuzxvD7d3KXBlZghmU67iVIkbadwqWGwVu37CKvUganxO5oOL4fwu5nLrauXZHZa/wBhU1JGjdo7gSByrUwPow6z+8W0GiVsrJ0n/eP4/ZrqKVBj2vRvDqcxT1j/AGrpLa+B0HkKnhWdHAuXbYBEC2oAhgQJU9D0P2gOWuoaCt8JtBy+WWMEltRIMyF2BnXQb0DY/BJdEMTmHssoGZfAx3DQ6GuP4nw/EWn1E2zpm2B33AMqdRuwB79q74Ck6ggggEHQg7EHkaDh8G7IuVQGU727g0BPNY9kyDtoTE9Rs8OSEnCuWI9u3cOsnXyPwOmsCqeM8FKA3LJEDUq8mJiQh7+jaeArHwGNZC1y0A9z2Tn7NxIglBK/uyYEqV3M8oIdVZvWmH7wMX1OW4vb8VWNtN1HjQWKf1wNu2jGd8rnTY9pgco57TMbg1n4O6bzBc8ZiCVMjZj2SSZuMQB2S3ZknlkrpMHg0tIFVWAHVupkk69aADBYS5ZuKWcH13YYCSoKqWVpbtTCsCSdZFbPq+pJ+HyrI45g7Tr6xlJezDgyZAQhiN+ayP6q1ww5Ax4UDGwpglV7JkaDQxEjoYrMtcEHrRcd2f1Z/dasGUMtsOrMGhwzW80QBrWlddo7A7XLMDHiaysBiLocG+wQPpkcqGLB4GRRspzINTM6ayDQbVKguEcUt4m0LtqYMaMIZTAMEddR3UZQKmp6aaBqVKkaBqanNKgiBG2n+uppGnpjQNTU9NQKlSpUBFKlULpIByiTQTpVSqTrmJ6QYHu/Oamr8jv8D4UE6VMDT0CpVFn8z0FNlJ3Mdw/P8qB2flueg/WlNBO+ncPzqQEbU9BX6kTI0PXr49adX5HQ/rapExvVbjMIiO/n4jnQW0JiXuETaiAdZElh93UD37929EFTlidYifLfSlZPZHLSI6RyoMzChLml7tNMQw7BI1gKfrRrlaSOWmtB8a9G1c57fZdRAYAEgD6rA/xLf3SQQCcrLWxjMIH1EA9eRAMgMPrCfdyINC2bzWyFuS3TcmPu/bH+Mc59qg4y5b1C3P3bmQjCTbuwDISYkgbqcriG151qcG4wbULfWRPtAajQmQQBnEf1aNvXRcTwNq9bJbIVYAkmCjAagt4QCGBBEaEVyNzAXVc5VuXrRhZIZnXLJnMRF1Nu3o3UMSTQdHeayXm3ZFy44GpEEgyQSSJiV3IiY1rT4dbdbSLcjMqgEjnGgPjET39a5ng3GBZhCM1tjAKiXB6QNbn+bxrrPWDr79KCdUYvCrcXK4kSp0JBlWDCCpBHaUHyq+q799UEuyqJiWIAnprQTVYEDYU9KlQMRTGpU1BGlT0xoGpjSpUDUqVNQPTU9RNAqVKlQEUxNKlQV5DM/Ac/PrTqikbfnp39aalQRZwCAdS0x3xr5U5EEAkwdB7p335GlSoLQKqxmI9XbdzqEVmPgok/KlSoBcPxAXWyZWUgZmBjYMyxIJE5lIO40OpqV7iSAhZOpAmNs23yNPSoClTnuep/WlTpUqBVEpzGh/W9NSoHk9AaqxEEZWWQTzjfcGQZB03FKlQC2OGQ5ZmkchGxmc07ZtSMwAPfOtaCiNBSpUFSYVAxcIodt2AEnxPOrqVKgh6sdI8NPlVeJwiupVtQQRBCncQdGBnQka9aVKgnh7IRVRZhQAJMmAIGpqylSoFTGlSoGpqVKgVMaVKgjSpUqBqalSoIZ/GlSpUH/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7898" name="AutoShape 14" descr="data:image/jpeg;base64,/9j/4AAQSkZJRgABAQAAAQABAAD/2wCEAAkGBxQSEhQUExQVFhUXGBcYFxcYGBcXFxcZGBYXHBcVFBYYHCggGBolHBgVITEhJSkrLi4uGCAzODMsNygtLiwBCgoKDQwMFBAPFCwcFBwsKywrLCwsKywrLCwsLDcsLCwrLDcsLCwrLCwsLDIrLCwsLCw3LCssLCsrKzcsLCwsLP/AABEIALYBFQMBIgACEQEDEQH/xAAcAAABBQEBAQAAAAAAAAAAAAADAAECBAUGBwj/xABBEAABAwIEAwUFBwIEBgMBAAABAAIRAyEEEjFBUWFxBSKBkfATMqGx0QYUQlJyweFi8QcjkrIzU2OCosJzg9JD/8QAFwEBAQEBAAAAAAAAAAAAAAAAAAECA//EABsRAQEBAAIDAAAAAAAAAAAAAAABEQIxISJh/9oADAMBAAIRAxEAPwD3FJJJAkkkyBJJJIEkkkgSSSSBIZf/AHTgEdEz7X0/dAxpzqbcE5MdPWqTKk8uRTqhnCUwJHMfH+UnOA+ibKTrYcN/EoHfUETqhHMRsZ66IjmCw04KDpm5ty/dA7X7C58vNNkMyLfJEYziphAJziNNeYMfspsfx/jwUnA7IN/Ux/CgOE6E0+voiNMoHUSFJRcUDyqlavdCx2NDNTrZVMLUzm5gfE9FYL9F+YgcP2RXuGYIYAYLalV6NIvOYmGjXn/CDRe5Bn16hSa8OuCMvLdO6ND/AAgZjrowKGALDy/hEYoHhJOkgRKSjlUKgcLtg8Qf2OxQFTKLHSNxyKkgSSSSBJJiU6BJJJkA3vJsEzWblEUXDgqER6+iG5xHMfFSa7wKdAMNM5gf5RGvnkeCg0RPH4IgZIuPBAzqcqTWQFNJQRTp1CeGnrRBIFM9kpgyDI3U0AXNjfe3Tgnz7qT7jhz+ip1a7WtLiQ1sfGb+JQWzVWfju0A22p2A1VHCdrHEj/JuJgv/AAjeOZvpsiVMMGuGVxc7eQCqAuotdD6pmLtYOPPbzU8PSLiJs0aDePK/rXVEFENubn4K1h2EjrE8pQTbTLzyGp/YK1l2/DpHH+EmgAQFIFBBoboI+SIGxzCiQCo5osSOROxOgInmOqglMG55xyGp+KnpYf2UZ2GqmGwgkkqOOxjmEBjQ7jJiOCSuC8mSSUCQ6jyLxI5ajw3REpQRp1A7Q+uY2Sc5M9k334/tKWRBFIGE8KDmmP2/c/RAVrpTockERf6KcoEUydIlUMkAhOxAGs+RUqWJa6IOunPodD4KAoCdJMghVrBsTNzAgE7E7dCh4TE52BxaWzFj0nun8Q5p30Gkm2vvDY6QXcTAA6W0RWMA8LcABwA2CBROvl9VJJQeToEEjZRnj5fVM539/osqv2nfKwZnmbDkdSdgguYzGNYJcVi4rsx2Mj2pcyjJJYLPqcASLtb0ueSuYbBZSalXvPmQPwt6cTzKvvqWVFVuCbSYGUu41ogNHuxwHDwVPD4wSaejxrz8ePTirNauszHYV1RzHU/+ICPKd+Q16ZuKDRY3M4Dz6LTktEBp+HnqhUQ1ggEZjvInwB4IzawPHhcHhsd0EGRoSZnex8OSkWwTcwY4WPKBPmeihXJd3QLHU8OQ5+uYkaMEGJMRe5AOscjA8goC5N5MRpaOukykRNh4qAuYHjyR2tgQgZrAEDG4jK0xqbDr/ZGqOgevNZpaaji8mB+EQJjiZ3P0VgNSNue6Sh7J2zvgElRopJJLISiAh4itlHM+j65quMWeXrxQXUlUOM/p+P8ACMX8igJKUqt97bz8kVjwdCqJlyix0pnOA1KA7HNmLnoWk/6Q6T4BBblV8TiGt1/kxwHDnoFzvbP2lOGcXVHMFJwDKLGsqOxD6swWspzNRxkDKG90i7k3ZnYVXEkVcaMrLZMNIcTGjsY8Wqu3FID2bT+cwRBew+LOJAqTlobOMZXg6FmzwfzHu3EB8yL+F9jVZ/l7WNi145Pa4TzhwvrdN2pgzUEFwAkXLcw190tkAzcXkX0mFTpllPu0R71s0S52X8Ld3kTGuVo1IylqCy3FGk4teczQC6eDQQC7jabg+BPujS1004/RYeGBJkAOA7xk912WDINs7uDrNbHdFpW1TfMEaH4HcH1qgmAnTEqJPHy+qBF/r6IdaqGiTYetVT7R7SZREuN9huSdABxVSjg6lfvVpazanuf18OnnwQM7Gvr2pAhmhqROmoYNyr3Z+Hp02wzX8RPvE/1TdWWgNAAAAFgBYAcAqmLvcGHDQ/seIVBqtVZz3xNyev1UGYvNINnNMOHA/Q6hDqOQKSTAuTotGjgIHeJJOoHyvqn7Pw2VuaxcdOAHX91KvisgJcNLaETae6Tr/B4IE/AUzaHc728RMfBSNExDXkDQyOW2glSZUmxGU8PojNEetFBJkRxHTnF1LLe/h5KNGoHTlIMEgwZgjUHmmbVlxaBEak78QB5efmBG68lNQcYWX9pe3G4SkHkjO9wp0mn8T3THgAC48gUFbtvGe0qDDtNhBqwSItLWSOIubi0cVYp0BwEbQL+JWd2RVY1upcTLnPP4nE3JjckrWwdcOOhG9xx0uqLtGnZJFCSgSZJBxNXKLamw/c+X7IA12kknUC319dFOiyG3F9T1/iw8FClVJ7sC1ydN7CPPyRnA6D1dUQbSH5RrwCnBUgEiUAPurf4lHaJ6JxTU7qCDqLTqAeqrYjs5rhYxyPeb4g6eBCs1KwHXh9eCYOLuQ47npy5oOA7R+z1Sjjm47DnNiWsyOoVXZ6dWlu3D1X3o1I00FrgAknsmdqMqUm1GktB1aRD2mYLHN1Dw62XWbCd7lXDNc3KRb4zxB1B56rn8XhXMeSJLtTFjVYIBLSPcqRDSW8v6coW+/W7oFhYg+6P/AJCNT/02mY94gOhXuzsOKci5dYZjEkAWaIsANgIG/EofZJJEtI9iZLNNzIDQ0DK0A5YMmRtF71V0D5IKOKo5DLWlwMwAYAcYmZsG6nr4IuGpEAgnUzAsB0t/J5KdIk95xgcOHTc9fJQxGJawEuIa0X+soDZoGt9z9FjY7tcl3sqDc9Q+Tf6nu2HoSqYxNXGmKM06G9Ui7uVIb/qNuui3Oz8Ayi3KwRuTq5x/M5xuSqKWA7KFM+1qk1Kv5o7rOVNu3XU9LLTqVIi0+tUqjln16uS4DiCbgXy696NSoLNWqqVSqmqVZVStVhBnYiqKWIadqoIP6gNf9oH6it/BUIhz7E+6LSPA7qtgeyG1nU6tUWY7NTExJizjxG4HEA9d6tRDouRHBUUXFz9HHKDd0BtgdBMzwJ/siMbn7zTxAD5nW8A3GnC9kz8I4CGmQNBYRHD8PwCnTxO1QQeOkdRq3rcKAmHw/dgggGZaTmuSbydOUaKTiGmNtenqPW8nGC0d7c5hEWizus26IFehEEbAxLiGwYmQLHTceV0B20mtJcNTE319So1RBDuBvzCjhqk22vE67WHjP99DvFiPQQRrVGgEkwBqdgN7rgez3M7SxH32oM1JmZmEY4WDJ71ct/M8iROjQ3eVn/4pdtmtWo9j4Z0PrFv3lzdWUYksniWyTyj8y6mm1mGpNo025WtaBqBAsAOJcfH5LU6Bq1QOy5IImwix5mPUKxg2fibxO/ddxg7SdXDYQAq+DoXExmdygNGsDc8ZPyhbVFoYMpuOO9tjz4fwsg1CpI9fEbJLD7Q7TFJ0ceQ1494jl6hJXBuyq9Rgc6SSIEevXBLG1crYGrjlHKdT4CT5KnRnMGgmNXCbRoBB4mPAFBbpUQNb789o6WA+KLmQWv70HfTnoo410BAb2g/M2eonylEpTfbqNVz9UqWGx72aXHA6eHBB0Obik98fTcqvSxYe2W34/wBPUbqbsMCMpkyQSZuYMgSNuSgqYjF98DLmLT3hpltq3MIqm7ZANp4xNpmLaS0fmAIOxnSDzVfDdnyGmsA54AmCS0kNLS50xmJBOotPireIohw5jRAVAxmHztjRwu08HD9tQeRKM3RJzgBJQYmDxHs3kRDamYtGuWo332fAnq0q1UbYPJl0i23TnH1gLL7dqhs1JgAsqM/U1wa+Twy5bczrtj43t99Sr93wlM1al7kgU6bZIDqr5Maaam8A6Jg0vtT9rKeEDdXveRlY0ZnGdmtF9visnC4XEYl3tMWyGWLcNIvvNa9/0iRxnRbf2c+yjMO721V3tsSQAarhZoj3aLfwN+J3Ow6CowOEESFehSwXaLHQ2Mp0A2sPdGkGNiAeStPesjtPAb+DXH4MqEaidHag8/eXZ2PLwWunM3jqQDBn+oGxi1wd1Bdq1VUqVE1Z6rVKkIp6tWE3Z2D9q7M73B/5EbdP7KlhXis9wBlrPfjjqGTxi/IEcQt+ljHCGsa0DQCDp5qi+BwnwylQMCTbnHcP8oDsaB/xGxH4htz5I7Wh8OBzAXANiDx4h3VREqNQ6kW4aOA4uCK+mHAfAjUdEJzp0On4t2dePolTHd8LngefX1wQDoy3unT4RxHLlt0Symode4P/AC6cuf8AdWHtzC3UIbakNM2A34Dh12QRxBDcsWi3h6hY322+0rOzsLUxD4LvcpU5vUqO90HlqTwDStOkJmo+wFxJsABMunQL5++2nbNTtvtGnSoz7EO9nQHIn/MxBHMDN+lo3lXjNHTf4P8AY9Sqa/aVc5qtZzgxzt7y9/IFwygbBi9BZSOaZBI3HE79dhfRWezezmUaLKDBDGNDAOQEXKuM7PH4SRyNx5FLRHs5gEz7x15DWG8tzv8AterPDdh9OH1VajTkltwRv+45Krj61oFiJB8eHzUGVkzucTfSOkevJJaOBwstSWlaPtGvdEtMbW16eB8gnpUwCSABN7W6euaoVGt7rDAadZ0yt/D42HQlW34lke80ydnDx3URJjGuBMAzN4VTGPMkGeUrQaZ00Ua1EOF/AoMJxQC5WMRSIKqvCKJhsUabsw8RxC6nD1g9oIXGuK0uxMYW22BE6+6TtHAkeZRHSJExqnQntzRw+agfNeB16dfgg4uu2m0ucfXAKPaGMp4emX1HNYxupJjb4kmOq8U+3P27xGMcaODBpU7g1NKjubf+W3n736dFZNMdP9oHu7Srik2pkoULViyC8ucWkUmbAgMBJOmYWK7H7PDDUmClRb7PkdXHiXfid1Mry3/C2j7BlaiTJJFSTuYyu+TfNdlXCvxcd0lCxPs72vn/AMqoe9Hdd+YDY8x8VvwsoBVphwIIkHVcr2hNKo1/B0O5wNYG5pz4tbwXXPXI/a9+ogy4NAj/AOwE+SKsY6tl4aEydLLju1e3HVRlomBF3/8A5+qP2rXq13Qe60n3RrA/Md9fiFndq9nTT9myA51p3DTrBgxadtAVqZFx032ILfuVMsFi6qSd3H2jhmPUAFa5fGlly3+HuCqYajUw77hr87DbR47zbE6ETt766VxRBxjTo7vDnr5p6Dspmk4tP5Tp0y/SFVUXJg6TB4j2guMrxqJkHodx8R8ytpzc2g2HA8VzuFxpaRPnv/K6OjVDgHDfVSxE2n4/NBxFIEwbiQY4nnx2PVGf68Fh/bDt5uCo+1N3XDG/neR3R03PIFQcP/jH9p3NZ9yoke0qAfeDwp/8sc3bj8v6llf4N/ZoMNTFkEf/AM6YvHGo4DTg2f1LlGUqmIql7iX1arpJ1Jc48OHLYBe3dh4B1Gmyk3K1rGgAQSSdy4yBJN/FdL6zFbFFiNiK2QC0k2H7k8lVOLyWLZ1uCIkRYzffYH5K9RuJOpHoArmgb+6zMDJ1J4/wsPFPJqO4E/8AqFfxVbJnbtEjxtA8Y81XwGHzPk6Bag1cFRhoSVloSUFDCUAQXOaO9sRo0TlHxLv+5EdhWfkb5AKyAoxf162QUXdm0j+D4n6odTs5sd0ub0JWlCi5qDD+5lpJzvdyc6fKRKg+ktipSVGrhTmkG3CNeqDPfQU+zqUVBwMg+IP7wtEUPX8qJo5biM0GOAtqg1MO7M0b7eSr9p9o+yHdaXu2aIHmTog4bM1gbNySSeuw4bKvWpwJglBx/b2fEumrTqmNAMpa39IzfFc8MMaJMUapadWFgnq0gm/Ir0upQnZVamEHD5JrWuKw1AAtrUQbatILXaXa5puDH1XRU6oe0OGh9QeaPVwR1FvLyugNoQTAidRsf5TTQTLHBzbEGQeBC7k1xUoZxuzN0IEx5hcszCkrdoHJRbT5GehJJHxSpRcbjrd3Xj9OPy66LncRQklx1OpWyRKrVaM2UGFUa1rS86AEnoOSw6WLqCpmyhxNg3SMxsA64NovA93a66LHVGZhSkDY7Dbugm0wR5z+FOzs1mbMGgRIECNdTby80AcMMpDt+PHj5/Raeabpm4dEp0I/dAMlRJUyJUfZrQiQtPsPFQ7IdHacis8U0bCsIe08HD5oOmqOAaSTAEyTymSV4b9s+3Dj8UXN/wCDT7tIcRN39XH4ALr/APFP7RQ37nSPefeqRszZk8Xb8uoXDdn4AmA2JJgTpda4zPJI6X/D7siahrEWZ3Wn+oxJHgfivQcRWFMDdx0A3jUngBIvzCz+yMLSpU2sAzZRqWm53IkbmdEVoFnRrZjQNd7WvteDAEmIlY5XaUUuuN3us0cBv4CbniYkOMGzg3lsNMuBkk8DxtYD+NLgPgsKZl13HU8f6Rr3epPUzaWO7jTFz8SoiriG5nh3AHzMXPSPir+ApwJ4rPoMsBroFs0GwFqgqSSSyBZfV0wF1OVEOtKBspJ1+SdzTsR4hSYFJAF08FA9Ed5gIYCoHNtFU7SEU3lsh2UgcQTYfGFfIVTtKSyBrmYOsPBd8AVBkjtDI8Z3HLlda0zLY1Mm2ZHb2pTO5/0k/wC0FFwjJe88mjxEn5ORqmFablrTbcA8UFanig+cl41kObroLhQfiWD3iB1/birFOgGiGgDeAAAefVQq0A4XAdBkSJvyHSR4oqv95pn8bP8AUEGviqTYu0lzgLFpiYGZ1/d081cZgWa5W+AA+SJTwjPy6HiflKAuFpQOaJUZOt1NrFPIiKb2Dh66qnj6pY2R7xs0Hcnc8hcnkFqGmsz2LK7ps5jZgg7xs4aWIJ/7eBRXOPpxAv3jraTN3PvYm+9iSOK6HBU2ZQGiGt7oERGW0DjGkiUXB9mNpzktOxvA2aPn4qw6kGts3QWA+Qj6IK4ALsu4Ex69XCk6miYejbNAa4jvfzpf1sikQqKL6SYU1ce0IYLfzN8wgE2kg9p4wYamapEke638zvwt+vIFWK2Pps3zHg2/x0XO9pvdXcC6wHut2H1PNUcpRwL6r3VKhLnvJc4ncldJ2DgaLajXVXMbeGAnvPdEnKNTAvZEp4cBaH2f7HcXuxECXABhd+Fu+UczeU3VdDhmUn2bkPSAfqiHABpLm+IN+Gh12HlZVxhag/K4dBPXQXWhhq0iDa25k+ZudtbrLJYd1pi+/wDHJUO1XS4AdStRwi+26yww1HF3H0FYJYCjur9Rzmxlbm43AUfY2AB4T03CPCUZrqlMa+0pk9b/ADSWkkoM/wC9ndn+kg/OFM4xm5LRvmBA8zb4qLsG7ZwPUQfMT8kI0njVp6tII/YnyRV9jwRIII5XUwVjPyzcZTzlrvA2KK1zho9wHXN/uBPxRGg50mPH6JEKk3EvGoa6erdPP5IjcZxa4dII+cnyRR+Cp9pi7B/UXeAYWn4ub5qx98Z+YD9Ut/3AKpiyHVGxFmHSPxuG/wD2IGwAs88Xk/6QGn/arVRpEmbAacdP581UweFlrXZnjOM0AkABxkfBwRqmEdFqrx/pOv6gUEm04CfIjlvrgllQV/Z8EVtNEDUgUQwalCnChWqhjS47eZ2AHMmAOqCn2mCW5GxLiARpLdxN9RPhOllUpYMmoCWlsXcZHe/K2Wm4O87C4up08S9rsz2h0wIbIILiBlANnbXkWC1Gj1z3+iKiGKu6nnc0h1mkyBuecH57I2KqhgFjJIAjVTp0Q0QOMoIlqgWozgohtr6qihUa+dGOE8wRfx2jry0UK9BrtQPEK85qA8IMqv2e3YKu7AwtctTZVBhVqN2tuc5iBqRvHhbxXXCWNk5WtaNBeANlQ7MpOlz3tED3YMzrsdx+6jj+0C8FmUAHXcqiWD7faXRUblE2dtyzcOq2HsBuPXNccaMre7BrGCx21x03CtiNKsQWmbCL9BqqlDvyWlzCIkG4BInKRxgiRzCFjsV3YhwAu62obfKDoSTAjhOivYOllYAbk3cRoSbmOXDlCyJ0c180a26KaYlJpnaEDpLKxmMZTcRmqDjEuE6xrrBB8QnQaR1TpvBOgRCA7BsP4QP093zyxKOkgqHA8HHoYI+vxQzhHjQtPm34XV9JBmOpOH4XeEH4Az8EGQJnu9RlnneFsqIP7orIoOIADHyAABZpsLAWjkiHEP3yu5Xb9VoVKLXataeoB+aE7BsO0dCW/wC0hBW+8mRLSP0unzBAVig/MTYgCN9UxwQ2Lh4g/wC4FHp08oj0eZRDkKIp9VNJA0LMxlbM+PwsMdXkfIA/E8AtRBrYZr7mx0DhY+e45GQgoYRrTU7xAyjuA2zEjvOHGBa3F07LRIM624R8is+vhnNBBbnH9Ivylp0M7zG9lZwTCGiXSdSOH9Mm7up1+CKnh67XTHHfeNwOCMoZhMb6xv1/kKTiRpB8YRDwmhSCSCBahupI6UIKbqCC+kdFpQh0nh0xsY/sqBYas0RTJALpLRxiJjzHmqWOw0FEwbBVqOqx3RZvlY+TiZ/6hGyuVqUoMenh1pdn4fUkWiOs/NGpYZu+vWyszAslqqtTDtFw4t117w56324jRANBzbtHiwx4lpsfitByg1gGlpURTZjHAwSDycCx3y/ZH++gAy10xoBM8hH7wiuEiCARw1+BQzhW7S3pp5GR5IAdlsMOcYc5xMxtBP8A7FxHIhJSqYPjkd1EfVJBfSSSQJJJJA0JQkkgUJZUkkDZVEJJIEzinSSQJPCSSBnJJkkCUXMBSSQZT6cOIfd8Bxdpa4EbtiDYacSSSi0a7g4NmQZvuIBPQ6Rx5p0kVeI2KcWt/dJJEO0ynSSQM5UO0nCnSytHvEj/AMXOdfmGkTzSSQWqNP2bI1iZ5nUnxMqdEki/E/NJJBJJJJA6ZOkgSkAkkgy6jRVJLgCJIaDsAY8zE+Q2SSSRX//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pic>
        <p:nvPicPr>
          <p:cNvPr id="37899" name="Picture 16" descr="https://encrypted-tbn3.gstatic.com/images?q=tbn:ANd9GcQv-oMx9pivJN3CjLOAhCT3REVpdYotzzuNttrylF5nwNPVKnTv"/>
          <p:cNvPicPr>
            <a:picLocks noChangeAspect="1" noChangeArrowheads="1"/>
          </p:cNvPicPr>
          <p:nvPr/>
        </p:nvPicPr>
        <p:blipFill>
          <a:blip r:embed="rId2" cstate="print"/>
          <a:srcRect/>
          <a:stretch>
            <a:fillRect/>
          </a:stretch>
        </p:blipFill>
        <p:spPr bwMode="auto">
          <a:xfrm>
            <a:off x="5867400" y="1341438"/>
            <a:ext cx="2881313" cy="2566987"/>
          </a:xfrm>
          <a:prstGeom prst="rect">
            <a:avLst/>
          </a:prstGeom>
          <a:noFill/>
          <a:ln w="9525">
            <a:noFill/>
            <a:miter lim="800000"/>
            <a:headEnd/>
            <a:tailEnd/>
          </a:ln>
        </p:spPr>
      </p:pic>
      <p:pic>
        <p:nvPicPr>
          <p:cNvPr id="37900" name="Picture 18" descr="https://encrypted-tbn3.gstatic.com/images?q=tbn:ANd9GcRVF7AwkmIm05JIT7U_HRETtv-bbv-fudgjfSGNbkR7d91mGPMk"/>
          <p:cNvPicPr>
            <a:picLocks noChangeAspect="1" noChangeArrowheads="1"/>
          </p:cNvPicPr>
          <p:nvPr/>
        </p:nvPicPr>
        <p:blipFill>
          <a:blip r:embed="rId3" cstate="print"/>
          <a:srcRect/>
          <a:stretch>
            <a:fillRect/>
          </a:stretch>
        </p:blipFill>
        <p:spPr bwMode="auto">
          <a:xfrm>
            <a:off x="6011863" y="4149725"/>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3" y="0"/>
            <a:ext cx="7772400" cy="1143000"/>
          </a:xfrm>
        </p:spPr>
        <p:txBody>
          <a:bodyPr>
            <a:normAutofit fontScale="90000"/>
          </a:bodyPr>
          <a:lstStyle/>
          <a:p>
            <a:pPr eaLnBrk="1" fontAlgn="auto" hangingPunct="1">
              <a:spcAft>
                <a:spcPts val="0"/>
              </a:spcAft>
              <a:defRPr/>
            </a:pPr>
            <a:r>
              <a:rPr lang="it-IT" b="1" dirty="0" smtClean="0">
                <a:solidFill>
                  <a:schemeClr val="tx1"/>
                </a:solidFill>
              </a:rPr>
              <a:t>Contenuti creati dagli studenti</a:t>
            </a:r>
            <a:br>
              <a:rPr lang="it-IT" b="1" dirty="0" smtClean="0">
                <a:solidFill>
                  <a:schemeClr val="tx1"/>
                </a:solidFill>
              </a:rPr>
            </a:br>
            <a:endParaRPr lang="it-IT" dirty="0">
              <a:solidFill>
                <a:schemeClr val="tx2">
                  <a:satMod val="130000"/>
                </a:schemeClr>
              </a:solidFill>
            </a:endParaRPr>
          </a:p>
        </p:txBody>
      </p:sp>
      <p:sp>
        <p:nvSpPr>
          <p:cNvPr id="3" name="Segnaposto contenuto 2"/>
          <p:cNvSpPr>
            <a:spLocks noGrp="1"/>
          </p:cNvSpPr>
          <p:nvPr>
            <p:ph idx="1"/>
          </p:nvPr>
        </p:nvSpPr>
        <p:spPr>
          <a:xfrm>
            <a:off x="611188" y="765175"/>
            <a:ext cx="5473700" cy="5111750"/>
          </a:xfrm>
        </p:spPr>
        <p:txBody>
          <a:bodyPr>
            <a:normAutofit fontScale="92500" lnSpcReduction="10000"/>
          </a:bodyPr>
          <a:lstStyle/>
          <a:p>
            <a:pPr marL="365760" indent="-283464" eaLnBrk="1" fontAlgn="auto" hangingPunct="1">
              <a:spcAft>
                <a:spcPts val="0"/>
              </a:spcAft>
              <a:buFont typeface="Wingdings 2"/>
              <a:buChar char=""/>
              <a:defRPr/>
            </a:pPr>
            <a:r>
              <a:rPr lang="it-IT" sz="2000" dirty="0" smtClean="0"/>
              <a:t>Uno dei modi migliori per imparare qualcosa è quello di insegnare. E la creazione dei propri contenuti è un ottimo modo per comprendere se l'apprendimento sia avvenuto o meno. Si può quindi dare agli studenti il</a:t>
            </a:r>
          </a:p>
          <a:p>
            <a:pPr marL="365760" indent="-283464" eaLnBrk="1" fontAlgn="auto" hangingPunct="1">
              <a:spcAft>
                <a:spcPts val="0"/>
              </a:spcAft>
              <a:buFont typeface="Wingdings 2"/>
              <a:buNone/>
              <a:defRPr/>
            </a:pPr>
            <a:r>
              <a:rPr lang="it-IT" sz="2000" dirty="0" smtClean="0"/>
              <a:t>      tempo necessario per la realizzazione di un proprio contenuto didattico (</a:t>
            </a:r>
            <a:r>
              <a:rPr lang="it-IT" sz="2000" b="1" dirty="0" smtClean="0">
                <a:solidFill>
                  <a:srgbClr val="000099"/>
                </a:solidFill>
              </a:rPr>
              <a:t>video, </a:t>
            </a:r>
            <a:r>
              <a:rPr lang="it-IT" sz="2000" b="1" dirty="0" err="1" smtClean="0">
                <a:solidFill>
                  <a:srgbClr val="000099"/>
                </a:solidFill>
              </a:rPr>
              <a:t>podcast</a:t>
            </a:r>
            <a:r>
              <a:rPr lang="it-IT" sz="2000" b="1" dirty="0" smtClean="0">
                <a:solidFill>
                  <a:srgbClr val="000099"/>
                </a:solidFill>
              </a:rPr>
              <a:t>, poster, conferenza, presentazione o qualsiasi altra cosa che trasmetta il loro apprendimento</a:t>
            </a:r>
            <a:r>
              <a:rPr lang="it-IT" sz="2000" dirty="0" smtClean="0"/>
              <a:t>) al fine di rafforzare il loro apprendimento. Quando tale lavoro deve essere realizzato in gruppo, </a:t>
            </a:r>
            <a:r>
              <a:rPr lang="it-IT" sz="2000" b="1" dirty="0" smtClean="0">
                <a:solidFill>
                  <a:srgbClr val="000099"/>
                </a:solidFill>
              </a:rPr>
              <a:t>è bene formare dei gruppi eterogenei per favorire l'apprendimento tra pari. </a:t>
            </a:r>
            <a:r>
              <a:rPr lang="it-IT" sz="2000" dirty="0" smtClean="0"/>
              <a:t>Questi video e </a:t>
            </a:r>
            <a:r>
              <a:rPr lang="it-IT" sz="2000" dirty="0" err="1" smtClean="0"/>
              <a:t>podcast</a:t>
            </a:r>
            <a:r>
              <a:rPr lang="it-IT" sz="2000" dirty="0" smtClean="0"/>
              <a:t> realizzati possono poi essere utilizzati come parte di un approccio capovolto con altri studenti - dando il giusto riconoscimento agli studenti che si sentiranno gratificati perché il loro lavoro sarà utile ad altri compagni</a:t>
            </a:r>
            <a:endParaRPr lang="it-IT" sz="2000" dirty="0"/>
          </a:p>
        </p:txBody>
      </p:sp>
      <p:sp>
        <p:nvSpPr>
          <p:cNvPr id="38916" name="AutoShape 2" descr="data:image/jpeg;base64,/9j/4AAQSkZJRgABAQAAAQABAAD/2wCEAAkGBxQSEhUUEhQWFBQWFRgYFBcYGBcVHRQVGRwYFhUXFxcYHCggGholHBcWITEhJSkrLi4wFx8zODMsNygtLi0BCgoKDg0OGxAQGi0kHyQtLCwsLCwtLCwsLCwsLCwsLC8sLC8sLCwsLCwsLCwsLCwsLCwsLCwsLCwsLCwsLCwsLP/AABEIANYA7AMBEQACEQEDEQH/xAAcAAABBQEBAQAAAAAAAAAAAAAAAgMFBgcEAQj/xABMEAABAwICBQYICwcDAwUBAAABAAIDBBEFIQYSMUFREyJhcYGRBxQyQqGxwdEVMzRSU1RicpKywhcjc4KU0/BDouF0g9IkNTZjkxb/xAAaAQEAAgMBAAAAAAAAAAAAAAAAAQUCAwQG/8QANxEBAAECAgYJBAIBAwUAAAAAAAECAwQRBRITITFRMjNBYXGBkbHRIlKhweHwIzRC8RQVJENi/9oADAMBAAIRAxEAPwDcUAgEAgEAgEAgEAgjMY0gpqUXqJmR77E3cepg5x7AgpVb4WonOMdFTTVT+gEdoa0OcR2BAwcS0gqfi6eOladjnagI6w9znf7UCP8A+Nxqb4/ExH0ROkP5WxoPP2VVLvjMUlP8kh9JmQJd4I5h5OJSD/tu9kylBp/g8xaPODEyeh0k8Y9BcESbcNJKXO4qGj+FJf8AK/uTIFN4XaiBwZX0Ra7eW68R/wDzkBv+IKMhccD8I+H1VgJuSefMmHJnqDr6hPQHFBbGm+YzCD1AIBAIBAIBAIBAIBAIBAIBAIBBBaTaW01A287+fa7Y22c93ZuHSbBBShiuL4r8lZ4jTH/VcSHObxa62s7LZqAD7SCUwXwVUsZ16lz6uU5uLyWtJ46gN3fzOcgu9HRRwtDIo2RsGxrGhgHYBZA+gEAgEAgEDNXSRytLZWNkadrXNDgewoKNpB4J6Oe7ob07/s3cwnpYTkPukKc0ZKbNhWKYMdaCQ8gDezjykJGZzJA5O+8kMG7XKZcjPmt+jPhShlcIa1nik2Wbvi3X2EOPkg9OXBxUJaC03zGY3IPUAgEAgEAgEAgEAgEAgECXuABJIAAuScgANpJQZ5jGms9XKaXB28o7/UqDkyMbLgkW/mN72OqDtQd+jXg5ggdy1UTV1JOs58ly0O4taSbnZznXOWVtiC7IBAIBAIBAIBAIBAIPCEFG0r8HUNQ0mBrWOzPJG4jc4m5LC3nQuPzmZHzmuUoy5KHhON12CvdGWvmpY/jIJMpKdl7a7CMjHwe27DsIYSmRm2LR3SCCuhE1O/WbscNjo3bS17fNd69ouM1CUogEAgEAgEAgEAgEAgaqqlkTHPkcGMaCXOJsABtJKDL6mrqcelMUBdBhzHWkktYzEbuk8G7Btdc2CDRsEweGkiEUDAxg73He5x2uceJQd6AQCAQCAQCAQCAQCAQCAQRmPYHFVsAfdr25xStyfE7Zdp4HYWm4cMiCERkxvE8Kq8HquXpQGyWu+NoIiq4hm4xsvzSL3MW1m1hIyUzBE5cWtaHaUw4jTiaE2IykjJ50T9uqeI3h2wjtAhKdQCAQCAQCAQCAQeOcALnIDaeAQZZiFTJjtUaeFzmYfA797IMuWcNluN/NG4c47gg0zD6GOCNsUTQyNgs1o3D2npQdCAQCAQCAQCAQCAQCAQCAQCAQcOM4VHUxGOUZHNrhk5jx5L2Hc4f8bCgxTE6WpwWsNVC2+qR4zG3JlRC4/GtHm3O0eY/PNpzmYYxPY2zBcViq4I54Ha0cjbtPDcQRucCCCNxBUMnagEAgEAgEAgEGeeEjF5Z5Y8LpD+9mty7h/pxbbG2wEXJ6LDzkFx0dwWOjp2QRDmtGZ3vcfKc7pJQSSAQCBqWoY3ynNb1kBRNURxllFMzwgx8Kw/SM71htaObLY18h8Kw/Ss702tHM2NfIfCsP0rO9NrRzNjXyHwrD9KzvTa0czY18h8Kw/Ss702tHM2NfIfCsP0rO9NrRzNjXyHwrD9KzvTa0czY18h8Kw/Ss702tHM2NfIfCsP0rO9NrRzNjXyHwrD9KzvTa0czY18gMUh+lZ+IBNrRzg2NfKXVHIHC7SCOIN1nExPBhMTHEpSgII3HMIZUs1XgXF9UkXyIs5pG9rhkR1bwFMSiYzZpoJUOwnEX4dKT4vUnXpSSTqybNS53m2qelrD56TBEtdUJCAQCAQCAQR+P4q2kp5J37I2k2+c7Y1o6SSB2oKn4LMHdqSV9RnUVZLgfmxE3bbgHZH7oZwUi+KAIGqmobG0uebAbSsaqopjOWVNM1TlCg4vpnLM8x0bdm13DpJ/ztVTfx8zOVtb2NH00xrXEScMe7nVE7jxDTqgdp29wXBVXVVxl3RqxuppINFTDa5x/nefUsc2eVfL2HilNxd+KRMzKvl7DxOm4u/FImZlXy9nviVNxd+KT3prGVfL2HiFPxd+KT3prGVfL2e/B9P9r8UnvUa3eZV8vZ78HU/wBr8cnvTX7z6+Xs9+DIPtfjk96a/ej6+Xs9+C4Ptfjf70145n18vYfBUH2vxv8AemvHM+vl7B2DRHyXPaeh5/VdNbPtRnVHGDPitTTnXglLrbr6rvc7/Mltpu10TnTLGqm3cjKqFk0Z07D3CKqsx17B/ki+yzx5p6dnUrLDY+Kp1bnqrcTo6aY1re+OXwvKs1WEFA8L+jpqKQzRXE9MeVjLfK5ubwN97DWH2o2rKN+5jO6c1h0Hx8V9FDUZazm2lA82VvNeB0XFx0ELFknkAgEAgEAgzvwkPNXU0mGsJtI8STW3MF94+yJD16qmBoUcYaA1oAAAAA3AZABQFIBBmWlmLvq5/F4jaNvlHo3n/OhUeNxE11ascF7gsPFqjXq4mXPZTsDIxn/mbjvK4nZTTNc5yjpZS43cb/5uUOiKYjgQiQAoCwECwFCDgChBYChBYCgLAUIKAUBYCIKAUB1jrLKmuYYVUxKPxvChM3XYLSAfiHA9PBbt0xnCKappnKU94NdIjKDSym7423jJ2ujFgWnpaSOwjgVdYDETXTqVcY9lTpHDRRVtKeE8fH+V6VgrCJmazSOIQllngyd4hiVbhpyjeeXp+FrNuB06jmj/ALLlMopnc1ZQkIBAIBAh0zQbFwB4XF+OxBiGG6Y6tZW17WMmkLmxU8ZeGERuveQjM6rWRRg2GZfa4ug73+FuaJkrpWxGQ6nIMAcGg3OuXc67ha28ZoO+Tw1U4gY4QvfUHy476jWnjrkG4O0AAkWN7ZEjIjBfCm6tbURuhbEWxazSHl1+c1rhYgbnE36Fz4m5qW5l04W3r3Yg3gjOThdK7ynkuPVsaPb2rz3e9BVGdUUw5HvJJJ2naodMRludWEUXLzMi1tXXJzte1ml2y44LZZt7S5FGeWfxm1X7uytzXlnl8rM7QM7px2x2/Wu+dGT2V/j+VZGl47aPz/Dml0KnHkujd2uafVb0rXVo27HCYltp0panjEwjqnAqiPyonW4t5/5brlrwt6jjTPlv9nTRi7NfCqPPd7uIBc7oLAUILAUBYChBQCgLARBQCgKARBQCgLYbLOirKWFUZwreKVHiVZFUjyQ4Pdb5vkzAdJaT2ld2Fr1L0S1X6dpYqiexZcX8MVBHE18BdPI6/wC7sYyy1rl5cMhnlYG+fAr0TzaLZ4bYjyZFO43B5ZutYxuBy1SRZ4Iz81NwrOlGmcDsSoq+n1hyecoeA1zYy4iRjgCbkNfLYi454sTZTPBjHFvwKhk9QCAQRWlGKeLU0kgIDrWjvvecm5b+PYUGEVZdI7XL365dcuDiHOyIILttjfPuUBmGkYwc1oF9ttp6zvUCt6UfGtHBhPef+ETCPpWXa53B1vQNqJnimtDHETS/wHfmYuHH9V5/Lv0d13l+4arWc2GNo4N9DVTSurW+qZR6hvS+iPyyHrd+R66MH19Hn7S5Mf8A6ery94agvRPMBAIOStw2KX4xjXdOw9jhmtV2xbudOM/7zbrV+5b6E5f3kruIaIWzhdf7LvY4e3vVZe0Z2258p+f74rKzpPsuR5x8K5PTOjdqvaWu4H2cR0hVVdFVE6tUZStKLlNcZ0znBIC1siwEQUAoCgEQUAoHqBDnKRX9PxenB6Helt/Yuy106fGGiroVx3MUe/ybexekecd2CNvLbi094sfeiJS81G120Z8etEJ/BtL62le1wqJJA2w1JHFzHMFgGFpyGQtcWO/amY+icNrWzwxys8mRjXjoDgDY9OayHSgEGQ+FrSFvLiIu5sQzAzvI7M9w1R3qBnTMcLjZrALkC5uTt6MkSnhGoFO0ibed3RG30lyEOLDWXa+5sA7ZtcTqjyfRdSJXQ746X+A78zFwaQ6rz+Vho3rvL9w1fEfIj6vYFTSurXGUeAsW9J6PVLYqiOR5s1pdc2J2tcBkOkhbsNcpou01VcI+Jc+Lt1XLNVNPGfmF8ZpPSn/Ut1teP0q6jH2J/wB34n4UM6PxEf7fzHy7afE4ZPIlY48A4X7tq3UX7VfRqifNprsXaOlTMeTrW1pCAQMVlGyVurI0OHq6QdoK13bVF2nVrjNst3a7c50TkqGL6Puhu5l3x+lvXxHSqHFYCq19VO+n8x/ea7w2Opu/TVun8SiAFXu4oBEFAKB6iCHOUpNOcpShdPPknf8AlK67PTp8Yc9fRr8JYoGEgdYsvSPNpHDRq1EfWR3tKCekagiZcQs4tc3YSLg92RQbJ4DdI+UbJSOdfVHKQ9DSbSN6g4td/M5TCGsKQ3UTtja573BrWguc45BrQLkk8LIPmPTrEhU1k0jQA1zzq2FrgZAkcTa56SVCXLhFCXOabZaw9alC+Mo1inJn+KsvNUHgIh36xQRuGN5shDAeebPNsshlsv05KRKaJX5eW++Bx6+czYuDSHVebv0b13l+4ariHkR9XsCpZXdrjLiAUN5YChBwBQgsNUSO6ixKaLyJHAcL3H4TkttvEXbfRqlouYe1c6VMLFh+lm6Zv8zfa0+w9isbOlOy5HnHwrb2jO23PlPystNUtkbrMcHDiPbwKtbdym5GtTOcKuu3VROVUZSdWbAIK1jmA7ZIR0uYPW33Kmxuj/8A2Wo8Y+PhbYTHf7Lk+E/PyrYVKtnqIIc5Sk05ylJpzlklE6d/JB1H8pXTZ6dPjDnr6NfhLH5Ii3IcQO4r0jzUJCoh1KiL+I30gqZE/LEoFUxOIiR3WpFv8DVa2PE4NfY/XYDe1nOa7VvxBOVuLhwUQS+mFkhmPhtx4xxR0jDZ03Okt9GDZo6i4H8HSoGKPdrOJQaRovhjfFNc7dYesJLKFmFOAFAx6s8urd9qEf7HH1oIaBjeTLtXnF7syWkEZCwbt3nNBMaIn9/Jb6u7dbzmLh0h1Xn8u/RvXeX7hrFd5EfV7AqWV1a4y4wFi3JDBaITTMjcSA69yNos0nf1Lbh7cXbkUT2/DRibs2rU1x2fKzv0Lb5srh1tB9RCsp0XT2VT6f8ACrjStXbT+XFUaIyt8hzH97T3HL0rnr0ZdjozE/j++rfRpO1PSiY/P99ETU0UkRtIxzesZHqOwrguWq7fTjJ227tFzoTmaAWpsdVFVPidrMcWn0HoI3rZau12qtaicmq7aouRq1RmuODY42bmus2Thud933etX2Ex1N76at1Xv4fCjxWCqtfVG+n28Uuu9xBBWtI8JteWMdLwPzD29/FUmkcFlndo84/fz6rfA4vP/HX5fHwrLnKoWppzlKTTnLJJpzlKXDpn8mZuzH5V02enT4w5bnRr8JZDimTnWJtrbcxlfgV6SXm4S2PC00J4vjPZmN6jsFh1MggiMVoAY3v4FITPBA4NWGGaOUbY5GSDrY4PHqSUPsKN4IBGwi46iskPn/wj1XLYtKHHmxjVHQGR6xH4tbvUCiQuzSEtR0frQKRrekfmCmUwlnV3Nd90+pYjJK42NVxMkY7mH3p2CIgNmXsPKNjcA7bG/FSJrRFxNRLf6u78zFwaQ6rz+Xfo3rvL9w1qsHMj6vYFSVLq1xlzALFtTGio/wDVRdbvyOXTgf8AUU+ftLjx3+nq8veGir0jzYQJewOBBAIO0HMHsUTETGUpiZic4QGJ6MMdd0PMd80+Sf8Ax9SrMRoymrfb3Ty7P4WVjSNVO65vjn2/yrE9O6Nxa8FrhuPs4jpVJcoqt1atUZSt6K6a6damc4JblsWDKVuwDGeU/dyHn7j88f8Akr7A47af46+l2d/8qTGYPZ/XRw9v4TitFc8IQUTSPDeQku34t2beg72+7o6l5vG4XY17ujPD4eiwWI21G/jHH5QznLkdhpzlKTbismTk00+Ss7PyrfZ6ynxhyXOjX4SybG/KdtcLi/HcvSPNOrG5tZ0BO28foLk7DtWN01goEdiFaOTkb0/8pB2KvBtSR9baG1BkoKR52upoSessbf03WSHzrpZX69dUyg3DpZdUjgS5o2/Z9SCvRuzUC34TW2DW9P8AyspE6+p5p6j6lglneIyc6bpl/SEEdTPs0iwvrHiT67ehEp3Q5955f+nd+Zi4dIdV5u/RvXeX7hrtV5EfV7AqSpc2+MucBYNqQwSqbFMyR19Vt72zObSPat2GuxbuxXVwj4aMTbm5aminjPyuMWk9OdrnN62n2XV1TpGxPbl5SpatHX47M/NJ01WyQXY9ruog26xuXVbu0XN9ExLlrtV0dKMjy2NYQcmI4eyZuq4Z+a7e09HuWjEYei/TlV5TybrF+uzVnT6KTXUToXlruw7nDiF5m/Yrs16tX/L0Nm9Tdp1qTIdbMZEbDwK0xMxOcNkxnuXTAsT5dmfltycOPBw616bBYrb0b+lHH5efxeG2Ne7hPD4Sa7XI48XoRPE5h27Wng4bD/m4laMRZi9bmn08W/D3ps3Iq9fBmcoIJBFiCQRwIyIXmZiYnKXqImJjODLipZG3OUjm00+SM/zzVus9ZT4w5LnRr8JZDi5Ac619uWZPZmF6R5o/iL7mEXvmz1lOw7U/LLmoFfxObnOHV6lI4qY5qB9X+Dz/ANsov+li/IFlBL598IGC+K1s0NyQHAsOy7XgPb3a2r2KEKzGLFSJvCZTyjO31FJFidLkepYpUXEH/vJf4h9QQc0LjqWJNrmw3bc1InNCfj5f4DvzMXBpDqvN36N67y/cNiqPIj6h6gqSpdW+MmQFrbSwFCCgFAcjJBBBII2EZEdqRMxOcMZiJjKVgwvSR7bNl57fnecOvj6+tWeH0nXRuu7459v8+6uxGj6at9vdPLs/haoJmvaHNILTsIV5RXTXTrUznCmroqonVqjKTiyYuPFaATMLTk4ZtPA+5c2Kw1N+jVnj2S34e/NmvWjh2qFO0tJa4WINiOleXqommZpq4w9JTVFURMcJOYbXmGRrxs2OHFp2j29gW/DXps3Irjz8Gu/Zi7bmmfLxaHG8OAINwRcHiDsXqYmJjOHmZiYnKSlKFD02odSYSDyZBn98WB7xY96o9I2dW5rx2+6/0Ze17epPGPZWXOXAsjbipSa0z+SM6h+VbbXWU+MOO50a/CWM1L+dcfOG7ZnfsXpHmnRWSa0kf3m+tOwTszsyoQr2Iu/eHs9QRJFMiX19o1ScjR00X0cETPwsa32LJizHw74Gbw1bRu5KQjcRd8R/OL/dCDHxHzi7cfXvUCQwsjlG9vqKCdeclCVIxE/vJPvn1BAzB5O++fDipE5oP8fL/Ad+Zi4NIdV5u/RnXeX7hss3kM6h6gqOtdW+MmgFrbCgFAWAoQUEzCgEQksHxN0DuLD5TfaOn1rqwmLqsVf/ADPGP34uXFYam9T39krvFIHAOabgi4PEL01NUVRFUcJeeqpmmcp4lLJCraY0GyZvQ1/6T7O5U2k7HC7HhP6+PRb6Nv8AG1PjH7+fVU3OVSt100MrteIxnbGcvunMem47Ar7Rt3Wt6k9nsotJWdW5rx2+6wqxVyF0vpOUpnneznj+Xyv9pcuTHW9ezPdv/vk7dH3NS/Hfu/vmzNxVA9KbJUpI02+Rt+7+grZa6ynxcVzo1+EsVlNyOkj/ADNekeaPszki++31oLDKcyoEHWjnu7PUEHdonhxnq4IbX5SaNp+6XDXPY3WPYg+vVkhH6QYSyrp5IJPJkba+3Vdta4dIcAexB8wYnQPpppIJRqvY4tcOkbCOgixB4EIOejOrK3t9RUJTjZrhQKfiPlyff9gRDmYclIsOgrP3sx4QH0ub7lwY/qvNYaM67y+GyyeQz7o9QVHWuaOMmwFqbT1PCXuDWi5cbDrKyppmuqKaeMsK64ppmqeELzheCxwgZBz97iL59HAL0eHwVuzHDOefxyefv4y5dnjlHJ3zQNcLOaHDgQCumqimuMqozc1NdVM50zkqeP4OIrPZ5BNrbdU+5UOPwUWfro6M/j+F3gsXN36auPuh1Wu5YtE8QzMLj9pn6h7e9XOi7/G1PjH7j9+qr0lY4XY8J/SzK6VBiuphJG5h2OaR1Hcew5rXdtxcomie1stXJt1xVHYy6QEEg5EEgjgRkV5bKYnKXq4mJjOErohV6lS0bngtP5h6RbtXbgK9W9Ec9zj0hb1rEzy3tDXoHnCZGBwIOwgg9RyKiYzjKUxMxOcMaqIyxzmHa1xaesGx9S8xNOrMxyexpq1qYqjt3mSUZPNNvkTfu/oKztdZT4uG5wr8JYmPN7F6R5p20bbyx/ev3AlQSm3lBEzC73daDTfAZgPKVrqlw5sEfNy/1ZLtFupgk7wkDe1kgIM58LWhZqo/GoG3mjbaRoGcsYzyG97c7cRccEGI0gu9t+w8clAkHssoSrFULuf9/wBgRDnY3JSLToHF8pdvEbB3lxP5VX6Q6uFjozrZ8Guu8hn3R6gqS4uKOMkgLU2JjRdo8Ybfg63Xb3XXbo6I/wCojPlLi0hM7Ccu5d16R58II/HwPF5L8B33FvSuTHRE4erN1YPPb05KI5y8w9E9pKrk5GP+a4Hs3juuFts17OuK+UsbtvaUTTzaSCvWvKvUGa6UQ6lTINxIcP5gCfTdecxlGrfq9fV6bA161imfL0RtLPqSMf8ANe13cQVpt1atUVcph0XKNaiaecTDXF6l5EIMm0qj1KuYfbv+IB/6l5/FRleqjv8Afe9VgqtbD0T3e25EErQ6ytNfkTfu/oKyt9ZT4uC5wr8JYmdy9G8076D41nRrH0H3oSlroGKGidLIGsaXOc6zWgXLiTkAFCX01oHo4KCkZEbco468xG+Q2yB3gABvZfesoYrEpAgEGTeEnwbF5dVULbuJLpYB5x2l8X2t5bv2jPIhlkNWRlJfLK+8dDh7VEwG6zR6QCFwBf41rOjDQSbh7oS0cTdgOXzwoE/J4IcSYBaFr7/MljyvnnrluY6L7N6nITNHoHPhtNLLUOZrTOYwMYS7VDRI67nWAub2sL7Nu5V+kY/xx4rHRnWz4fta2G8bCN7W+kBUdzguKeMwAFqbHRRzmN7Xt2tN+viO0XCztXJt1xXHGGu5RFyiaZ7V8oK5kzdZh6xvaeBC9TYxFF6nWpn+Hm71mu1VlVDpW5qVTSfF2vHJRm4vd5Gw22NHHj2BUekcXTXGyo4ds/pc4DCzRO0r8lac5VS0NOKyZNKwmTWgiJ2mNhPXYL1OHq1rVM90ezy2IjK7VHfPu61uaWf6eC1SOmJp/wBzx7AqPSMf5vKPeXoNFz/hnxn2hWHlcE8FnDYqV12NPFoPoXqaZziHjq4yqmDqyYsu07Fqx/S1h/2gexUeNj/NPk9No2f/AB48/dXSVyu89p0NWla3oPobb2qbXWU+LgrnOmue6WUVWA1EbWPkgljjLiGuexzA51r2GsBc2zy4HgvRy83D2ipyHg2y1SAem49igXXRXQqorHstG5kJI1pSLNDd5be2uegdClDatFdCaWgziaXSWsZX2LrbwLABo6h13UxBmsilAQCAQCDJ/CzgMclVSNhY1tRUvLHOGQNy0Nc8b7XcSdtm78kFbw3Ea7BpRDKGhty5scg1on/OdDIM4yb7ss+cLqRpeEeEaklDROTSvOzlLGNx36k7eYR1kHoTIdmnMInoJHRkPDbSNLSCC1vlEEfZLlyY2jWsz3b3ZgK4pvxn27v75qZo7UcpAG72c09W1p7suxeeyzjJe1/TVm7rLQzegKMxy1+NQ03OklEZ3AEl5+61ufbs6V04bD3bs50bu9z379u3GVe/uV3EvCaCLMZLIP8A7ZCAf5Wk+tXFOAzjK5XVV57lVONynO3REeSJPhDdvgZ3vH6ip/7bY7/UjSN7u9Enh2mkEuTg6I9POb3jMdy5bujJiM7c590uuzpKJnK5GXente4uDcHMEZ3HEKtmJicpWsTExnD3xp4yD3AbgHH3rOK6o4TPqjZ0TxiPQh1ZJ9I/8TvestpXzn1k2dH2x6OeWYuzcS49JJ9aiZmeMs6aYjhBklGRfjkn0j/xO962a9XOfVjs6Ptj0JNbJ9I/8bvep16uc+smyo+2PSHPLKXG7iSeJJJ7yomZnizimI3RDqwmm15B81uZ9gUSwu1atLm0hZ41VwUjc9eRsbh9m+vMeyNp7lvwdvXvR3b1fia9nYnvbTW0cczDHKxsjHbWuAcD2FX7zzig0dpWBgbTwjk78nzGnU1jdxbcZEnMlBKIBAIBAIBAIM+xccrpBSN3QwueR06soHpezuQXjEKCKdhjmjbIw7WuAcOvPYelBQcW8FLLl1DO+nJ2xuvJG7oNze33tbqTMUnEdCsTpiSynDrixkpJHREjpbG5l/wKJTCsPrq6kd5FTA45ASMI1gOAkjGtbLv6VzVYex20x7OmMRfndFUz+Xj9Nasgse/ygWm7GNOYtkQAQelYRgsPM60R+ZTOLvxGrM/hyU1QX5GWYdV3+jWC69WHNrSlaHCKdzrz1Ts/NEMus7rJHvU6sozhHY7UQBxEDS1g2a5GselwGw9CZCEM/QO8+5A9PLEWjUDg7fmCL9G9QloGg9Q50BDjfVIt0XANvb2qk0jTEXImO2F7oyqZtTE9k7k+5y4VkbcVKTZKlJBKlJBKlJBKkP0dE6Q5Cw3uOwe8pmwruRTxSOJVzKSLVbbXtcX9L3LDPOXNvrnWq4O3wTYC57nYhMDz2llKDtLCbvmN/nkAA8ATscr3B4fZUb+MqTHYja15U8IacuxwhAIBAIBAIBAIM9pP/kct/qvN7of+UGhIBAII3H8EirIjFMDba1wydG4bHMO4+g5g3BssK7dNdOrU2WrtVurWpZJjmA1eH64ewzU7gQZGNLmlpFjyrBnGbeds+1uVTdwNduda2ubeNtXqdW5ulA0eHYbI3MSMJ85sheB1Xv6QVhONv0z9Xsf9BZmPp93FieicQBNPUtf9iRpaT/MBa/WAt9vSMT049HNc0bXHRVibDHtObD7O/YuynE2quFTkrw12jjTJoULjsafWs5uURxmGEWq54RPomcE0bL3AyPbE3eXXv2NG09dlzXcbbp6M5y6bWAu1cYyhpFAyjhYGMkyG/O5O8nLaqe5cm5VrVLi1RVapimmNx81FL9J6/csNzZrXOTzlqX6T1+5Sa1x5ytJ9J6T7kzTrXHmvSfSek+5MzXuPNak+k9J9ynWNe4PG6Nmdw49TnevJM0TNyUfXaYAkRU7S6Q5Na1vKPP3Y2X9q2W7Fy50YaK67dvfXUmdGPB5NUPE+JDVjvrCmuHOkO4zuBsG/YG3edrTbYbBxb+qrfKrxWOm7GrTuhqzWgCwyA2DgF3K96gEAgEAgEAgEAgzrGnchpDSP2NnhMZP2rPFu9sQ7VKJaKoSEAgEAgg8T0Poagl0tLE5x2vDQxx63ss70qJpieLKK6o4Sif2W4X9Xf/UVX91Y7OjlHoy2tf3T6j9luF/V3/1FV/dTZUco9Da1/dPqP2W4X9Xf/UVX91NlRyj0NrX90+o/Zbhf1d/9RVf3U2dHKPQ2tf3T6j9luF/V3/1FV/dTZ0co9EbWv7p9R+y3C/q7/wCoqv7qbOjlHobWv7p9R+y3C/q7/wCoqv7qbOjlHobWv7p9R+y3C/q7/wCoqv7qbOjlHobWv7p9R+y3C/q7/wCoqv7qbOjlHobWv7p9R+y3C/q7/wCoqv7qbOjlHobWv7p9S4fBlhjTcU1+h008g/C+Qj0Js6OUJ2tfOViw3CIKcatPDFCN4jY1l+vVGazYTObtRAQCAQCAQCAQCAQCDO/DLSubDT1kYu+lna7sJaRf+dkY7SkImM4X2gq2zRMljN2SMa9h4tcA4HuKJPoBAIBAIBAIBAIBAIBAIBAIBAIBAIBAIBAIBAIBAIBBxY3hramnlgf5MjC0ngSMnDpBsexBSvBJirhHLh8+U9I9wAPnRa27iGuNupzOKIaEiQgEAgEAgEAgEAgEAgEAgEAgEAgEAgEAgEAgEAgEAgEFL0y0PdLK2to5fF6uMeV5sgAtzrA52y2EEZEbLAvQDSKpqnTsqRDeLU1XRB4uTrB2sHE8Bs6UziTKe1cUAgEAgEAgEAgEAgEAgEAgEAgEAgEAgEAgEAg//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8917" name="AutoShape 4" descr="data:image/jpeg;base64,/9j/4AAQSkZJRgABAQAAAQABAAD/2wCEAAkGBxQSEhUUEhQWFBQWFRgYFBcYGBcVHRQVGRwYFhUXFxcYHCggGholHBcWITEhJSkrLi4wFx8zODMsNygtLi0BCgoKDg0OGxAQGi0kHyQtLCwsLCwtLCwsLCwsLCwsLC8sLC8sLCwsLCwsLCwsLCwsLCwsLCwsLCwsLCwsLCwsLP/AABEIANYA7AMBEQACEQEDEQH/xAAcAAABBQEBAQAAAAAAAAAAAAAAAgMFBgcEAQj/xABMEAABAwICBQYICwcDAwUBAAABAAIDBBEFIQYSMUFREyJhcYGRBxQyQqGxwdEVMzRSU1RicpKywhcjc4KU0/BDouF0g9IkNTZjkxb/xAAaAQEAAgMBAAAAAAAAAAAAAAAAAQUCAwQG/8QANxEBAAECAgYJBAIBAwUAAAAAAAECAwQRBRITITFRMjNBYXGBkbHRIlKhweHwIzRC8RQVJENi/9oADAMBAAIRAxEAPwDcUAgEAgEAgEAgEAgjMY0gpqUXqJmR77E3cepg5x7AgpVb4WonOMdFTTVT+gEdoa0OcR2BAwcS0gqfi6eOladjnagI6w9znf7UCP8A+Nxqb4/ExH0ROkP5WxoPP2VVLvjMUlP8kh9JmQJd4I5h5OJSD/tu9kylBp/g8xaPODEyeh0k8Y9BcESbcNJKXO4qGj+FJf8AK/uTIFN4XaiBwZX0Ra7eW68R/wDzkBv+IKMhccD8I+H1VgJuSefMmHJnqDr6hPQHFBbGm+YzCD1AIBAIBAIBAIBAIBAIBAIBAIBBBaTaW01A287+fa7Y22c93ZuHSbBBShiuL4r8lZ4jTH/VcSHObxa62s7LZqAD7SCUwXwVUsZ16lz6uU5uLyWtJ46gN3fzOcgu9HRRwtDIo2RsGxrGhgHYBZA+gEAgEAgEDNXSRytLZWNkadrXNDgewoKNpB4J6Oe7ob07/s3cwnpYTkPukKc0ZKbNhWKYMdaCQ8gDezjykJGZzJA5O+8kMG7XKZcjPmt+jPhShlcIa1nik2Wbvi3X2EOPkg9OXBxUJaC03zGY3IPUAgEAgEAgEAgEAgEAgECXuABJIAAuScgANpJQZ5jGms9XKaXB28o7/UqDkyMbLgkW/mN72OqDtQd+jXg5ggdy1UTV1JOs58ly0O4taSbnZznXOWVtiC7IBAIBAIBAIBAIBAIPCEFG0r8HUNQ0mBrWOzPJG4jc4m5LC3nQuPzmZHzmuUoy5KHhON12CvdGWvmpY/jIJMpKdl7a7CMjHwe27DsIYSmRm2LR3SCCuhE1O/WbscNjo3bS17fNd69ouM1CUogEAgEAgEAgEAgEAgaqqlkTHPkcGMaCXOJsABtJKDL6mrqcelMUBdBhzHWkktYzEbuk8G7Btdc2CDRsEweGkiEUDAxg73He5x2uceJQd6AQCAQCAQCAQCAQCAQCAQRmPYHFVsAfdr25xStyfE7Zdp4HYWm4cMiCERkxvE8Kq8HquXpQGyWu+NoIiq4hm4xsvzSL3MW1m1hIyUzBE5cWtaHaUw4jTiaE2IykjJ50T9uqeI3h2wjtAhKdQCAQCAQCAQCAQeOcALnIDaeAQZZiFTJjtUaeFzmYfA797IMuWcNluN/NG4c47gg0zD6GOCNsUTQyNgs1o3D2npQdCAQCAQCAQCAQCAQCAQCAQCAQcOM4VHUxGOUZHNrhk5jx5L2Hc4f8bCgxTE6WpwWsNVC2+qR4zG3JlRC4/GtHm3O0eY/PNpzmYYxPY2zBcViq4I54Ha0cjbtPDcQRucCCCNxBUMnagEAgEAgEAgEGeeEjF5Z5Y8LpD+9mty7h/pxbbG2wEXJ6LDzkFx0dwWOjp2QRDmtGZ3vcfKc7pJQSSAQCBqWoY3ynNb1kBRNURxllFMzwgx8Kw/SM71htaObLY18h8Kw/Ss702tHM2NfIfCsP0rO9NrRzNjXyHwrD9KzvTa0czY18h8Kw/Ss702tHM2NfIfCsP0rO9NrRzNjXyHwrD9KzvTa0czY18h8Kw/Ss702tHM2NfIfCsP0rO9NrRzNjXyHwrD9KzvTa0czY18gMUh+lZ+IBNrRzg2NfKXVHIHC7SCOIN1nExPBhMTHEpSgII3HMIZUs1XgXF9UkXyIs5pG9rhkR1bwFMSiYzZpoJUOwnEX4dKT4vUnXpSSTqybNS53m2qelrD56TBEtdUJCAQCAQCAQR+P4q2kp5J37I2k2+c7Y1o6SSB2oKn4LMHdqSV9RnUVZLgfmxE3bbgHZH7oZwUi+KAIGqmobG0uebAbSsaqopjOWVNM1TlCg4vpnLM8x0bdm13DpJ/ztVTfx8zOVtb2NH00xrXEScMe7nVE7jxDTqgdp29wXBVXVVxl3RqxuppINFTDa5x/nefUsc2eVfL2HilNxd+KRMzKvl7DxOm4u/FImZlXy9nviVNxd+KT3prGVfL2HiFPxd+KT3prGVfL2e/B9P9r8UnvUa3eZV8vZ78HU/wBr8cnvTX7z6+Xs9+DIPtfjk96a/ej6+Xs9+C4Ptfjf70145n18vYfBUH2vxv8AemvHM+vl7B2DRHyXPaeh5/VdNbPtRnVHGDPitTTnXglLrbr6rvc7/Mltpu10TnTLGqm3cjKqFk0Z07D3CKqsx17B/ki+yzx5p6dnUrLDY+Kp1bnqrcTo6aY1re+OXwvKs1WEFA8L+jpqKQzRXE9MeVjLfK5ubwN97DWH2o2rKN+5jO6c1h0Hx8V9FDUZazm2lA82VvNeB0XFx0ELFknkAgEAgEAgzvwkPNXU0mGsJtI8STW3MF94+yJD16qmBoUcYaA1oAAAAA3AZABQFIBBmWlmLvq5/F4jaNvlHo3n/OhUeNxE11ascF7gsPFqjXq4mXPZTsDIxn/mbjvK4nZTTNc5yjpZS43cb/5uUOiKYjgQiQAoCwECwFCDgChBYChBYCgLAUIKAUBYCIKAUB1jrLKmuYYVUxKPxvChM3XYLSAfiHA9PBbt0xnCKappnKU94NdIjKDSym7423jJ2ujFgWnpaSOwjgVdYDETXTqVcY9lTpHDRRVtKeE8fH+V6VgrCJmazSOIQllngyd4hiVbhpyjeeXp+FrNuB06jmj/ALLlMopnc1ZQkIBAIBAh0zQbFwB4XF+OxBiGG6Y6tZW17WMmkLmxU8ZeGERuveQjM6rWRRg2GZfa4ug73+FuaJkrpWxGQ6nIMAcGg3OuXc67ha28ZoO+Tw1U4gY4QvfUHy476jWnjrkG4O0AAkWN7ZEjIjBfCm6tbURuhbEWxazSHl1+c1rhYgbnE36Fz4m5qW5l04W3r3Yg3gjOThdK7ynkuPVsaPb2rz3e9BVGdUUw5HvJJJ2naodMRludWEUXLzMi1tXXJzte1ml2y44LZZt7S5FGeWfxm1X7uytzXlnl8rM7QM7px2x2/Wu+dGT2V/j+VZGl47aPz/Dml0KnHkujd2uafVb0rXVo27HCYltp0panjEwjqnAqiPyonW4t5/5brlrwt6jjTPlv9nTRi7NfCqPPd7uIBc7oLAUILAUBYChBQCgLARBQCgKARBQCgLYbLOirKWFUZwreKVHiVZFUjyQ4Pdb5vkzAdJaT2ld2Fr1L0S1X6dpYqiexZcX8MVBHE18BdPI6/wC7sYyy1rl5cMhnlYG+fAr0TzaLZ4bYjyZFO43B5ZutYxuBy1SRZ4Iz81NwrOlGmcDsSoq+n1hyecoeA1zYy4iRjgCbkNfLYi454sTZTPBjHFvwKhk9QCAQRWlGKeLU0kgIDrWjvvecm5b+PYUGEVZdI7XL365dcuDiHOyIILttjfPuUBmGkYwc1oF9ttp6zvUCt6UfGtHBhPef+ETCPpWXa53B1vQNqJnimtDHETS/wHfmYuHH9V5/Lv0d13l+4arWc2GNo4N9DVTSurW+qZR6hvS+iPyyHrd+R66MH19Hn7S5Mf8A6ery94agvRPMBAIOStw2KX4xjXdOw9jhmtV2xbudOM/7zbrV+5b6E5f3kruIaIWzhdf7LvY4e3vVZe0Z2258p+f74rKzpPsuR5x8K5PTOjdqvaWu4H2cR0hVVdFVE6tUZStKLlNcZ0znBIC1siwEQUAoCgEQUAoHqBDnKRX9PxenB6Helt/Yuy106fGGiroVx3MUe/ybexekecd2CNvLbi094sfeiJS81G120Z8etEJ/BtL62le1wqJJA2w1JHFzHMFgGFpyGQtcWO/amY+icNrWzwxys8mRjXjoDgDY9OayHSgEGQ+FrSFvLiIu5sQzAzvI7M9w1R3qBnTMcLjZrALkC5uTt6MkSnhGoFO0ibed3RG30lyEOLDWXa+5sA7ZtcTqjyfRdSJXQ746X+A78zFwaQ6rz+Vho3rvL9w1fEfIj6vYFTSurXGUeAsW9J6PVLYqiOR5s1pdc2J2tcBkOkhbsNcpou01VcI+Jc+Lt1XLNVNPGfmF8ZpPSn/Ut1teP0q6jH2J/wB34n4UM6PxEf7fzHy7afE4ZPIlY48A4X7tq3UX7VfRqifNprsXaOlTMeTrW1pCAQMVlGyVurI0OHq6QdoK13bVF2nVrjNst3a7c50TkqGL6Puhu5l3x+lvXxHSqHFYCq19VO+n8x/ea7w2Opu/TVun8SiAFXu4oBEFAKB6iCHOUpNOcpShdPPknf8AlK67PTp8Yc9fRr8JYoGEgdYsvSPNpHDRq1EfWR3tKCekagiZcQs4tc3YSLg92RQbJ4DdI+UbJSOdfVHKQ9DSbSN6g4td/M5TCGsKQ3UTtja573BrWguc45BrQLkk8LIPmPTrEhU1k0jQA1zzq2FrgZAkcTa56SVCXLhFCXOabZaw9alC+Mo1inJn+KsvNUHgIh36xQRuGN5shDAeebPNsshlsv05KRKaJX5eW++Bx6+czYuDSHVebv0b13l+4ariHkR9XsCpZXdrjLiAUN5YChBwBQgsNUSO6ixKaLyJHAcL3H4TkttvEXbfRqlouYe1c6VMLFh+lm6Zv8zfa0+w9isbOlOy5HnHwrb2jO23PlPystNUtkbrMcHDiPbwKtbdym5GtTOcKuu3VROVUZSdWbAIK1jmA7ZIR0uYPW33Kmxuj/8A2Wo8Y+PhbYTHf7Lk+E/PyrYVKtnqIIc5Sk05ylJpzlklE6d/JB1H8pXTZ6dPjDnr6NfhLH5Ii3IcQO4r0jzUJCoh1KiL+I30gqZE/LEoFUxOIiR3WpFv8DVa2PE4NfY/XYDe1nOa7VvxBOVuLhwUQS+mFkhmPhtx4xxR0jDZ03Okt9GDZo6i4H8HSoGKPdrOJQaRovhjfFNc7dYesJLKFmFOAFAx6s8urd9qEf7HH1oIaBjeTLtXnF7syWkEZCwbt3nNBMaIn9/Jb6u7dbzmLh0h1Xn8u/RvXeX7hrFd5EfV7AqWV1a4y4wFi3JDBaITTMjcSA69yNos0nf1Lbh7cXbkUT2/DRibs2rU1x2fKzv0Lb5srh1tB9RCsp0XT2VT6f8ACrjStXbT+XFUaIyt8hzH97T3HL0rnr0ZdjozE/j++rfRpO1PSiY/P99ETU0UkRtIxzesZHqOwrguWq7fTjJ227tFzoTmaAWpsdVFVPidrMcWn0HoI3rZau12qtaicmq7aouRq1RmuODY42bmus2Thud933etX2Ex1N76at1Xv4fCjxWCqtfVG+n28Uuu9xBBWtI8JteWMdLwPzD29/FUmkcFlndo84/fz6rfA4vP/HX5fHwrLnKoWppzlKTTnLJJpzlKXDpn8mZuzH5V02enT4w5bnRr8JZDimTnWJtrbcxlfgV6SXm4S2PC00J4vjPZmN6jsFh1MggiMVoAY3v4FITPBA4NWGGaOUbY5GSDrY4PHqSUPsKN4IBGwi46iskPn/wj1XLYtKHHmxjVHQGR6xH4tbvUCiQuzSEtR0frQKRrekfmCmUwlnV3Nd90+pYjJK42NVxMkY7mH3p2CIgNmXsPKNjcA7bG/FSJrRFxNRLf6u78zFwaQ6rz+Xfo3rvL9w1qsHMj6vYFSVLq1xlzALFtTGio/wDVRdbvyOXTgf8AUU+ftLjx3+nq8veGir0jzYQJewOBBAIO0HMHsUTETGUpiZic4QGJ6MMdd0PMd80+Sf8Ax9SrMRoymrfb3Ty7P4WVjSNVO65vjn2/yrE9O6Nxa8FrhuPs4jpVJcoqt1atUZSt6K6a6damc4JblsWDKVuwDGeU/dyHn7j88f8Akr7A47af46+l2d/8qTGYPZ/XRw9v4TitFc8IQUTSPDeQku34t2beg72+7o6l5vG4XY17ujPD4eiwWI21G/jHH5QznLkdhpzlKTbismTk00+Ss7PyrfZ6ynxhyXOjX4SybG/KdtcLi/HcvSPNOrG5tZ0BO28foLk7DtWN01goEdiFaOTkb0/8pB2KvBtSR9baG1BkoKR52upoSessbf03WSHzrpZX69dUyg3DpZdUjgS5o2/Z9SCvRuzUC34TW2DW9P8AyspE6+p5p6j6lglneIyc6bpl/SEEdTPs0iwvrHiT67ehEp3Q5955f+nd+Zi4dIdV5u/RvXeX7hrtV5EfV7AqSpc2+MucBYNqQwSqbFMyR19Vt72zObSPat2GuxbuxXVwj4aMTbm5aminjPyuMWk9OdrnN62n2XV1TpGxPbl5SpatHX47M/NJ01WyQXY9ruog26xuXVbu0XN9ExLlrtV0dKMjy2NYQcmI4eyZuq4Z+a7e09HuWjEYei/TlV5TybrF+uzVnT6KTXUToXlruw7nDiF5m/Yrs16tX/L0Nm9Tdp1qTIdbMZEbDwK0xMxOcNkxnuXTAsT5dmfltycOPBw616bBYrb0b+lHH5efxeG2Ne7hPD4Sa7XI48XoRPE5h27Wng4bD/m4laMRZi9bmn08W/D3ps3Iq9fBmcoIJBFiCQRwIyIXmZiYnKXqImJjODLipZG3OUjm00+SM/zzVus9ZT4w5LnRr8JZDi5Ac619uWZPZmF6R5o/iL7mEXvmz1lOw7U/LLmoFfxObnOHV6lI4qY5qB9X+Dz/ANsov+li/IFlBL598IGC+K1s0NyQHAsOy7XgPb3a2r2KEKzGLFSJvCZTyjO31FJFidLkepYpUXEH/vJf4h9QQc0LjqWJNrmw3bc1InNCfj5f4DvzMXBpDqvN36N67y/cNiqPIj6h6gqSpdW+MmQFrbSwFCCgFAcjJBBBII2EZEdqRMxOcMZiJjKVgwvSR7bNl57fnecOvj6+tWeH0nXRuu7459v8+6uxGj6at9vdPLs/haoJmvaHNILTsIV5RXTXTrUznCmroqonVqjKTiyYuPFaATMLTk4ZtPA+5c2Kw1N+jVnj2S34e/NmvWjh2qFO0tJa4WINiOleXqommZpq4w9JTVFURMcJOYbXmGRrxs2OHFp2j29gW/DXps3Irjz8Gu/Zi7bmmfLxaHG8OAINwRcHiDsXqYmJjOHmZiYnKSlKFD02odSYSDyZBn98WB7xY96o9I2dW5rx2+6/0Ze17epPGPZWXOXAsjbipSa0z+SM6h+VbbXWU+MOO50a/CWM1L+dcfOG7ZnfsXpHmnRWSa0kf3m+tOwTszsyoQr2Iu/eHs9QRJFMiX19o1ScjR00X0cETPwsa32LJizHw74Gbw1bRu5KQjcRd8R/OL/dCDHxHzi7cfXvUCQwsjlG9vqKCdeclCVIxE/vJPvn1BAzB5O++fDipE5oP8fL/Ad+Zi4NIdV5u/RnXeX7hss3kM6h6gqOtdW+MmgFrbCgFAWAoQUEzCgEQksHxN0DuLD5TfaOn1rqwmLqsVf/ADPGP34uXFYam9T39krvFIHAOabgi4PEL01NUVRFUcJeeqpmmcp4lLJCraY0GyZvQ1/6T7O5U2k7HC7HhP6+PRb6Nv8AG1PjH7+fVU3OVSt100MrteIxnbGcvunMem47Ar7Rt3Wt6k9nsotJWdW5rx2+6wqxVyF0vpOUpnneznj+Xyv9pcuTHW9ezPdv/vk7dH3NS/Hfu/vmzNxVA9KbJUpI02+Rt+7+grZa6ynxcVzo1+EsVlNyOkj/ADNekeaPszki++31oLDKcyoEHWjnu7PUEHdonhxnq4IbX5SaNp+6XDXPY3WPYg+vVkhH6QYSyrp5IJPJkba+3Vdta4dIcAexB8wYnQPpppIJRqvY4tcOkbCOgixB4EIOejOrK3t9RUJTjZrhQKfiPlyff9gRDmYclIsOgrP3sx4QH0ub7lwY/qvNYaM67y+GyyeQz7o9QVHWuaOMmwFqbT1PCXuDWi5cbDrKyppmuqKaeMsK64ppmqeELzheCxwgZBz97iL59HAL0eHwVuzHDOefxyefv4y5dnjlHJ3zQNcLOaHDgQCumqimuMqozc1NdVM50zkqeP4OIrPZ5BNrbdU+5UOPwUWfro6M/j+F3gsXN36auPuh1Wu5YtE8QzMLj9pn6h7e9XOi7/G1PjH7j9+qr0lY4XY8J/SzK6VBiuphJG5h2OaR1Hcew5rXdtxcomie1stXJt1xVHYy6QEEg5EEgjgRkV5bKYnKXq4mJjOErohV6lS0bngtP5h6RbtXbgK9W9Ec9zj0hb1rEzy3tDXoHnCZGBwIOwgg9RyKiYzjKUxMxOcMaqIyxzmHa1xaesGx9S8xNOrMxyexpq1qYqjt3mSUZPNNvkTfu/oKztdZT4uG5wr8JYmPN7F6R5p20bbyx/ev3AlQSm3lBEzC73daDTfAZgPKVrqlw5sEfNy/1ZLtFupgk7wkDe1kgIM58LWhZqo/GoG3mjbaRoGcsYzyG97c7cRccEGI0gu9t+w8clAkHssoSrFULuf9/wBgRDnY3JSLToHF8pdvEbB3lxP5VX6Q6uFjozrZ8Guu8hn3R6gqS4uKOMkgLU2JjRdo8Ybfg63Xb3XXbo6I/wCojPlLi0hM7Ccu5d16R58II/HwPF5L8B33FvSuTHRE4erN1YPPb05KI5y8w9E9pKrk5GP+a4Hs3juuFts17OuK+UsbtvaUTTzaSCvWvKvUGa6UQ6lTINxIcP5gCfTdecxlGrfq9fV6bA161imfL0RtLPqSMf8ANe13cQVpt1atUVcph0XKNaiaecTDXF6l5EIMm0qj1KuYfbv+IB/6l5/FRleqjv8Afe9VgqtbD0T3e25EErQ6ytNfkTfu/oKyt9ZT4uC5wr8JYmdy9G8076D41nRrH0H3oSlroGKGidLIGsaXOc6zWgXLiTkAFCX01oHo4KCkZEbco468xG+Q2yB3gABvZfesoYrEpAgEGTeEnwbF5dVULbuJLpYB5x2l8X2t5bv2jPIhlkNWRlJfLK+8dDh7VEwG6zR6QCFwBf41rOjDQSbh7oS0cTdgOXzwoE/J4IcSYBaFr7/MljyvnnrluY6L7N6nITNHoHPhtNLLUOZrTOYwMYS7VDRI67nWAub2sL7Nu5V+kY/xx4rHRnWz4fta2G8bCN7W+kBUdzguKeMwAFqbHRRzmN7Xt2tN+viO0XCztXJt1xXHGGu5RFyiaZ7V8oK5kzdZh6xvaeBC9TYxFF6nWpn+Hm71mu1VlVDpW5qVTSfF2vHJRm4vd5Gw22NHHj2BUekcXTXGyo4ds/pc4DCzRO0r8lac5VS0NOKyZNKwmTWgiJ2mNhPXYL1OHq1rVM90ezy2IjK7VHfPu61uaWf6eC1SOmJp/wBzx7AqPSMf5vKPeXoNFz/hnxn2hWHlcE8FnDYqV12NPFoPoXqaZziHjq4yqmDqyYsu07Fqx/S1h/2gexUeNj/NPk9No2f/AB48/dXSVyu89p0NWla3oPobb2qbXWU+LgrnOmue6WUVWA1EbWPkgljjLiGuexzA51r2GsBc2zy4HgvRy83D2ipyHg2y1SAem49igXXRXQqorHstG5kJI1pSLNDd5be2uegdClDatFdCaWgziaXSWsZX2LrbwLABo6h13UxBmsilAQCAQCDJ/CzgMclVSNhY1tRUvLHOGQNy0Nc8b7XcSdtm78kFbw3Ea7BpRDKGhty5scg1on/OdDIM4yb7ss+cLqRpeEeEaklDROTSvOzlLGNx36k7eYR1kHoTIdmnMInoJHRkPDbSNLSCC1vlEEfZLlyY2jWsz3b3ZgK4pvxn27v75qZo7UcpAG72c09W1p7suxeeyzjJe1/TVm7rLQzegKMxy1+NQ03OklEZ3AEl5+61ufbs6V04bD3bs50bu9z379u3GVe/uV3EvCaCLMZLIP8A7ZCAf5Wk+tXFOAzjK5XVV57lVONynO3REeSJPhDdvgZ3vH6ip/7bY7/UjSN7u9Enh2mkEuTg6I9POb3jMdy5bujJiM7c590uuzpKJnK5GXente4uDcHMEZ3HEKtmJicpWsTExnD3xp4yD3AbgHH3rOK6o4TPqjZ0TxiPQh1ZJ9I/8TvestpXzn1k2dH2x6OeWYuzcS49JJ9aiZmeMs6aYjhBklGRfjkn0j/xO962a9XOfVjs6Ptj0JNbJ9I/8bvep16uc+smyo+2PSHPLKXG7iSeJJJ7yomZnizimI3RDqwmm15B81uZ9gUSwu1atLm0hZ41VwUjc9eRsbh9m+vMeyNp7lvwdvXvR3b1fia9nYnvbTW0cczDHKxsjHbWuAcD2FX7zzig0dpWBgbTwjk78nzGnU1jdxbcZEnMlBKIBAIBAIBAIM+xccrpBSN3QwueR06soHpezuQXjEKCKdhjmjbIw7WuAcOvPYelBQcW8FLLl1DO+nJ2xuvJG7oNze33tbqTMUnEdCsTpiSynDrixkpJHREjpbG5l/wKJTCsPrq6kd5FTA45ASMI1gOAkjGtbLv6VzVYex20x7OmMRfndFUz+Xj9Nasgse/ygWm7GNOYtkQAQelYRgsPM60R+ZTOLvxGrM/hyU1QX5GWYdV3+jWC69WHNrSlaHCKdzrz1Ts/NEMus7rJHvU6sozhHY7UQBxEDS1g2a5GselwGw9CZCEM/QO8+5A9PLEWjUDg7fmCL9G9QloGg9Q50BDjfVIt0XANvb2qk0jTEXImO2F7oyqZtTE9k7k+5y4VkbcVKTZKlJBKlJBKlJBKkP0dE6Q5Cw3uOwe8pmwruRTxSOJVzKSLVbbXtcX9L3LDPOXNvrnWq4O3wTYC57nYhMDz2llKDtLCbvmN/nkAA8ATscr3B4fZUb+MqTHYja15U8IacuxwhAIBAIBAIBAIM9pP/kct/qvN7of+UGhIBAII3H8EirIjFMDba1wydG4bHMO4+g5g3BssK7dNdOrU2WrtVurWpZJjmA1eH64ewzU7gQZGNLmlpFjyrBnGbeds+1uVTdwNduda2ubeNtXqdW5ulA0eHYbI3MSMJ85sheB1Xv6QVhONv0z9Xsf9BZmPp93FieicQBNPUtf9iRpaT/MBa/WAt9vSMT049HNc0bXHRVibDHtObD7O/YuynE2quFTkrw12jjTJoULjsafWs5uURxmGEWq54RPomcE0bL3AyPbE3eXXv2NG09dlzXcbbp6M5y6bWAu1cYyhpFAyjhYGMkyG/O5O8nLaqe5cm5VrVLi1RVapimmNx81FL9J6/csNzZrXOTzlqX6T1+5Sa1x5ytJ9J6T7kzTrXHmvSfSek+5MzXuPNak+k9J9ynWNe4PG6Nmdw49TnevJM0TNyUfXaYAkRU7S6Q5Na1vKPP3Y2X9q2W7Fy50YaK67dvfXUmdGPB5NUPE+JDVjvrCmuHOkO4zuBsG/YG3edrTbYbBxb+qrfKrxWOm7GrTuhqzWgCwyA2DgF3K96gEAgEAgEAgEAgzrGnchpDSP2NnhMZP2rPFu9sQ7VKJaKoSEAgEAgg8T0Poagl0tLE5x2vDQxx63ss70qJpieLKK6o4Sif2W4X9Xf/UVX91Y7OjlHoy2tf3T6j9luF/V3/1FV/dTZUco9Da1/dPqP2W4X9Xf/UVX91NlRyj0NrX90+o/Zbhf1d/9RVf3U2dHKPQ2tf3T6j9luF/V3/1FV/dTZ0co9EbWv7p9R+y3C/q7/wCoqv7qbOjlHobWv7p9R+y3C/q7/wCoqv7qbOjlHobWv7p9R+y3C/q7/wCoqv7qbOjlHobWv7p9R+y3C/q7/wCoqv7qbOjlHobWv7p9R+y3C/q7/wCoqv7qbOjlHobWv7p9S4fBlhjTcU1+h008g/C+Qj0Js6OUJ2tfOViw3CIKcatPDFCN4jY1l+vVGazYTObtRAQCAQCAQCAQCAQCDO/DLSubDT1kYu+lna7sJaRf+dkY7SkImM4X2gq2zRMljN2SMa9h4tcA4HuKJPoBAIBAIBAIBAIBAIBAIBAIBAIBAIBAIBAIBAIBAIBBxY3hramnlgf5MjC0ngSMnDpBsexBSvBJirhHLh8+U9I9wAPnRa27iGuNupzOKIaEiQgEAgEAgEAgEAgEAgEAgEAgEAgEAgEAgEAgEAgEAgEFL0y0PdLK2to5fF6uMeV5sgAtzrA52y2EEZEbLAvQDSKpqnTsqRDeLU1XRB4uTrB2sHE8Bs6UziTKe1cUAgEAgEAgEAgEAgEAgEAgEAgEAgEAgEAgEAg//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8918" name="AutoShape 6" descr="data:image/jpeg;base64,/9j/4AAQSkZJRgABAQAAAQABAAD/2wCEAAkGBxITEhUUEhQVFRUVFRYXFxUUFBcUFBUUFRUXFxQVFRUYHSggGholGxQUITEhJSkrLi4uFyA1ODQsNygtLisBCgoKDg0OGxAQGy0kHiQtLSwsLC8uLCwuLCwsLCwsLTUtLCwsLCwsLCwtLCwsLCwsLCw0LDQsLCwsLCwsLCwsLP/AABEIAOEA4QMBEQACEQEDEQH/xAAcAAEAAQUBAQAAAAAAAAAAAAAABgEDBAUHAgj/xABFEAABAwIDAwgGBgcJAQEAAAABAAIDBBEFEiEGMUEHEyJRYXGBkRQyUnKhsSNCU2Ky0RYXM4KiwfAIFTVjdJKzwuFzJP/EABoBAQACAwEAAAAAAAAAAAAAAAABBQIDBgT/xAA2EQEAAgEBBAYIBgIDAQAAAAAAAQIDEQQFITESE0FRUnEVIjKRobHR4RQzYWOBwUJiIzTw8f/aAAwDAQACEQMRAD8A7igICAgICAgICAgICAgICAgICAgICAgICAgICAgICAgICAgICAgICAgICAgICAgICAgICAgICAgICAgICAgICAgICAgINRje09HSD/8AROxh9m93nuYNVGpogmJctNOCRT08sn3nlsbT4XLvMBNU6NJLyoYpN+wp2NHW1jpD5nT4KDRYdtNtA/iW90cbfmFIqzH9oG/Xce+OJ3/VBfj5RMXh/bRNeBvLoi34tsE1NG2w3lkadJ6cjrMTg7Xjo63zTU0TXBNtKKqsI5gHexJ0H+R0PgpNEhRAgICAgICAgICAgICAgICAgICDRbUbWUlCzNUSWcfVjb0pHHsaNw7TYIOSYtt/ieIuMdIwwx7voz07fflOg8LKEvWA8mDnnNO5ziTdwbxJ35nnUpoaug4TsDBEBZjR4XPmU0NUhhwOIcLqUMluHRD6oQevQI/ZCC2/C4j9VBp8T2LpZh042ntIF/Peo0TqhGN8k9ruppHNPsu6bPD6w8ymhq1FFtFimFuDZ2l0QP1yXxkfdeNW9x8lCdHTtl9tKasADXZJOMbt/wC6dzlkjRJUQICAgICAgICAgICAgICAg02O482DoMHOTO9Vg4dRfbcPmsbWiGVazKA4lsQa6cVE7nOkPrhujCB6rey3Z/6orE9qbTXsTXBNl4oWgBrQBua0ABZsG/jjDdALIPaAgICAgICDFrcPjlaWvaCCLEEAgjtCDnmIcmwinbPSuyhrs3NWuwuBuLa3aOwLGYnTgyiY14phgWOiQ81KObmaNWOO8e00/Wb2qK214TzTamnGOTerNgICAgICAgICAgICAgINLj+M81aOPWZw0HBo9p3xssbW0ZVrrLV4NhBcS5xuXG73ne4nfbsUVrpxnmm1uyOSVQQNYLALNguICAgICAgICAgICDU43gjJwCOhI3Vj2+s0/wAx2bisbV1ZVt0WPgWLOLjBOMszN/svbwe3sPwKituyeabV04xyb5ZsBAQEBAQEBAQEBAQYOMYk2CMvOp3Nb7TjuHdoT4KJnRMRqjmDUD5Hl8hJe7V7j8h1dyxrHbLK06R0YS6KMNFgs2D2gICAgICAgICAgICAg1OPYVzrQ9nRlj1Y7t4g9bTuIWF668Y5s6W04Tyl6wLEudZYiz29FzTva4aOB/PiLKaW6UaovXozo2iyYiAgICAgICAgICCF18xqai41ZHdrO3XV3iQfBo61hzllHCEroaYMaBx4rNiyUBAQEBAQEBAQEBAQEBAQaWthEMzZho15DZOoO3Mf/I94WufVtr2Tz/r6e5tj1q6dscv7+vvblputjUqgICAgICAgICDX49U5IHkGxcMoPUXaX8Bc+Ci06RqmIazZmhsMxG75/wDgAHgkciUjUoEGPW10cTc0jg0cOs9w4rTmz48NelknSG3Dgvlt0aRq0U22cAO53jYKntv2mvqY5n3fdY13Pm04zDx+m0HV8Qo9O/tT70+h8vfB+m0HV8Qo9O/tT7z0Pl74V/TWDq+IT07+1PvPQ+XvP01g/ohPTv7U+89D5e8/TSD+iE9O/tT7z0Rl71f0zg/ohPTv7U+89EZe8/TOD+iE9PftT70eiMvefplB/RCenf2p956Iy965DtdA42/mE9P1j2sdvgxturLEat1S1jJBdp8OKtNk2/DtUa4549sTwmP4V+TFbHOlmQvY1iCzV04kY5jtzgQfFRaImNJTW01nWGHgdQXMyv8AXjJY7vabX8RY+KxpMzHHmyyRETw5c2yWbAQEBAQEBAQEEc2ocXSQxjhd7h2aZfk4eKieKYbughysAUoZCCzWVAjjdI7cxpcbb7AX07Vje8UrNrcoZVrNpisdrlWJ18sx5yQ2c/cODGcAP61K4vatpnaMs2nlHJ2eyYK4cfQjs5/rLWehsPrNzHrdqtfW2jlOj0dGJ5qihi9hvko66/edCvcr6BF7DfJOuv3nQr3Kigi9hvknW370dGO5X0CL2G+Sjrb950YV9Ai9hvknW370dGHr+74vs2+SddfvRpCow+L7NvknW37zSHoYfF9m3yTrb96NB2GQn6gHaND5hTGa8drHRfwnEZKSVjXOLoXmzXH1mO4Anq/JTz/5cXq3rx/9/cPNtGCMtZiebqOG1nON13jeuv2Hao2nBXL3847pjm5XLj6u01Zi9bWINK883WHqmjzdmeMhp8crm/7VhEaW82czrXybpZsBAQEBAQEBAQRh5L61/UwMb56n8PxQZuO7T0tIyV0srA6KPOYw5vOEfVAbe9zwCDmX64KpwzCnhaDuBe9xHe7S/koSuv5TzU074ZI2xyudG1pa4lr2ufZ9gdWuA14rybdGuz38np2KI/EU1713ER0h2MaPguKx9vm6/B7Ov6ytQQue4NaCXE2AG8lbaUte0VrGsy2XvWlZtadIhvRslUWveO/VmN/O1lcV3JkmNZtGqntvvFFtIrMwxKjZ6qZviLh9wh3wGq0ZN0bRXlpPlP1bqb32e3PWPOPo1rmkGxBB6nAg+RVfkw5MfC9Zjze/Hmx5I1paJ8lQtTN6CIVCIVRD2EQqiGJi7bxO6wWkHqOYLbhn1/f8mMs2u249BEbWs52WRos0ktaAALvcQNdTuV7uKdMd6/7fOHO70x6ZImP1+bGZyrVfGCEjjq8fFXuqsT/Zra+mq2Ms9jJT60JeC9ruq3EdRtqpQu7UnIIZfs52A+5LeM68BdzT4KNExLcQPu0FShcQEBAQEBAQUJQc8pcaEENXVkXEYklAO8nLmjb5uAUQONNrJJ6Ssnldmkke1z3dbi4fAAADsAUi/Rwh0be5QlYdDkniP+Y1ebbPyLeT1bF/2KebpNW+7h7rfkuJrGmvm6/B7LebDhvPuv63NnL5i9u211cbmivXzrz04K7fPS/Dxpy1jVOQF1DlnoILdVRxyi0jGvHaPkd4UWrFo0mNYTW01nWJ0lGsT2NGpp3W+5ISR3B+8eN1U7TufFk44/Vn4fb+Frs+98tOGT1o+P3RWogfG4skaWuHA9XWOsdoXPbRs2TZ7dG8fSV/g2nHnr0qT9XkLztyqD0EQ9BQxYWMPtE7938QW/BGt0TyRLaqS9TT9kZ+bVfbmrpW/nCi3vGl6/z811sYsrtSvWzzSHzkaFoZYjeD0rFSOpf3x6ThUznHpxsOb3o3A3067A+KCWYTJdnj80GcgICAgICChKCE7T8oFE2nnENQTLzUgjLIpXNMgBDbSBhZ6w67KNU9GXEptpXnC54ZHuc+WSEC7dMoLi/pAWHqN0PUpQwsJN8PqR2x/jAQZWHzdAKBkYkf2Dvvt/FZaNpjXDbyerYv+xTzTUv1HuhcZMc3Y4vZZFNO5jg9hs5puCOCY8lsdotWdJhlelclZraNYlKaTbVwFpYg7tYcvwN1c4t92jhkrr+sKXLuSk/l208+LcUm1VM/Qkxn740/3DRe/FvbZ78JnTzV+XdO0U4xHSj9Po3Ubg4XaQR1g3Csq2i0axKttWazpMaLgUoYuJYbFOzLI244EaOaetp4FYZMdclejeNYZ48lsdulWdJc/wAbwaSmd0ulGfVkt/C4cHfArltv3bbB69ONfjHn9XS7DvGuf1L8LfNrwqtZqhEPShDU47J9GfD8QXr2ePWJ5IntK/6eH/5n5hXu6Y9W/mod8+1X+fmyaWa5HerhSsvAPXqfdZ8ypQvTY9zNJUwh5a+V8YaACczXOAlBNrAZQd9kE62H2yijgIq5XAh7rvdHI5oGlrva0tHiUNHRIJmvaHMcHNcAQ4G4IO4goLiAgICAg0G3tTkw+qOYNcYZA3UAlxabBvWUHB8IMk0LWMinnyDJaONz2tZvAuO86dq1dD1uDZN+HGWi2vpzGwMdA+F2cEh7HM4G2hC2xEsNYXdkzeCRp4yQjzlaiJWqJ3RCgZ+Ju+jh99n4wtWf8u3lL0bJP/NXzhNA7pDuC42Y4O0x8mfTQOe4MYC5zjYAcVhjx2yWilY1mTJkrjrN7TpEJCNjKjLfNHf2bn52srmu47acbxr5Ka2/Ka8KTp5tZXYJUxavidb2mdNvjl1HiF5M26tox8YjpeX0erDvXZ8nCZ6Pn9VnD8RkiN4nkdgN2nvbuK8mLPm2e3qzMfp9nqy4MWevrREx3/SU1wPapktmS2jfoAb9Bx7Oo9i6HY960y+rk4W+Eue2zdV8XrY+NfjH1SNW6pW6mnbI0seA5rhYg7iFExExpKYmYnWHOcdwh1NJbUxuvkd/0d94fHzXK7y3f1FunT2Z+H27nT7u27r69C/tR8f/AHa1yqlmqSiGjxt3QPh+IL27PHEn2UW2jN5o+yMfMK83VHq281Dvr2qfz812l3hWykZmCS/SVHa1nzKlCsVG+V78kMk1gLiNrn5eout3fBRMapidF2Cic9ukEjWE2Lyx3NgnTV1rDWwUTWe1MTDpvJJUn0bmi6+Rz9L3LRmNhbgFMInmnqlAgICAg55yzV7YIaSV2obVszNGpLA1znWHH1Bp2qJjVMODyzc29wY42zG3dfTd2JrMSng1mKy5mgk3N/5FTqiWfgFTkp5jxDoj5SAohdp5NFAzsRfdkPvs/GFrzflz5S37L+dXzhNwekO4LjZ5O2pyS/YZzefN/WMZy+Yvbttf4qw3PNYzzrz04KvfMWnZ405axqnjXrp3LLrXoNRjGzME93Ac3J7bOPvN3O+a820bJizxpeOPf2vTs+15cE+pPDu7EDxPDZKd+SUb75XD1XgeyevsXL7bsF9mnXnWe36un2Pb6bTGkcLdsfRItltpCCIpjcbmPO8dTXHq7V7927ymJjFlnh2T9Xg3ju2JicuKOPbH0TVdE55iYpQNnidG/juPFrh6rh2grDJjrkrNbcpZ472x2i1ecOY1EDo3ujfo5hserrBHYQQfFcVtWzzs+Wcc/wAeTsNmzxnxxeP581t25aIb0fxt3RPePxBe7Z44pt7KK7QS/TN/+Y+YV7uyPUt5ue31Pr18l+llVmpVzCJrPm7Ws+ZUioc0vOZ2UGyapbSnghbG8NkN7EgBxsSNbEX7EEm5J6j6VxB9dovrwzDhw3p2jsSIEBAQEHM+XilkfSQljC5jZ7yuDb83GWOBf2b96DjeHw0sl+fqHQlpytbHTulBaNxJDhrv8lERGsspmWq2khhbpDK6UXGr4jEdxvoSVOkQxY1A/wD/ADzDry/iCDJp5NEGwmfdsfvs/EFqzflz5S37L+dXzh0AesO4Ljp5O1pybCnlcwhzSQ5puCN4K01valulWdJhNq1vWa2jWJSii2zeLCWMO+8w5T4g6X8ldYt9Xjhkrr+sKbNuSk8cdtP0nikuF4zBP+zd0vYdo7w6/BW+z7bhz+xPHu7VNtOw5tn42jh3xybNrl63kWcQoY54zHILtPmDwc08COtY3rF6zW0axLKl5paLVnSYczxXDn08pjfrxa7g9nX38COvvXIbw2Kdmvw9meX0dbsG2xtFOPtRz+qZbHYxzrOaeemwaHi5n5j8lc7q2zradXf2o+MKfeux9VfrKcp+E/dJFcKhEdu8P0bO0brMf7p9V3gdP3lUb32brMXWRzr8u36rXdW0dXl6E8rfND3bly8OmRvGjoe8fiCsdnMnJEdpnfTM9z+YV5uz2Lebnd8/mV8luGo1VkpmVh8n0j/dHzKC+IoHl3PTPisBlyRGXN1g2cLW08001GJA6IRuf6Q7O0jJGYnWfqB697N0udepOEJ4p7yPCV1RJI5lmOaMr7WzOzkuF+NtPNCXckQICAgINLtpRPmoKqKMXe+F4aOJdlNgEHydJBIDq1zSeDmkHq3HtBWLNYxCmka0FzXAE2BIIF7HrWTGVKF30cn7v4giF6F+iDPhfcMH+Yz8QWnP+Xbyl6Nk/Or5w6YG9IdwXGzPB2lOTJC1M1xjCdzXO91pd8gttNny5ONKzPlDVkz4sfC9ojzkY+x0JBHeHA/MLG1MmKfWiYn3Mq3pkj1ZiY96b7L7R84RFMen9V/tdh+9810G7t5dZ/xZefZPf93Pby3b1cTlxcu2O77fJKWlXSkaranCufhOUfSM6TOskDVvcRp5dS8+1bPGfFNJ/jzejZdonBli8fz5Of4ZWmORkrfqm/eDvB8LrjsOS2z5Yt2xPH+3X5sdc+Ka9kx/8dWhlDmhzdQ4AjuIuF29LResWjlLir1mlprPOFqvpRLG+N257S3uvuKmYi0aTyREzE6xzcneCAQ7RwuD3jQ/ELhcuKcWSaT2To7fDkjJSLx2xqjeM7j3j8QXu2cvKIbVn6ZnufzCut2+xbzc/vn8yvk17JFZqdl0Uv0h90fzQW8Sa57gGgk9gJ+SJhinD5xrkkt7hUJ/l9Acj1EW0sZe0g2zWcLEZjcaFI1RLo6lAgICAgINPWbOwSOLi0XPGwQQTlg2VjGFyvjAzROY/d9UOs74FB89UruhJ3D5hBcidog2OHOu+Mf5jPmtG0zpitP6PTsf59PN1dzLEe6FxevN2VOTb7OYaJ5crvUaMzusjcAO8kfFezd+zRnzaW5Rxl5N4bTOz4elXnPCHRKZrWANYA0DcALBddWsVjSOTkLWm06zzYmO4LHUsOgbKB0JNxB4B3W08QtWfBTPToXj7NuDaL4L9Ok/dzaJ50OoI8wR+RC4q9LYrzXtifk7al65KRaOUx83TdnsR5+Brz6w6L/eHHx0Piuv2DaevwxaefKfNyG37N1GaaxynjHk2rSvY8TmG0NIIqmVg3E52+6/X55vJcnvfFFNo1j/ACjX+nV7py9PZ9J/xnRMti6vPThp3xkt8N7fgfgrndObrNniJ7OCn3ti6G0dLxcW/VmrHL9qoclTMOBIcP3wD87rlt7Y+jtOvfET/X9Op3Rk6Wzad0zH9/2h+Lt6J7x+ILTgni91kM20FpY+2P8AmFdbrn1Leai3zHr18mlD1aKVfgms/wAB/NSOs8j+EtmbI9wBDn2BI4NGvxKDqH6LQdQ8gg2tFRNiFmhBkoCAgICAgIMTF8PZUQSwSC7JY3Ru67PaQSO3VB8j7RbN1FFPNBKx3Q1Dw0lro7jK8EaWtbuOiDUMdooS2WCG80Q/zGrRtf5FvJ6di/7FPN2SrbYj3QuIpOuvm6/FybrYmqa2csdpzjcoP3gbgeOquN0Zopm6M9qv3vhm+DpR/jOv8J66Oy6dyzzzoaCSbAC5PUBvUTMRGspiJmdI5uVSPu5x3ZnOd3ZiT/NcRtGTrMtrx2y7nZ8fV4q0nsiEq5P6m0kkZPrNDgO1t7/A/BWu5Mml7U7+PuVO+8etK37p096a7iujc2g23zB6RGeJisfB5t8yue35prTv4/06Dceul+7h72Ryfz9OVnWGuH7pIPzCjcd9LXr5Sy33TWtL92sJoV0TnXPdvWj0kEbzEy/g59vgVzm+pr1tY7dP7dHuSJ6q89mv9IZikXQPePxBVuG3rLa8cEJ5R4sskHbGfmFd7ntrW/moN8z69fKfmioerlSsqkpJpZGtiY5xf0W2Bte+uu7S+vUpH01ya4D6LTMZvsDc9bnHM4+ZKCZoCAgICAgICAgINXjuBQ1UT45W3a9pabaGx6ig4bXciE7XkMqAW30JiN7dtnWQZVNyYupKeWZzuckZkfmyZWsYxwc/KLk3Ivc9i07RGuK0fpL0bLbTNWf1hva9t2xSN1a9gseFxvC4SnC1qTziXW4L6zNe2PkxAVt5cXoSKi2wnY0NcGyW0BdcO8SN6tMO981K6W4+arzbowXtrGtfLkxMV2hmnGU2Yzi1lxf3jvI7Fp2neGbPHRnhHdDfs27sOCelHGe+WrCr3vXaaodG4PYSHNNwR/W5Z48lsdotWdJhjkx1yVmto1iUmG2smXWJhd7VyB/t/wDVbxvvJ0dJrGqnncmLpa9KdO77o9W1j5Xl8hu4+QHAAcAqnNmvmv07zxWuHDTDToUjSCiq3xPD2Gzh/RB6wow5r4rxek8YMuKmWk0vGsSkZ22ly25tmb2rm3+3/wBVv6bydHToxqqfQmPpa9KdO77/AGRyqqHSOL3nM47yf63KoyZbZLTe86zK3x4646xSkaRDEqIswy9ZHkCCfkorbo8WVo1h6xrYdmJMa0OySR+rIG5uAzNIuLi/bvC6HceOYwWvP+U/CHL72vrliO6PmjH6lam+s7fCJx/7K7VTq2xOxbKWBsZBIbrc73OPrOPegmkUYaLDcg9oCAgICAgICAgICBZB4liDmlpAIcCCDuIIsQUHJ6+B2GOdBUMdJQvdeKQamG+oa88LagHcdOK5vee6rWt12Hmu9k2uL6RM6Xjt7J/SXj0WF/SinY5p3Zrg/C6opvevC9Z1XVc1+2vu4goB9rF5u/JR1v8ArLLrp8M/BX0Afax+Z/JR1v8ArJ10+GVfQB9rH5u/JOt/1k66fBPw+r16APtY/M/knW/6ynr58E/D6qigH2sfmfyUdb/rJ18+Cfgr6APtY/M/knWz4ZR18+Cfh9VfQB9rH5n8k62fDJ18+CfgCgH2sfmfyTrZ8MnXz4JUfSNaLmVluy5PySMkzyrJGaZ5VliRyiR2SDpG9nP+q3x6+xWWx7uzbROtuFXm2nbqYK+txnsiP7dG2Xw3mmXO8hdfjx1x1ileUOUyZLZLze3OW8ss2CqAgICAgICAgICAgICAgILNTTNkaWuAIPWgiNZydUjnFzY2i/s3b8GkLXOKlucNtc+SvCLSxv1bU/s/xO/NR1GPwwy/FZvFJ+ran9n+J35p1GPwwn8Vm8Un6tqf2f4nfmnUY/DB+KzeKT9W9P7P8TvzTqMfhg/FZvFJ+ren9n+J35p1GPwwfis3ik/VvT+z/E/806jF4YPxWbxSr+ren9n+J/5p1GLwwfis3ik/VvT+z/E/806jF4YPxWbxS9M5OacH1Ae8uI8iUjBjj/GETtOaeE2lIcM2fiiAsBpuAAAHgtrRrq3ACCqAgICAgICAgICAgICDmnL9WyxYdG6KR8bvSoxmje5hsY5bglpFxoNOxBznZLZPFq+mbUR4jI1ri4ZXTTlwyOyncbcEGVjexmO0cTqhldNIIwXOEc8wcGt1JyuPSAGpHUEE25F+UKSva+nqiDPE0OD9AZY7hpJA+sCW3t7QQdQJQAUFUFMwQfPuCYzUfpO+IzzGL0uqHNmV5jsGy2GQm1hpYcLBB9BNOiAHBBVBQuHWgqgoSgAoOYcuW2FVQxQspXBhn5wOktd7QzLoy+gJzb0E32OqXyUNK95LnOpoC5zjdznGJpc4niSblBuUBAQEBAQEBAQEBBy3+0X/AIZH/q4/+KZB45EcXpo8MjbLPCxwfL0XyMa7V5toSgke2O3uH01NKTPFI8xuDIo3te57iCAOjewuRcngg4nyP1foZrMQeLxQU5Z1Z5ZJIyxgP7vxCC7hEWL49K+R1SY4mmxOZzImX1DI42esQOvxKD1jNNjGAyxyiodJE91gcznRvtqY5I3+qSL7u2x0QSTlD5XHvo6YULjFJUML5XD14g1zmOjaTuJc13S6gLb0GpoeTPGHQioFW5s+jxEZZM+69nSbg/s1Hag0HJvNK/HYXTkmUyzc4XAB3Oc1JmzAcb3QSDbPbCvxSvNDQPcyJryxoY7m85Zo+SR41y3B03W7UGLtFsRiuGw+lx1jniPKZDG+RrmXIAIB9ZlyNTbuQVxnlirZqKCCIujqDmbPM1oBkAsGc3b1Sdc1gNd1kGdTclOKSxc4+utM4X5tz5XAX3B8l9D3AoLnJJtZW0+InD6t75GHnWlr3ZzHJExz7tcdcpDCLbtQg1Hp+I49iEsbKkwxtLy1mdzWsiDrABjNXv3XJ7dQEDaLAsXwWSKWGqkkbI7K1zC83eBfK+F1wbgHrvYoNTylQVjjDV1T+hV5nxwF0pMBAZnaWPaAzU7gSg6vyMYFXU7edqJxLDNBCYWCSR/NtIzAFr2hreiQOiTuQdVQEBAQEBAQEBAQEHLf7Rf+GR/6uP8A4pkEI5POSymxCiZUSSzNe5zwQwsy9BxAtmaSgldPyFUQcC6SpeB9UvjaD3kMv5IHK5gMdHghip2BkYmiuG9RLrlx3kl2XUoNjyBsZ/djC21+dlz+/mG/ty5PggyuXcM/uiXNv5yLL72cbvC6D5x2by+l02f1OfhzX3Zecbm+F0H2XTssEHzzC1o2rk5u1ufnOntmneX+OcuQWv7P4BxGbP6/o77X3/tY83ju+KD6JrJY2RudKWtja0l5fbKGgXJdfSyDk3KLyn09MGRUAhqZHAOzm0kMYJ6IAb6zzY6X0037kGhjxTaupaObYYmu1BDYYdD75zII7yfQTM2giZUOzzNknEjs2fM/mJc3S4oJFtdyQVLJ3z4bIHDMXiPnBHNGSb5WP0BG+1yD3oNQNtNoMLs2pzuZuAqW8409glabk7/rIMjlgx+OuosOqY25M/pAcwm+V7TGHNvxF+KDt2wP+H0n+lg/4moJAgICAgICAgICAgIOZ/2gKSSXDY2xRvkd6VGbMY55A5qXUho0Go17UGVyH0748MjbI1zHB8t2vaWuF3kjQ6oOhINPtbgTK6kmpnmwkbYOtfK8G7HW7HAFBwDZ3FsU2fmkikpnPicbuYQ7m3kaCSKUAi5AA3cBcaIG02OYpj8scTKZ0cLHXDAHc21x05yWUgA2F+HE2GqDd7cck0jKGndSN52WnYWyta3pyhzi90jRvJDnO6O+xFt1kGPh/LBicdP6OaXPUAZGzOa/NoLAuiy9J/iO5BpuTvCaxmNQSVMMwcXyOke9jrZnxPJLnWtcl3mUGy2t2arsHxE1tExz4XPL2lrS8ND9XxStbuF72O7dxQU2q5S8QxOD0OGjdHzuUSc3nke8A3yjojK02F9+l9bFBHca2Br6BsFRzZk9V7sjC8QyNIcGSWv2a7t4QTE8sGISxiOnoLTkW5xokl162RZdD3koIxsjglZT4tD6VDNq9wkkyvf+3jc0uMguCfpLk333QZdM/FMArpHc0+aN3RLnB7opogbsIeNzh8LnRBe2y23rsYY2lhoXRtL2uIYHSuc4XAu4tAa25v8AMoL23uxNRTYVRNax0hhfKZjGC4NdNldfT6oy5b9yCdcjO2z6ljaOSnMZp6dgEuYnnMlmeqWjKba7yg6mgICAgICAgICAgIKEIPLIgNyD2gILUsDXbwg8Mo2jggv5QgsOo2k3tqg9inag9uYCLILAomDggu80LWsgtCiZwCC5zAQVfA0ixCC02iYOCC9zYtbggtMpGg3AsgyEBAQEBAQEBAQEBAQEBAQEBAQEBAQEBAQEBAQEBAQEBAQEBAQEBAQEBAQEBAQEBAQEBAQEBAQEBAQEBAQEBAQEH//Z"/>
          <p:cNvSpPr>
            <a:spLocks noChangeAspect="1" noChangeArrowheads="1"/>
          </p:cNvSpPr>
          <p:nvPr/>
        </p:nvSpPr>
        <p:spPr bwMode="auto">
          <a:xfrm>
            <a:off x="168275" y="-1371600"/>
            <a:ext cx="2857500" cy="2857500"/>
          </a:xfrm>
          <a:prstGeom prst="rect">
            <a:avLst/>
          </a:prstGeom>
          <a:noFill/>
          <a:ln w="9525">
            <a:noFill/>
            <a:miter lim="800000"/>
            <a:headEnd/>
            <a:tailEnd/>
          </a:ln>
        </p:spPr>
        <p:txBody>
          <a:bodyPr/>
          <a:lstStyle/>
          <a:p>
            <a:endParaRPr lang="it-IT"/>
          </a:p>
        </p:txBody>
      </p:sp>
      <p:pic>
        <p:nvPicPr>
          <p:cNvPr id="38919" name="Picture 8" descr="https://encrypted-tbn3.gstatic.com/images?q=tbn:ANd9GcT25pYs-KfcSGXBBqS4qG5DEevLIYyONFrIxIsVxWFR2OE7jQ9j"/>
          <p:cNvPicPr>
            <a:picLocks noChangeAspect="1" noChangeArrowheads="1"/>
          </p:cNvPicPr>
          <p:nvPr/>
        </p:nvPicPr>
        <p:blipFill>
          <a:blip r:embed="rId2" cstate="print"/>
          <a:srcRect/>
          <a:stretch>
            <a:fillRect/>
          </a:stretch>
        </p:blipFill>
        <p:spPr bwMode="auto">
          <a:xfrm>
            <a:off x="6588125" y="908050"/>
            <a:ext cx="2095500" cy="1762125"/>
          </a:xfrm>
          <a:prstGeom prst="rect">
            <a:avLst/>
          </a:prstGeom>
          <a:noFill/>
          <a:ln w="9525">
            <a:noFill/>
            <a:miter lim="800000"/>
            <a:headEnd/>
            <a:tailEnd/>
          </a:ln>
        </p:spPr>
      </p:pic>
      <p:sp>
        <p:nvSpPr>
          <p:cNvPr id="38920" name="AutoShape 10" descr="data:image/jpeg;base64,/9j/4AAQSkZJRgABAQAAAQABAAD/2wCEAAkGBhQSERQUEhMVFRUWGBkZGRcYGBgdGxgZGhYYFxcYGxgfHCceGBwjGhgaHy8gJCcpLCwsFx8xNTAqNSYrLCkBCQoKDgwOGg8PGi0lHyUqMDUsLCw2LDQsLi4vKSwsLC4qKi8pLy8vLCwsLCwvLCwsLyosLCkvLCwsLCwsLCwsLP/AABEIARcAtAMBIgACEQEDEQH/xAAbAAACAgMBAAAAAAAAAAAAAAAABQQGAgMHAf/EAEkQAAIBAgQDBQQHBQYEBAcAAAECEQMhAAQSMQVBUQYTImFxMoGRoRQjQlJiscEzcoLR8AcVkqLS4RZDU2MkNLLDRHODk6PC8f/EABsBAAEFAQEAAAAAAAAAAAAAAAABAgMEBQYH/8QANBEAAQMCBAMHAwMEAwAAAAAAAQACAwQREiExQQUTUSJhcYGRwfChsdEUMuEVI0LxUlNi/9oADAMBAAIRAxEAPwBhxbs2yKWpEsOan2gOZEDxQPKfXCikCLEMosROoAiIt123xdzxikbUaVaserMtNR6kfqRiu9oOIh6iKUKOA1ta1AR4dqi29xv68qvDW1DJGiWxH108OqOKTCSmcGk3Fj9fwoGYzDspBdyI2LMR6QTGNFIRIG0yPQgfrOPaldV9pgPU425fJMTcaQFElgRtPLnbHRTTxU4xPIHzouUgpqiqOGNpd9vM6BMOBrULsKbAHRJldQIBFiJB+0dsY5rjtT6UatRCFp0QhqAgqKgJTUpm50f4WbyBxO4bwNmTvKY17giYYAH7hi08xO3ljVXy92R1MMLqQRyuIPUfkccrW1o5hexhAda50J/m2l13PDOHYIWse8Ei+QzGu/v91Uvo2pwXcAO5k8xMmdMgAchJA8xjHiGXRGimzMOrAC/kATbDRezdaoSKSFyjDYHbkTaBII59caOP8Dr5YgVaZEgMCCGEG0EiYM2vjsaWsieG4ZMrZDJY9TSFmLEDf5dLKajS7MAREQRM8yI8zAxnQz9VUCCrUCgRpDuF9AoMR5RjHMiAqdLn3bfFr+7GrF+NgeS5wWaXFuQWTZhhJ1P19pr9OeMcrUJqoztJLgsxPOZkn1xnlEV6qI86SygkGCJYCR6CTfyxYOK9j6eXpu7VGfYIoABmfEWNxAkAQASSemMWsqoef+naM7bBdDw5ohp3TSk9rTw+fZaqCFcxqQldKEAWgSVJItI3Gxjywm4w01n2tEwqr9kHZQAN+QxhkspmLmitUge0UUkX2EQR5+7EnLcKqVDUdoDKZKuCGY7xpgQOU2xVbhY8gkXC0YGtZ/cxC1lZeE5AJQRWAMjUwO0m9xz5D3Yk5fPt3zwiFQBBYaoNwRpI07ze+x9caspm2eitQqAW1EKDJsYBIMRJ5b4MkmlbgyT0PoOXv9+EdJRzHtObcHc7oMbycQBz3Ck1KzM3iFMW2RdI35jmd8bxxDSulhqBNo9oGIn8RA5m8CJKyuI6Dn1/ofLGp6kSx2Ww8zzjzJ8I/wB8cnNU2qHPhyF/Xb6rUFMx0IZJ/pedmOPVRT7rL0xQCn6x6hRGZ99KhyCEUEKLXiZE4cjtpmKVn7uoOpgn/Ehg+/CfJsJKyC4u17SbRPlYeQjG4HFp3EpB2izVZ7OGRHstfptlkkPGhLPmVMO9QlhsPFJ0gbkT/O2GPA+MtpJy1QiqLtlnutYR4gh2cx9ggN0Lc0PHOId5UgHwrIHmeZ/T3eeFpPTfl68vnGOyp6Q1FK18ws4i/gNgfL00XMVErYZ3MiN2j772V5yPCKGYBqr+zcg0xvpUqpKE/hfWvmADzwYRcK7YNkENJBTIZjUJdC51NZr6hAJWY6k9cGOXqOEVkkrnCTVaEVVAxgbgSDQOg+GJfDQNcECCD8oP5TjVlsuajhFiTt02nfD3hvZ7wMzND30gG2xF7Xmeox0IcGkLAbTyTAhgWKdlNFJO+Yis8aaSwSqafbqH7JNiF3ifdFzvET3HcsfrFfSfNVuD8QB7vPD7h+bepqNXT3hYs2mY8RNpIBMRHuwk7TZLTUFQfbEH1H8xH+HFGsp8cWN+oN/BdXw6DkvGHfXvH5v7rTw7tBUpQDFRfuvc+5/a+M4dZztJl3RW1miwIs8kRI1QZIMCTEzbbkanhbxOpcAch8zt+XzxnB5IwuzC1paOP97eye78LqlH+0P6sGgaVKkPYVoZ2H3nUSwZt7xvz3wl4r26fMMveJr0yBpUKDMTYkkzGxxVKVPSoHQRhp2epqcwjOGKJ420rqI03W0iRq0/PCukJGEAeCg/QxxNMj3G4UntLS7qsaa06arpUi0tdYPjmT4g3lzxXc3XZBI67H+pxZO1HEkr91UUnZgSQQIJlYkAmfEZI8uWEOYybMjQp6ybC19zhYKmeFobjN/HdI2CklixPaPNbckEnxsR9oaRcmRb8NuZ6YZcT4m2YqSZA2VdRIBncja+1h+srstkGWiGYjkIm8CAIHMSYnriXwqnqqqOQ8R923zjG3HEyGN1RJm4XJ8ei57iD31DxFFkwWAHunPBqdbKlqjjSpWymDrY+yLHwkXJm4EjnjHMZOsgWpUR11kwzAgsdyRN+fphlXz792aYbeCCQpKkEFSpIMXjy3tiLxXNsV8Tu19izH1MEm5sPfjnzVxzS8y1nOt9Fo0jDA0RDMd611+0IVVDIZnxFVm0EBokESbRtzsLByOJ5QKA61F/GtVGM/iUwo92KmqyfS5/e5D3D9MS8rlXqOEpqWZtgPj8Iv7sSujY43c0Eq5gc0dhxaE4qV1Mmm0qSdJMSB1MWBAwszuc1QqGFHPraBHQee/wnDzMdn0VQk6TEN3mpZNjqEixkbbWHS6HPZFqT6XvaQRsw6j+XL4E5EDYnSnK3QFR11XK2FoYfE7/AA9fstNJtJBHL+o9DhpxFWFCaBZywkACWVTOoiLmIIjkQemFdOmWMKL/AM9vU+QucOuE9ks21dGpipTUAh3qgBDJB8NNhqm3IQbAn7WNhrQ612g2N89Fi00r2Xwki/RUcHpjZl0lx5X/AEH9eWOhdoBR7xsrnAxiDSzChe9VSJAJIioORBvKnyIq2Z7M1U1dyrVQ06GAAtcDUJhSN9+dumOn/qsJZZ5wnv09VRNI8Hs5pC0MSSJk29BYflPvx7je/DqiHSaVQRyKN/LHuNBk0OEWePUKsWSX0Ku+X7F0UbUC5MkrcALe1gLgeZwRyNiLH1Fjh8TcAAljso3Pp/PYc8Qe0XD+5ghg1VlLug2UC2qbeGBpvdiLC8Dz/g1ZM5zuaSW21PUdPfyXXOEUOTRbwSCquiqpH2zEcyTAIHXk3uOEnGMxVqu66fDTbTpBBIbxXPMnwttYe+7yrTzIod4a9OhTeQA0FqhHIUwpLQfvERPIXxXclw1i1Wo9UtWZgSYgAqCBKg3BBve4NjN8bMkjqg2b+36qo+u/TnEBn3pewjeR6iPzwrpeOrPnPuG36YuNKpqBBEEWZTeD+oO4PMY1U+F0lJIprfyn4Tt6DFY0ttCrDeN3HbZ6fPylCISQACSbADcnkBhvwfKaSTUGnxQQYBAX2oJ2Jv8AAY0VqShvCoBHMDniX/ewCQ9PU0r4xGqJgzJEkA9b/PDzw1zmgk5Xz8FfqXTz0vMjbrnbfu9U/pnKbU6IIEw1fMFSJ5KqR+uEn05DWdO7JAFgxDAmeTD2gLGYB8huJ9WtlCsK1VXixJVlJ/F4VK+6cIqtq4PWPmCv54ssoYbh1tD0suOqqiqg7MjcNwbKRnU8DdbH4GcLKJbUBTnWxgQYv6yIHMz0w6b4+XXyjnhvxLsapqLVoFUi5RgSu82+7OxG3pierr4aS0cgycDbplsfHwScJjfM1xvuL+f+kgK5tGCsswuqToMgWsQYtN+YtiNnszU1jWRKi0C0ETtz/wBsPnp01qI6hQYiwEgTtHvPvAxEzmUGazCpTJkA94SpGhQZkyBJuRHO2Mamr4HzXdCGtsbm2mXweJXRy0ro2XD7m4sEiqcVakFldQJN9riCfU+IfHEnhnbNaVQtoqDkGRlDDrYjmeYYbYcdr+AUAEHeMGRQiU0UELdmc1GPtMWKyF2gyZIA59jXp4o528zDh7vt52171WkklDbE3HXrbVdf4T2nXM2TNVSx+xJ1f4NQY+4Yj8dyrBfFBWbmIKHrAJ0tEkqYLAGJIUY5ORhpkOK1yDT76oaegqVJ1CDsAGnSOdouAeWEl4dzMgVXx21XW8nxPL8PRV0q+YZQzXAFMMJVS/K0E8zueWMj/aO4E9wjDqKhA/8ASccgpccr0qlQpVlyxJqsqGpqIkwxU6N/sx77RHzvE61YzWq1av77s35kgYG0TtCUgcNle+P9taOZqK9XuwVGnShLyJkaomYMxYC58oYcN7YUGULTg6RBLl0QRbeC7nyUdZMRPKicP8lR0eHoPnAJ+c4c7hMUxHMzslEzo/27q8Ve2wBgUKZHWap/NgflgxU8GLA4RSj/AB+34TuY7quh/wB/nK96qUgWe4awud9rsJvBIgzyOEWe4i1Y99SVDJ8ahmZngjdydwRsABYAWEGd2oybPTBAlVnWsXI6+ai8r09CDXEHIc7QOfQQN/THKUjTUUwDHWIyPzwVp8zaee7236KbQX6TVpLRXxMQJI85M+SwWnyMYsvbPgOVolaqfV1Cf2YjS63LEr9kDeRaeVzhV2OzK0s7TFSxZWVQ1jqItAPWNP8AFhH2k40KtPWTqqVifcimGPkC0oB0V/LGpDDywI2FQAuq5C5wzJS3+8e9qkoAtvB+MCSVY8p9ofdjzMz6VUMJHz3BG4I5EdMKOFcIq12+pAJUi8gQTMQN225A4ueW4YCndtS0VdStWYzIMEBE5EaYJa+4G6iJ6mWOBuJx0SVdEGyhsWlvQ/ykuV4I9Yt3ceESdR5nZQepub9Lm4xBq5Col3puoHMqQJ5X2xb8hnFo09IKLpmdToGZ/tEjUI6QNgAOWE+e7Xd8CgRlUbBvZLSdTfjiwB2gD0MFNW1JkONowbdfh1V9vFm0kQEjsRHr5JdwzKGq+lRJAmJA6Xk2tIxP4h2ccFGdlW+wkmxDdIxWanHKuWrA0HKQLgc5uQefTnjfmf7QK1QQyJbY+LnvN78ufxN8Wan9a8gwluE7b+v4Cynvirn/AKiYG50F8gNh7nvV14Y6JcaVPUjxH1ZrD0EYzy3a8MWWmIdfaLJOkgkQkjSZIJ1dIv1W8OWo60wRNRgJCjmRMAeQ/LETIqQ7ggggCQbEeJtxuMc26XtmQtBcN8/dX2sDW4G5Domeb4vXLGo1RnIFhYCNyLCBaTYDCut2jqsrCwJ+1LFh0gzAj0w44dTDVVB2Mz6aGwhqcErAVCKTsKYYmBeFmSBudrRvjS4XLDK54ntiysT0N8vp9Vp0kcGE8zbqoPes3tMWI5k36/ritZmnpdh0J/PE3N8RcHSFNM7eIQfLfbE2p2ZClDUzCMGYhjTDsVMEi7KAZIidr88dLzGNAVXiFRHK1scY09EhxP4esIWPMk+4W/mffjdxvhYpgNTBiwI89gff8Jxpzg00tI5wvx3+U4sQuvd3RYsjSMiomRyzVqiovtVG+BYyZ8gPkMdQynAqVOmaXdo9Jo1BlBJIEB9XtTc7EESYMWxU+wa0hVZndRUjSikxM+0RNidhG9zi753M92hbnsB1J2H9dMcvxKrkE4jZt9Sfn3Tgqvkex9AZ1u8rKtBCGC+J3cxMAL4gqmCWPkLmYsVbsrkmqKaVZnlTIU8/eCRbkcaeCZSFNQ+1UvPMrcifUkn3jDXJZRdWoKBHMASTzv5D5nyxSq+JyBpwuINrXB9vfVTwND3htrqOOyVDo/8AjODDnBjB/qdZ/wBrvU/lavJj/wCIWrMVdKlpiLn0/Q+eFme4jlctZAKWq7EmarTcqojwL+6NPrEYaV6WpWWSNQIkbiREjzxybiOQajVem/tA3P3puG8wRf8A/mNTgQa4vaTn7IfT85wudFY+MdsUZClGlv8AbeQB0IWdR/eLA+u+Katr3uTqkz4iSSfiT8RjdjFh8DY/18sdW2NrdFYjp2RftCtHYfPaaj05s4keq7/5Sf8ADh7nuPUqTe0GbbSpBMnqdhsPjtjnVMxbmOfUf1Y/74tfZzsiaqGrVkAqe7XYkx4XP4Zggc99onC4jR04kNRM6wNshufn+1HPHcEtOdsvFRMzmNbs8AFjMDEXmPUj4ifzGJ+V4VWqezTY+ZED4mBhnQ7F1CQajqokSFJJsZsYieWLL6ungGEuGW2q8+ioqqocXBhz3OQ+eCrf9ypVqCzlmInTuRYGBB5eWHj/ANmSLp0VHeDfVoAO0Dbblvi35Lh9OkIpqF6nmfU7nHvEM33VKpU+4rN7wLfOMYVRxmeR4EJIH3XW0XD+THhkOI/buC58/GnpZhmAVtDECeUGCVYeySQTMH5CLRlO1NPNDTVqaX5CrpI9z6R+YPligDHjGBjSjdgbh2W5JQRPF9D1XROHZihQctXLO4YolJSPrCVDTYTpCkTc7jebtc529p0UKPlu7DAiNQWQRGxQHbyxyKiNLgqSGCkEgkGCdrcpBMY2gYcwsj/a1VRw1zj2nrpHBeMpmQymH0xIKmINhuI5HEDifZdncinpCNe5jSegG8cx8MSOxWR0ZfWd6p1fwjwr+p/ixt7S8QKKEUkM1yRuFH5SbegOMWCaSOqLabK+VtvHyTZg1jTiN7KCOxwelpeqdfVQNNjaQRLCReCLjyxDp/2cBv21Y22FMAeUksD8APecTuEcfYAU6r+EeyxAgeoiR6qR59cOslxaibVaoUgkQg1kgEjVb2VPnveNsasr+Isu2KS4droLfgeCpNfDJm4ZhVDifYLLUUnXWJJgAskHrMU9oxKymVy7KiNVqp0pl9a2ADaQV1rO8SRdo0xAe8dyVGsafcZjW0GxFpmeQBWfOdsVj+56ysWem3QRcR6jri7AGyQ8qol/ud508L5Hy3usmqmmjmxsjvHb5e2n4VpoprH1bowHqI91/hbDCnTCgAcsROFcPFJI+0bsfPp6DbE3HH1LgXlrHXaDkevet+njwsDi2xOo6IwYMGKysoxXe2PAu+p94g+spg2H2k3K+ZG49454sWDE0EzoJBIzUJQbLjOPdM23m0dZ5eeLfxrsU7ZiaIUU3liSYFM/aEbkHcAeYsAMP+C9maWWuBqqf9Rt/wCEbKPS/UnHYy8agZEHtzJGnTxKmMgsqz2c7G1O9pVMwqrTUyQx8RGw1LyvBIP3bi8Yf5rM68zVq09KwxRQuy6DpYEc5gEj08jiVxHOHV3YUWuWNxB20rz53Np6xGENXLmkS9P2Tdh75JJ6SSdW4nmNsaerdOztkXNshoBrbxO6ijYXv5jhkFaspmxUHRhuOn8weR/UHEjEDg9Lwa4guAYO4X7I+ZPv8sSM5nkpKXqMFUdefoOeMMt7VgkdYHJb8Iu2Bc5YrTVnl1DaQTAHiMgbXCj34hVuO1sy5pZYBBIDOSCQrD2rG3lBm9oMYzrVPoTZWmHPdgOHnT45lnqG24Pi32kXO9mOIscCddbfVMEljdUY7xz6c/hjGpyHU/lfHXMzlEqCKiK4/EAfzwlz3Ymg8FJpH8JkEcxBJA9R88aDOIsP7hZXhUg6hc8pcz1PyFv0PxxPocJqP3cC1RgoPSTGo9Bznyxas32Ly9NJBq2sPEPS/hxpz2d7ikSu8aVA5kiAP66YnbVskPZuqtTXcsAMHjdW2lSCqFUQqgAegED5Yo/EM2atRnMiTYHkBYDyMfMnDvIZ+v3aIzIzkAHwLvHI7gjrJ2w2znDKdX21BP3hZvj/ADxThkjo34icV+m3rrdZ7walvZyt9VRHPL+gOZ/rrjzKeGSsrquQtptAmNzHXDvN9kX1HQystvakGPu2BG/PEV+B1gY7s35ggj1JBsPXG0ysgfo4Kg6CRuyk9muHa6neHZPm3Ie7c+7ETttx1hVWlSYr3fiYqftEWXzAUzBsdXliyPmqWUphCwlfsyupmuTabHnfb4Yrea7MjNUzmKB01GLFqbGVLSZht1J3gyL8sUIJmGq51QCGjJt/f5qtanaxgwHPqtnCO3agBa6vt7S3BI3jcixXkRynFl4XxqlmNRpFiFgHUpUgkTHTl1xznMdnswrBTQqXIVbSDe0ssgEkkmTaT0x0bg3C1y9Faa3i7H7zH2m/QeQGF4qykZHiisXOOylwAZg+SnYMGDHOpyMGDBgQjBgxAz+UqnxUapVoPhMFTYRyMesc/dhWi5tdBUjNZQVBBsRsRuP5jqOfwiFleGnV9YBC8gZDHr+75Hn5DxL83x7MZf8Ab0gySih18IlrEs0sANUD2eeJPD+11GodLBqTwSVcbQ2kyRIF9picT8qQNuMx3JBLbs3TmopIIBgkG/Q9fPHO+G5T6VmqqVy6kgKxJBJZHOpQNlm457DHRKdQMJBBB5jFO7X8NCV6VdSwZnQGAdI0eIkwReBIBm6nElI6xLdCdCo5RkCrXksglFdNNQBz6k9SeZ88KO2PDmqUQ6HS9IsZJAGlkKvM26H3eeJ/BOKrXpKwPigaxBENF7EAgHcWwwxAHOjkudQn2Dm2SDsbxVauXRNUvSRQ15OkghDPoIv0w/xz+jmFyWacBRCs6k3BdSi1BJPh1R6eyPObzks4lWmtSmwZHEqRzH9csS1MeF2MaFNjdcWOoW4jCrPdnEqVEeSuiSF3WTsY8vLDbCjjfFnpeFU9oWc7C2wHX1O3LngpIpJZAyM2JSShuHtC6xyFamlUozgtsvT49Tt7j1w5xzzLd5UqBG8TtYNyMDc9Lf11vuVpFEVSxYgbnni/xSiZTFuF1yRmPfwTYNLWW7GutS1Ky/eBHxETij8S4lWoVKqrUYQ55zYmefkf5RiZwDitR8yutiQwYQSSNtQ3Pli07gErIHVAeCA3ELbi1/soRVgvwWSpeG1nOlUZihI5wDN7mwuMXPgXDTQplWYMSZIGwsBHntiTxLN91RqVPuqSPWLfOMU/hfbeovhr+NZmVC6gTuYIg+6MUo2vrGkE2A+6sMp3NGJgurzjwHFcyv8AaBQGoACoVO7q4BHIBQLtvJNhAjfErhPak5uu8U9ICg22Gyjqb/piKXh7ooy9zhlsnNc4n9pt1TrBgwYzk9GDBgwIRiNnc93QnRUff2FmI69MScGFGuaEhfthRA8SuLCQQswzBRbVe55cgTiFXr5Cr47qTI8KuuuWsSoEMC1w0biZxZ6+XVxDqrjowBHzxCfs9QIgUwo28NrdI2xYZJGNLg9xUZa49FWhkBSdmy1YVGNyEqkOSpgkoX0vJsecnzOMs32h72lUp1EBHiCuTBlVDKYEeIMDMRFp3OJ1fsQm9NwCA2nWisFLMGmwExFpm9+sxMx2Trkklkb9p7NpDrEQfCPQD/a0JInZk3PfqoyHDQLVkM4VYMhEhZgncFoNhYAm5HlPLDX/AIuC6taAFY2PIrqBiNtvmeV0PFODslOGBRlTwldm0gcgCDYet7bYi11pjU+r2mJJlFI10mEQJkEzEbahuL4k5UcmeqbiLVK4hWQ1GqOUDEljLWAKqkhN5IUCSD8pLLsZxVT9WGAFwE/GJJgxBBUE+71xVw1NiwqzakIGpRYKCWEWJlRc++5sw4XxFBVoHw+JwTGgQQQJmLSpuBuB54fJFePCmtdZ110XGOZpDSe8XwxfUCBG/PC/tA7LSlGKkMLix5ix5XIxTuKVWamb3BBkABjf7TDxMPIkjD+H8JNXEZQ61j9rKrWcTZSyiNzTmFaOH56klXuqSEBt2O8wSBe5Ef11XdquL1QxoBdIYC+5dTyHvt7sReGVvraTdWU/Ej+eLdUzVAGXqKKikgKELOLCdtgf0540ZqcUdY1zWcw4b5nO99b+iqU9S6up34nYe1bLpbT7qBk+ELUpJ9JpqahWGP2ja0kfa0gT78TMvwmjTIKU0BGxi/xN8JOIcdFVNNNrEmTBFg3hiQGvEzb4izLgfEu8XSx8a/5h19Rsfjzxi1Jna3N5sdWgmwvsBfb6LWhLL2A8zqVF7Zs30bSis2phq0gmFHivG1wMc7q1IBPQY6nxjiwy6BiJJYAD5k+4fpjUy5bNpDCnU1A2tqEG9x4hBG4w+lfJDDjwEtucwr0dWxhMe65Vw+nCT1M/pjo/YjI6KGs71DP8K+FfnqPvxPXszloAFCn02P8APEzJuhQCnGlfCAOUWAjEdVV86OzQbXUj5g5uELfgwYMZigRgwYMCEYMGDAhGDBjGokiDsehI+YvgQl2Z7Q0lbSuqqwMEUl16SVLDURtIB64WLxTNVSQKLUwdMEKfZdQSSWAhluLR+UWHL5VKYhEVB0UAfljbiYPY3Rvqm2J1KqOb4Bmq6wzBb2DOxG8XA1XhZi3tC8jHuQ7ClSO9qraAe7pgFgNgXaSPUAHFtwYf+qktYZJvLbqVWO0XBqNHJOtOkAsqWvcxzZjJY+s4qKCtZu7F2LkIqE62TUvjI8MqsiCALRi+drFBy/iAYalsSBO/M2HvxUqQRrikoI0kDWDGlSRYNf2YuSTJG+LtK88sk55/N1DI3tK95le/oHT9tQVnzhln5YTjsmWBD1AJ+6J+Zj8sMuz+Y15emeg0n+G0fADDAnEMNfUUrXRROsCe7w3TJqKCocJJG3IHeoXDuD06KgKJIEajv/t7sLuPcKiaqD98f/t/P44dVs0iAF6lNZEgGogJHpq/PCLjvapaQK04dtt9rXt6Hf8APD4oayaYZEuPVOdyGR4RYAdEno5R2P1alusDb1Own8/U4s3C+CimQzGX8thy9+Muz2eNbLI5Cg+IEKIAhiLDlYDFW4728q0MzVpCmhVGgGSG9kHe4+WJmU1RVTPp22Bbe/kbJt2RNEhzurNx7gYzCjxFWWdJ+zeJBHu9cRuzfZ9qBdqmksbAi/h3J25mPhip5btVmc1nMvTaoVQVV8CSFsZMib2BHnfrjpWJa79TQRCkc+7XC9umfXxTIooppefh7QSfimfqGURQkbkklnF7i4VQRtv7uWrhEuwKgrps3+jz/T4S4r5dXHiEx6iPeL4zRQAABAHLGS+fE3DZajXNY0gDM6rLBgwYrqNGDBgwIRgwYMCEYMGDAhGDBgwIRgwYMCEs7RfsdgfEJBANr3vaRv7sVOtURKVzqAmACsTIOmJ1CSQYI3YREnFh7bUS2UYCJ1JcmALxJPKJn3Yq70lKnWgIvEFm1RoA5HUdFt+cxjSpQMHmq8pzVo7IZtXpOFNlaYhhBYaiIYBt5PMXgbYc5qmWpuoJBKsARuCQQD8cVvsY6eKC0uBZiTPd+GRIHI3teJ54tM4qz9mU2UrM2rk1HPVFB01KizvDsJ8je+FnDV0l1HI/zH6Yu9TsLUao51oiFmK7sdJYkWsNj1xO4Z2Co0nZ3Jqk8mACg8zpB8XocegycfoYmhzTc20A99FjNo5XGxWPZDiC08mzOYVajD1lVMDqZJxpy/AMpnKlSs61A7GSNcDYC0C3LD3jHBlrUwohWT2OQH4YHI/LFRyvDcwlcBQ61YMQYgHc6to2v+uOchkjqHSzseWPcSddBe/dcdfl0qZpqeRjCzEy1ssyT7fPAW7h/ZzL0Tqp0lDD7Zu3+I3HujGzilQgAAkT0Mbf74k5VGCAOwZuZAgE+QFhj2pRVtwDGMeKoDakSTEvAO+/r6raDezYCyQ089VJca/CIA8KltvF4mB+QBvvtFgpggCbmBPrjRT4dTXZec7nf44k4n4jVwVGEQswgX6b+CRjMKMGPFM+7BjKUi9wYMGBCMGDBgQjBgwYEIwYMGBCMGDBgQq/25qlcm5BAIZbkTztbSeccuuKTWpuVqqrU2C1GM66iFd5J8IuQo9NjtjoHaZyKBKkA6luWCjfmSCI9xm2KYDBqLHtsWP1y6ZgEAKRJAbVPUE+uNWjdaPz/CrSjtKT2UrinXyqW8a1h1uQHjUNzMmOU/DoGOeZR1WtlmqEsysbgi3jAkqtmUBzfcdTjoeK9YO0D81KfDpZGItXidNWKs4UiNw3O+4Ujb88SsLeKUDKuoJ+y0Ak9VMC9jI/iGK8WHF2xcKe2LK9lrPH1cTRAqCYmYFvOPy+GGWXrB1VhsQDivZXJ1NTAU3g3BI0j4tHWPRBh5w/LsiQ0bkiJsDeJgTeT78Pmwf4i3zf4E4tDRrcqFx3indroU+Nuf3R19Ty+OFnDe0vdlaVTU1jBgSvMSZFjJ32gXvGH2e4alYX35MNx/MeWK0Oy1VDycsbsDEeoNwPj+WOg4c+gfTGCXsu3J9j7LnK0VsdRzo+03YD3HurNkeIpWBKGY3EEEf1GJWI2QyK0k0r7z1PX/bEnHOTcsSHlXw7X1W5EXlg5mu9lhQ+1+8f0wYKP2v3j+QwYhKkWeDBgwqEYMGDAhGDBgwIRgwY1VK/iCKpeowkIu5G2ok2RZ+00DlcwC5rHPOFouUhIAuVnUqBQWYgACSSQAB1JNgMaBnhAOisAdiaFeCOoPdxGGmS4CNerMy7AFgFDd0kAewbF6gmdZE/dCmcMuJFhRYB4aSBGkarwqlm1AGCLnfnjah4UC3+4c+5Un1efZCpPHeJBaJOioQCpM0a4HtDmacTPI77YqtGr37ladAMwGotUIEeIAjYuSNceW21x0bjNTXlnLiNJ0rYam0xC6mgWJZNWobk87Uyrn6rVSpq1FpGQA/cEDvBYKqHcgnxEGfKZxfi4fFGN1A6oc5Js8gSiDpp0zGoTV8ZCEKSxYKCsraGm5PK3QcnnVqCRIMKSrAhl1CVkG8EbHYxYnCXO5gmkzs9QKZMLXo00J7yA16YY1IDRFoHoS7yVMZunldBZBSQIawZS9QaCGpqYgpqSTViNSjSDdgyq4e2VvZNiE6OoLTmttSoF9ogepA/PHv64b5XgNAL4aCamABLUw7K2nUS7v4n3G5xG4l2OpVaRFP/AMNUdYLUgFUkjZ6QOhun3uQYYpf0n/39P5Uv6zuSvK51KklGDQYMdcJ+2Odq06P1YOlrO43UdPKdtXu54S5Hhmby+aNAeB1Esd6ZQkRUEiGUxAtMyDBFruUkQ1wRBnnaDI88R1tJHQzNwuDhrbfzUlFVOmGJ7bEenkqPwLtn3SrTqozKoI1BoMW0iCDceK9pBE7Sbrlc0tRA6atLXGoQY5SMKE7H5cVRUCmB/wAvdJ6wb+7bDzFerqI5rYRnufZXHBl7t/hGDBgxQTV4giY5mcGPcGBCMGDBgQjBgwYEIwYMV76c9Z2YClUoqxVUYOVco2ks5DAONQICnw2k6rEWaamdUPwt8yo5ZBGLlP8AI5apmf2Phpc6xEg//KU/tP3z4B+O4xY8jwynlxCCzHxEgs7sYAZ33NpF7AREARisr2xzA3Sh/wDkH64yHbatzp0f8T/yx00FKyAWb67rLkldIc1axlyFCqQAAV2AAHKFAi1hFhE4hZ6hrk6oEFYAmYeNMmFlo0lWkcxEXS0+21Q/8qkf/qVB/wC0cNuHdpqdUhWBpubCSCrEzZXFpsYVgrGDAMHFixUSrXaLNOKIkoB4CdQVk8VQg2LEEnUGEC8cvZNXy7pRzTqxy4VSX1UlpoSDTU7ABVJhLaue18XntzkB9GVdBqk1FCrrIctbSFGznwzEedhqIh8A/s+CFatcDvJLIgulH2dInVLP4QdQMAgxEku++SEiq9nFqkFqcUwraaZ0hzqLuXq7aRp2pkggDxfcxactSNIRJWGbSNYII6BfEVgIV1DZRuBuwp8NZIYkFj4TCEqW0qskSAwKzcxB57zGp8KHiEqhPjLaQCEqEapv4ZIPhiDBBAPiwl0KflFdyfG7aYU3WZCkEiBAPM3vJmIjDCmoLNI8QKySN4EhhyG5+GI9HKMUKkx4lg6bnSRNjtcQDe0GSb4kMxvqACqZnUdgJna21xhhQo/FOE08wsN7azocEhkYjcEGRykbEbgjCKrwfMIJTRmE5FSqVI9Ce7f1DJ6YtKdQZBAjaPWec/phXxrtBTyqhQNVQjw0xa22pj9hPOPIAm2IJaeObJ4T2SuZ+0quvnlVlWoHpMx0qtRGXU3RWI0ufJScScVHtHxd47+owaqGplQZ0+GqjaEWZC2veTEkk4adnO0f0oP9Wy6IBbdCeaq1pI3Ii0i+MOtoeR2maLTgkMjblOsGDBjMU6MGDBgQjBgwYEIwY1ZrMCmju3sorMfRQWNvQYQcEavnaa161RqNKoNVOjSOk6PsmpVHjJIvCFQPPk9rLguOiaXWNk241k6tSiyUqgpFrFypPh+0BBEE7T64pDdgq49mrlj6Goh+QbFwPZbKn2svTc9agNQ/Fyxxg3Y/JH/4PL//AGkH5DFqGp5Is0n0H5S3d8/0ql/wfnh7IU/uZmoPzC41ng/EF/5eY/hzCt/70/LFor9h8gAW7haUXLI70485VwBjUnZ2qqh8lxCrpNwtYrmKTDyJ8QHmCcXBxBx0d6g+zim3O7QfIfgKsFM8tymcH8DOPgAwOGOW7TaVIzNKqp2P1VUBx0ErKtad7EAgyLNaHat6NRaXEKQoMxhK6EtQqHpqN6R8m+WLLVpBgVYBgdwQCD6g4f8A1KWM9tuR78vJMexko0A8BY/PJVnJ8Yas5q/Sq1V40+EBCi/d0gBkLESfENRvsBDOjxusm1aqP3iHHv1hvkR64j57sXlag/Z6G5Mhgj3GVI8oxX87wDOZaTSqPVp/gJJA86Llgf4J9Bi7DxKGTI5HvVc0fQ+q6Hku2C2GZVQJkVVB0g9WQklPUFhuSVGLRTqBgGUggiQRBBB2IPMY4LlO1Tj20DgGCUswPmhO/lIPliwcE7SFCWylURMtSYHTJ31UzDU2P3hpJ56sX8naKrJC+P8AcPx6rrFNbRex5m9j1nY/l8MewCZi4kT5GJ91h8MV3hHbqjVha31FTo5Ghj+GrYH0bS3liBxztaas08sxWns1Ybt5Uug/7n+Hk2EwlRJh2g7VimTSoQ1UWZt0peR+8/4OXMiwNA4rxdaMlialV73PiY7amPID4AQABYYh8X48lFSlLTIFz9lOd+pvMbmfOcbOzvY5qx77Ng6TcU29qp0ar0XpT+MbYinqGQNu5W4acv7TtPv86qJwbgFXPv31ZitHkRYuPu0vup1fc8vLoOWyq00VKahVUQFAgAY2ARj3HLVFS+d13adFogAZBGDBgxWSowYMGBCMGDBgQvCJ3wp4Xwh8swp0iDliSQjTqozJhGvrQn7LQVmxIthvgw4OIBGxSEXzRgwY118wqKzuwVVBZidgAJJPkBhqVVn+0KrroLlEAatm3FNAROlVId6h6BQBfz8sWHhuQWhRp0k9mmqqPQCJPmd/fis8DzCs78RzTrRFQaMutRgujLgyGuR4qh8Rjl5HDX/iXvP/ACtGrmPxx3dL31XAkfuBsW5GuDRGNBqdr+OmWnqomkXxH4Fl2w7r6Dme/ju+6aZ+9B0R+LXpjzxn2WSouSywrT3gpJqnceG0+YET6Y0JwF6zrUzjrUKHUlFARRRhsxnxVnHJmgDkoxs7Q0+8NCgZ0VqhFTfxU6dN6rJPRmVVPUFhzw3LCI773J8tku+JY1e2mSVtJzdGRb2wQD6i3zwyyWfp1l1UqiVF6oysPfBMY206QVQqgBQIAAAAHSBYDCXjvBcqtOpmHohWpqzmpSPdVLCbVFKmfUxhgEbjYX+h/CXtDNSuLdnKGZvUTxxAqKdLj+IbjyaR5YpfE+xVZDqokZhVJEoQtZCNxYgEjnpKn8OH3BcrxDuVc10BaWFLMU9bIpPgVqtMoS8RMrvhzwvIVEao9VkL1CsimrKg0rpBhmJLEbseQURbFlk76e4DwbbZ/PRK156a/NFzihxtxKVB3oFmVhoqr1BUgA+hC+pxKznaRnREphwTCzpOtm20ou5J6/CdxfuK8Co5kRWphiNm2dfRx4h6beWIfA+ydLLMXBao5kB3glVP2VgADzMSfS2NAcVbgzGfzdMMEV8WH8fO5LezHYzuytbMgGoLpT3Wmd9RP26n4tgdpN8W3BgxiyyuldicpUYMGDESEYMGDAhGDBgwIVW7VscvWo5xBakCK4Au1B2RWPmUJDD34KbBuLU3mQ2UqFeYgV0VWHrcz0bDvM5QvUhlU0mpPTYE3OoryiI0gjfnhfX4E30paiBO6TKvlwsmZLKVtpI0gLG84tskbhAOtiPLp6qItN796fYIxUKXZrNBaA105orlIIZgZosxrgtolg4IifMEXk41OyNYuxlAGfONGt/Zr0wtFY0xCONRG3MScN5LP+YS4z0VxjFC7V8CqZ/OHL0szWSktMHMDVNJSRNJBTkS7RqIJsIO9sMu7q5TVVYLUd6GXy9NQxJqZhdS3lRZiwJMzCMTthzwbhy5akEZwzsS9SoYBqVGu7/GwHIADlhzDyDjabnb3Pl90jhjyKqeS7OZ3JENSpZLNgDfQKVeB0qERPqTi08B7R082HADpVpmKlKoIemeUjmDyI+WMs72ly1Iw9enq5Ira3J6CmksT7sJm7O1K2YbN/siz5f6prF6NJtTLViQGcwdN4CKDuYc53NBMosdj18tPSyQDDk30VsxU6GXY1s29MFmoZtKgQfaU5WmlVBykpUYjq0dcYVOymYKFe+BmlVRQWaKDvmO9R0MSdCQvI+AAWNpNHgOYTNvWmk9N6us02mf2KUxVBCWqAofCZWHsQb4RgawGzhp7j7pSSbZJx/fdDu+875NHWf8un2tXLRGqbROEnFlr5qplqSsKKlPpFWm9PWR3br3av4gCC5Epa9M3MRiwjIU+87zu6feff0Lr/xxq+eE/EOFVnzLOoTROWHiN2RDXaoosdJ1OhnmJjDIi1puPr88/wAJXgkZppk8tXDTVrLUHRaOi/rrb4Y94uv1FaR/y6n/AKGxXMv2YzAp0ldqbMmUrZctrY6ncr3b3TYAHzE2w4yfCDTyhpADvDS0sdRIZ+5FItJE30g7ThHNaDfEDnt4pQScrLzseP8AwGUtvQpE+pQEn1xvyXEzUzGYpaQBR7qDN27xC9xyiIxXqvZKsaFGmDTDU8k+XnW0d6VQI/s7KVJk3GqwxIzPZiq1Su4ZAapyzSCZIpae+psdOzxveeY3xI5sbi4l2v07Q9rpoLgALfLK0xgjFfHZ8nMpUZVNJabqVLknUay1UMaQsDSRGw1QLDCvK9lc1TphUekG7ipTaWZgWbM96rQVvFLUgkWJ2IxEImH/AC+Z96diPRWXiXEjSqZdAs99V7sm/hHdPUkdfYj34nxirL2YqTT1926pnKtYKWJ+qqI6imJWxUsLbGDjX/wvX7vTqTbOALqbSGrtqpVJ070x4dpH2ThxjjyAd8z/AISYndFbYwn7Yf8AkM35UKh94QkYWf8ADFcVu87xWPeZNtRZgWFFCteRpgGpM855nGhuy+aNOurPSLVsq9FoZgveGpUYVNOiw0uB1sd5wrI2NcHYxskLiRaytuW9hP3V/wDSMGPaCkKoO4AB9wjBiqdVKo9R0Uw1eD0L0wfgVwU3RjC15PQNTJ+AXFV49VX6W693qaVuJvKLAJEdOeMOBLpzVFWp6Xv4jzApsOsHF/8ATdjFfa+3RT8oYb9ysNTjVBWKnMMCDBECxBgj9nibQIcKVquQwkezcbE+xO5HxxQ88y97W8QEVKm60/vE2kyb4eU2qLRyL0hq0atQJVZUwCLmLj5xhZKZrQLHXr4X6JXRAWsp3e5erWpN9JLMhcIJWNbLpJul20yB++cb+JcAy9cjvwtQqCR3gpkqLSRKWG2Eea7PzTy9NHQEMz1H1DdtNx96IgR0xY+JUFYks4QhGgncCQGPmsGCPMc4xG8Bpbgcd/LP3Ubo2bLDIcAo0P2KilO+hKSz6kJJxLahG9R49U/04jfQHMxVN52k+hubGdwLcsaamUnwmtdhABZjIgLtN7hviemIf3HMpoaNEw+jn/qP/k/04xNLf617b3S1pv4bWviPSyTB71SRY6Zba4je4B5nfnjxcsD3wWp7U6hC2lStzEwI5H7McsNsOqMIUnud/rHtvdLRvPhxhK798YgH2qexMA+ztOMqaEq2kqQ2ogxIkwBI5ixnEKtkNI8TqLE3neFDk32hZ9ScK0A6lAaFNRAZAqsSDBgoYPQ+GxwKgJIFViRuJSRO0jTbGIRVUy8S24MHwQNPn7MEc5PXGuvkGYkq2kEyI1b6WGrffxA2sdN8JkiwUn6Of+o/+T/TjBkAIBqsCdgSkn0Gm+Iq5UlyBWNmkrLWUcpnlt+d8bv7vaF8RBWnokF9+pvf3zgsBujCFu7j/uP8U/048FP/ALr8xum43Hs8saaOWZPFUqSABcloAWNRN4JMYwGR1eNH3LExMNLzuDKmJQkX26YLDqiwUr6Of+o/+T/Tg7j/ALj380/04inh1S31zW9em5vc6ifcQOWA8MeQRUNpi7kiWm0te0LBtacFh1RhHVSmowJNRwBzJSB/lxj3Yie9aCJmU23n2doviNSpBVZXq6m8K3ZrNdl57nfrC+WNj8P8GnVYKwuBaUKzbzM4LAbosFI+jn/qP/k/04MbsGGXTVCzOTZiSNF+ZDSLb2Ix7RyjBlLd34REgEHaOsYMGFxm1k65SnNdkEZmYMxLMSRIG9zeMNMvkTTpJTQiFEXJ9eQwYMPdM9wAcUpeTqvaeXcGdU+RYkX92Ms5w8VIJOwge+d+ouDHkMGDDMRvdJdaBwcyS1QmfI9R+LoIxm3DiQB3nIAmJJKsXUyTa589uWPcGF5jkuIrXR4QVZW7wnTHI3A2BOrly98zjZU4cSAuuFBMWuJJO83Imx9ZB3wYMHMcc0Yioz8GcQFqGJvuIHkJItv8udpbcPlFRjIUjrdYgqZJ3kjfaMGDAZHFBcVoXg20uTBBuNyIJm/WT5am3x6nCCImoTHkelvtXjl6nfBgwc13VGIrZWyDMIFTSNRYeG4JYsb6r3J6ec40ng5kQ5Ag3vIMggjxdLenrYwYQSOCMRW5eHtDgvOsHkbE2t4ja5t5Dzxi/CySSahliSYEb2IF7DTbmZvODBgEjkXKxPCJvrM7kkG506ZjVbcn+IjHo4R1qMRa14sZ6zHte5h90YMGF5juqMRXtXhQa+o6oHi9AomJ3sb8tbYwHBzeahnkYNrzbxdTgwYBI7qjEUyAwYMGGJi//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8921" name="AutoShape 12" descr="data:image/jpeg;base64,/9j/4AAQSkZJRgABAQAAAQABAAD/2wCEAAkGBhQSERQUEhMVFRUWGBkZGRcYGBgdGxgZGhYYFxcYGxgfHCceGBwjGhgaHy8gJCcpLCwsFx8xNTAqNSYrLCkBCQoKDgwOGg8PGi0lHyUqMDUsLCw2LDQsLi4vKSwsLC4qKi8pLy8vLCwsLCwvLCwsLyosLCkvLCwsLCwsLCwsLP/AABEIARcAtAMBIgACEQEDEQH/xAAbAAACAgMBAAAAAAAAAAAAAAAABQQGAgMHAf/EAEkQAAIBAgQDBQQHBQYEBAcAAAECEQMhAAQSMQVBUQYTImFxMoGRoRQjQlJiscEzcoLR8AcVkqLS4RZDU2MkNLLDRHODk6PC8f/EABsBAAEFAQEAAAAAAAAAAAAAAAABAgMEBQYH/8QANBEAAQMCBAMHAwMEAwAAAAAAAQACAwQREiExQQUTUSJhcYGRwfChsdEUMuEVI0LxUlNi/9oADAMBAAIRAxEAPwBhxbs2yKWpEsOan2gOZEDxQPKfXCikCLEMosROoAiIt123xdzxikbUaVaserMtNR6kfqRiu9oOIh6iKUKOA1ta1AR4dqi29xv68qvDW1DJGiWxH108OqOKTCSmcGk3Fj9fwoGYzDspBdyI2LMR6QTGNFIRIG0yPQgfrOPaldV9pgPU425fJMTcaQFElgRtPLnbHRTTxU4xPIHzouUgpqiqOGNpd9vM6BMOBrULsKbAHRJldQIBFiJB+0dsY5rjtT6UatRCFp0QhqAgqKgJTUpm50f4WbyBxO4bwNmTvKY17giYYAH7hi08xO3ljVXy92R1MMLqQRyuIPUfkccrW1o5hexhAda50J/m2l13PDOHYIWse8Ei+QzGu/v91Uvo2pwXcAO5k8xMmdMgAchJA8xjHiGXRGimzMOrAC/kATbDRezdaoSKSFyjDYHbkTaBII59caOP8Dr5YgVaZEgMCCGEG0EiYM2vjsaWsieG4ZMrZDJY9TSFmLEDf5dLKajS7MAREQRM8yI8zAxnQz9VUCCrUCgRpDuF9AoMR5RjHMiAqdLn3bfFr+7GrF+NgeS5wWaXFuQWTZhhJ1P19pr9OeMcrUJqoztJLgsxPOZkn1xnlEV6qI86SygkGCJYCR6CTfyxYOK9j6eXpu7VGfYIoABmfEWNxAkAQASSemMWsqoef+naM7bBdDw5ohp3TSk9rTw+fZaqCFcxqQldKEAWgSVJItI3Gxjywm4w01n2tEwqr9kHZQAN+QxhkspmLmitUge0UUkX2EQR5+7EnLcKqVDUdoDKZKuCGY7xpgQOU2xVbhY8gkXC0YGtZ/cxC1lZeE5AJQRWAMjUwO0m9xz5D3Yk5fPt3zwiFQBBYaoNwRpI07ze+x9caspm2eitQqAW1EKDJsYBIMRJ5b4MkmlbgyT0PoOXv9+EdJRzHtObcHc7oMbycQBz3Ck1KzM3iFMW2RdI35jmd8bxxDSulhqBNo9oGIn8RA5m8CJKyuI6Dn1/ofLGp6kSx2Ww8zzjzJ8I/wB8cnNU2qHPhyF/Xb6rUFMx0IZJ/pedmOPVRT7rL0xQCn6x6hRGZ99KhyCEUEKLXiZE4cjtpmKVn7uoOpgn/Ehg+/CfJsJKyC4u17SbRPlYeQjG4HFp3EpB2izVZ7OGRHstfptlkkPGhLPmVMO9QlhsPFJ0gbkT/O2GPA+MtpJy1QiqLtlnutYR4gh2cx9ggN0Lc0PHOId5UgHwrIHmeZ/T3eeFpPTfl68vnGOyp6Q1FK18ws4i/gNgfL00XMVErYZ3MiN2j772V5yPCKGYBqr+zcg0xvpUqpKE/hfWvmADzwYRcK7YNkENJBTIZjUJdC51NZr6hAJWY6k9cGOXqOEVkkrnCTVaEVVAxgbgSDQOg+GJfDQNcECCD8oP5TjVlsuajhFiTt02nfD3hvZ7wMzND30gG2xF7Xmeox0IcGkLAbTyTAhgWKdlNFJO+Yis8aaSwSqafbqH7JNiF3ifdFzvET3HcsfrFfSfNVuD8QB7vPD7h+bepqNXT3hYs2mY8RNpIBMRHuwk7TZLTUFQfbEH1H8xH+HFGsp8cWN+oN/BdXw6DkvGHfXvH5v7rTw7tBUpQDFRfuvc+5/a+M4dZztJl3RW1miwIs8kRI1QZIMCTEzbbkanhbxOpcAch8zt+XzxnB5IwuzC1paOP97eye78LqlH+0P6sGgaVKkPYVoZ2H3nUSwZt7xvz3wl4r26fMMveJr0yBpUKDMTYkkzGxxVKVPSoHQRhp2epqcwjOGKJ420rqI03W0iRq0/PCukJGEAeCg/QxxNMj3G4UntLS7qsaa06arpUi0tdYPjmT4g3lzxXc3XZBI67H+pxZO1HEkr91UUnZgSQQIJlYkAmfEZI8uWEOYybMjQp6ybC19zhYKmeFobjN/HdI2CklixPaPNbckEnxsR9oaRcmRb8NuZ6YZcT4m2YqSZA2VdRIBncja+1h+srstkGWiGYjkIm8CAIHMSYnriXwqnqqqOQ8R923zjG3HEyGN1RJm4XJ8ei57iD31DxFFkwWAHunPBqdbKlqjjSpWymDrY+yLHwkXJm4EjnjHMZOsgWpUR11kwzAgsdyRN+fphlXz792aYbeCCQpKkEFSpIMXjy3tiLxXNsV8Tu19izH1MEm5sPfjnzVxzS8y1nOt9Fo0jDA0RDMd611+0IVVDIZnxFVm0EBokESbRtzsLByOJ5QKA61F/GtVGM/iUwo92KmqyfS5/e5D3D9MS8rlXqOEpqWZtgPj8Iv7sSujY43c0Eq5gc0dhxaE4qV1Mmm0qSdJMSB1MWBAwszuc1QqGFHPraBHQee/wnDzMdn0VQk6TEN3mpZNjqEixkbbWHS6HPZFqT6XvaQRsw6j+XL4E5EDYnSnK3QFR11XK2FoYfE7/AA9fstNJtJBHL+o9DhpxFWFCaBZywkACWVTOoiLmIIjkQemFdOmWMKL/AM9vU+QucOuE9ks21dGpipTUAh3qgBDJB8NNhqm3IQbAn7WNhrQ612g2N89Fi00r2Xwki/RUcHpjZl0lx5X/AEH9eWOhdoBR7xsrnAxiDSzChe9VSJAJIioORBvKnyIq2Z7M1U1dyrVQ06GAAtcDUJhSN9+dumOn/qsJZZ5wnv09VRNI8Hs5pC0MSSJk29BYflPvx7je/DqiHSaVQRyKN/LHuNBk0OEWePUKsWSX0Ku+X7F0UbUC5MkrcALe1gLgeZwRyNiLH1Fjh8TcAAljso3Pp/PYc8Qe0XD+5ghg1VlLug2UC2qbeGBpvdiLC8Dz/g1ZM5zuaSW21PUdPfyXXOEUOTRbwSCquiqpH2zEcyTAIHXk3uOEnGMxVqu66fDTbTpBBIbxXPMnwttYe+7yrTzIod4a9OhTeQA0FqhHIUwpLQfvERPIXxXclw1i1Wo9UtWZgSYgAqCBKg3BBve4NjN8bMkjqg2b+36qo+u/TnEBn3pewjeR6iPzwrpeOrPnPuG36YuNKpqBBEEWZTeD+oO4PMY1U+F0lJIprfyn4Tt6DFY0ttCrDeN3HbZ6fPylCISQACSbADcnkBhvwfKaSTUGnxQQYBAX2oJ2Jv8AAY0VqShvCoBHMDniX/ewCQ9PU0r4xGqJgzJEkA9b/PDzw1zmgk5Xz8FfqXTz0vMjbrnbfu9U/pnKbU6IIEw1fMFSJ5KqR+uEn05DWdO7JAFgxDAmeTD2gLGYB8huJ9WtlCsK1VXixJVlJ/F4VK+6cIqtq4PWPmCv54ssoYbh1tD0suOqqiqg7MjcNwbKRnU8DdbH4GcLKJbUBTnWxgQYv6yIHMz0w6b4+XXyjnhvxLsapqLVoFUi5RgSu82+7OxG3pierr4aS0cgycDbplsfHwScJjfM1xvuL+f+kgK5tGCsswuqToMgWsQYtN+YtiNnszU1jWRKi0C0ETtz/wBsPnp01qI6hQYiwEgTtHvPvAxEzmUGazCpTJkA94SpGhQZkyBJuRHO2Mamr4HzXdCGtsbm2mXweJXRy0ro2XD7m4sEiqcVakFldQJN9riCfU+IfHEnhnbNaVQtoqDkGRlDDrYjmeYYbYcdr+AUAEHeMGRQiU0UELdmc1GPtMWKyF2gyZIA59jXp4o528zDh7vt52171WkklDbE3HXrbVdf4T2nXM2TNVSx+xJ1f4NQY+4Yj8dyrBfFBWbmIKHrAJ0tEkqYLAGJIUY5ORhpkOK1yDT76oaegqVJ1CDsAGnSOdouAeWEl4dzMgVXx21XW8nxPL8PRV0q+YZQzXAFMMJVS/K0E8zueWMj/aO4E9wjDqKhA/8ASccgpccr0qlQpVlyxJqsqGpqIkwxU6N/sx77RHzvE61YzWq1av77s35kgYG0TtCUgcNle+P9taOZqK9XuwVGnShLyJkaomYMxYC58oYcN7YUGULTg6RBLl0QRbeC7nyUdZMRPKicP8lR0eHoPnAJ+c4c7hMUxHMzslEzo/27q8Ve2wBgUKZHWap/NgflgxU8GLA4RSj/AB+34TuY7quh/wB/nK96qUgWe4awud9rsJvBIgzyOEWe4i1Y99SVDJ8ahmZngjdydwRsABYAWEGd2oybPTBAlVnWsXI6+ai8r09CDXEHIc7QOfQQN/THKUjTUUwDHWIyPzwVp8zaee7236KbQX6TVpLRXxMQJI85M+SwWnyMYsvbPgOVolaqfV1Cf2YjS63LEr9kDeRaeVzhV2OzK0s7TFSxZWVQ1jqItAPWNP8AFhH2k40KtPWTqqVifcimGPkC0oB0V/LGpDDywI2FQAuq5C5wzJS3+8e9qkoAtvB+MCSVY8p9ofdjzMz6VUMJHz3BG4I5EdMKOFcIq12+pAJUi8gQTMQN225A4ueW4YCndtS0VdStWYzIMEBE5EaYJa+4G6iJ6mWOBuJx0SVdEGyhsWlvQ/ykuV4I9Yt3ceESdR5nZQepub9Lm4xBq5Col3puoHMqQJ5X2xb8hnFo09IKLpmdToGZ/tEjUI6QNgAOWE+e7Xd8CgRlUbBvZLSdTfjiwB2gD0MFNW1JkONowbdfh1V9vFm0kQEjsRHr5JdwzKGq+lRJAmJA6Xk2tIxP4h2ccFGdlW+wkmxDdIxWanHKuWrA0HKQLgc5uQefTnjfmf7QK1QQyJbY+LnvN78ufxN8Wan9a8gwluE7b+v4Cynvirn/AKiYG50F8gNh7nvV14Y6JcaVPUjxH1ZrD0EYzy3a8MWWmIdfaLJOkgkQkjSZIJ1dIv1W8OWo60wRNRgJCjmRMAeQ/LETIqQ7ggggCQbEeJtxuMc26XtmQtBcN8/dX2sDW4G5Domeb4vXLGo1RnIFhYCNyLCBaTYDCut2jqsrCwJ+1LFh0gzAj0w44dTDVVB2Mz6aGwhqcErAVCKTsKYYmBeFmSBudrRvjS4XLDK54ntiysT0N8vp9Vp0kcGE8zbqoPes3tMWI5k36/ritZmnpdh0J/PE3N8RcHSFNM7eIQfLfbE2p2ZClDUzCMGYhjTDsVMEi7KAZIidr88dLzGNAVXiFRHK1scY09EhxP4esIWPMk+4W/mffjdxvhYpgNTBiwI89gff8Jxpzg00tI5wvx3+U4sQuvd3RYsjSMiomRyzVqiovtVG+BYyZ8gPkMdQynAqVOmaXdo9Jo1BlBJIEB9XtTc7EESYMWxU+wa0hVZndRUjSikxM+0RNidhG9zi753M92hbnsB1J2H9dMcvxKrkE4jZt9Sfn3Tgqvkex9AZ1u8rKtBCGC+J3cxMAL4gqmCWPkLmYsVbsrkmqKaVZnlTIU8/eCRbkcaeCZSFNQ+1UvPMrcifUkn3jDXJZRdWoKBHMASTzv5D5nyxSq+JyBpwuINrXB9vfVTwND3htrqOOyVDo/8AjODDnBjB/qdZ/wBrvU/lavJj/wCIWrMVdKlpiLn0/Q+eFme4jlctZAKWq7EmarTcqojwL+6NPrEYaV6WpWWSNQIkbiREjzxybiOQajVem/tA3P3puG8wRf8A/mNTgQa4vaTn7IfT85wudFY+MdsUZClGlv8AbeQB0IWdR/eLA+u+Katr3uTqkz4iSSfiT8RjdjFh8DY/18sdW2NrdFYjp2RftCtHYfPaaj05s4keq7/5Sf8ADh7nuPUqTe0GbbSpBMnqdhsPjtjnVMxbmOfUf1Y/74tfZzsiaqGrVkAqe7XYkx4XP4Zggc99onC4jR04kNRM6wNshufn+1HPHcEtOdsvFRMzmNbs8AFjMDEXmPUj4ifzGJ+V4VWqezTY+ZED4mBhnQ7F1CQajqokSFJJsZsYieWLL6ungGEuGW2q8+ioqqocXBhz3OQ+eCrf9ypVqCzlmInTuRYGBB5eWHj/ANmSLp0VHeDfVoAO0Dbblvi35Lh9OkIpqF6nmfU7nHvEM33VKpU+4rN7wLfOMYVRxmeR4EJIH3XW0XD+THhkOI/buC58/GnpZhmAVtDECeUGCVYeySQTMH5CLRlO1NPNDTVqaX5CrpI9z6R+YPligDHjGBjSjdgbh2W5JQRPF9D1XROHZihQctXLO4YolJSPrCVDTYTpCkTc7jebtc529p0UKPlu7DAiNQWQRGxQHbyxyKiNLgqSGCkEgkGCdrcpBMY2gYcwsj/a1VRw1zj2nrpHBeMpmQymH0xIKmINhuI5HEDifZdncinpCNe5jSegG8cx8MSOxWR0ZfWd6p1fwjwr+p/ixt7S8QKKEUkM1yRuFH5SbegOMWCaSOqLabK+VtvHyTZg1jTiN7KCOxwelpeqdfVQNNjaQRLCReCLjyxDp/2cBv21Y22FMAeUksD8APecTuEcfYAU6r+EeyxAgeoiR6qR59cOslxaibVaoUgkQg1kgEjVb2VPnveNsasr+Isu2KS4droLfgeCpNfDJm4ZhVDifYLLUUnXWJJgAskHrMU9oxKymVy7KiNVqp0pl9a2ADaQV1rO8SRdo0xAe8dyVGsafcZjW0GxFpmeQBWfOdsVj+56ysWem3QRcR6jri7AGyQ8qol/ud508L5Hy3usmqmmjmxsjvHb5e2n4VpoprH1bowHqI91/hbDCnTCgAcsROFcPFJI+0bsfPp6DbE3HH1LgXlrHXaDkevet+njwsDi2xOo6IwYMGKysoxXe2PAu+p94g+spg2H2k3K+ZG49454sWDE0EzoJBIzUJQbLjOPdM23m0dZ5eeLfxrsU7ZiaIUU3liSYFM/aEbkHcAeYsAMP+C9maWWuBqqf9Rt/wCEbKPS/UnHYy8agZEHtzJGnTxKmMgsqz2c7G1O9pVMwqrTUyQx8RGw1LyvBIP3bi8Yf5rM68zVq09KwxRQuy6DpYEc5gEj08jiVxHOHV3YUWuWNxB20rz53Np6xGENXLmkS9P2Tdh75JJ6SSdW4nmNsaerdOztkXNshoBrbxO6ijYXv5jhkFaspmxUHRhuOn8weR/UHEjEDg9Lwa4guAYO4X7I+ZPv8sSM5nkpKXqMFUdefoOeMMt7VgkdYHJb8Iu2Bc5YrTVnl1DaQTAHiMgbXCj34hVuO1sy5pZYBBIDOSCQrD2rG3lBm9oMYzrVPoTZWmHPdgOHnT45lnqG24Pi32kXO9mOIscCddbfVMEljdUY7xz6c/hjGpyHU/lfHXMzlEqCKiK4/EAfzwlz3Ymg8FJpH8JkEcxBJA9R88aDOIsP7hZXhUg6hc8pcz1PyFv0PxxPocJqP3cC1RgoPSTGo9Bznyxas32Ly9NJBq2sPEPS/hxpz2d7ikSu8aVA5kiAP66YnbVskPZuqtTXcsAMHjdW2lSCqFUQqgAegED5Yo/EM2atRnMiTYHkBYDyMfMnDvIZ+v3aIzIzkAHwLvHI7gjrJ2w2znDKdX21BP3hZvj/ADxThkjo34icV+m3rrdZ7walvZyt9VRHPL+gOZ/rrjzKeGSsrquQtptAmNzHXDvN9kX1HQystvakGPu2BG/PEV+B1gY7s35ggj1JBsPXG0ysgfo4Kg6CRuyk9muHa6neHZPm3Ie7c+7ETttx1hVWlSYr3fiYqftEWXzAUzBsdXliyPmqWUphCwlfsyupmuTabHnfb4Yrea7MjNUzmKB01GLFqbGVLSZht1J3gyL8sUIJmGq51QCGjJt/f5qtanaxgwHPqtnCO3agBa6vt7S3BI3jcixXkRynFl4XxqlmNRpFiFgHUpUgkTHTl1xznMdnswrBTQqXIVbSDe0ssgEkkmTaT0x0bg3C1y9Faa3i7H7zH2m/QeQGF4qykZHiisXOOylwAZg+SnYMGDHOpyMGDBgQjBgxAz+UqnxUapVoPhMFTYRyMesc/dhWi5tdBUjNZQVBBsRsRuP5jqOfwiFleGnV9YBC8gZDHr+75Hn5DxL83x7MZf8Ab0gySih18IlrEs0sANUD2eeJPD+11GodLBqTwSVcbQ2kyRIF9picT8qQNuMx3JBLbs3TmopIIBgkG/Q9fPHO+G5T6VmqqVy6kgKxJBJZHOpQNlm457DHRKdQMJBBB5jFO7X8NCV6VdSwZnQGAdI0eIkwReBIBm6nElI6xLdCdCo5RkCrXksglFdNNQBz6k9SeZ88KO2PDmqUQ6HS9IsZJAGlkKvM26H3eeJ/BOKrXpKwPigaxBENF7EAgHcWwwxAHOjkudQn2Dm2SDsbxVauXRNUvSRQ15OkghDPoIv0w/xz+jmFyWacBRCs6k3BdSi1BJPh1R6eyPObzks4lWmtSmwZHEqRzH9csS1MeF2MaFNjdcWOoW4jCrPdnEqVEeSuiSF3WTsY8vLDbCjjfFnpeFU9oWc7C2wHX1O3LngpIpJZAyM2JSShuHtC6xyFamlUozgtsvT49Tt7j1w5xzzLd5UqBG8TtYNyMDc9Lf11vuVpFEVSxYgbnni/xSiZTFuF1yRmPfwTYNLWW7GutS1Ky/eBHxETij8S4lWoVKqrUYQ55zYmefkf5RiZwDitR8yutiQwYQSSNtQ3Pli07gErIHVAeCA3ELbi1/soRVgvwWSpeG1nOlUZihI5wDN7mwuMXPgXDTQplWYMSZIGwsBHntiTxLN91RqVPuqSPWLfOMU/hfbeovhr+NZmVC6gTuYIg+6MUo2vrGkE2A+6sMp3NGJgurzjwHFcyv8AaBQGoACoVO7q4BHIBQLtvJNhAjfErhPak5uu8U9ICg22Gyjqb/piKXh7ooy9zhlsnNc4n9pt1TrBgwYzk9GDBgwIRiNnc93QnRUff2FmI69MScGFGuaEhfthRA8SuLCQQswzBRbVe55cgTiFXr5Cr47qTI8KuuuWsSoEMC1w0biZxZ6+XVxDqrjowBHzxCfs9QIgUwo28NrdI2xYZJGNLg9xUZa49FWhkBSdmy1YVGNyEqkOSpgkoX0vJsecnzOMs32h72lUp1EBHiCuTBlVDKYEeIMDMRFp3OJ1fsQm9NwCA2nWisFLMGmwExFpm9+sxMx2Trkklkb9p7NpDrEQfCPQD/a0JInZk3PfqoyHDQLVkM4VYMhEhZgncFoNhYAm5HlPLDX/AIuC6taAFY2PIrqBiNtvmeV0PFODslOGBRlTwldm0gcgCDYet7bYi11pjU+r2mJJlFI10mEQJkEzEbahuL4k5UcmeqbiLVK4hWQ1GqOUDEljLWAKqkhN5IUCSD8pLLsZxVT9WGAFwE/GJJgxBBUE+71xVw1NiwqzakIGpRYKCWEWJlRc++5sw4XxFBVoHw+JwTGgQQQJmLSpuBuB54fJFePCmtdZ110XGOZpDSe8XwxfUCBG/PC/tA7LSlGKkMLix5ix5XIxTuKVWamb3BBkABjf7TDxMPIkjD+H8JNXEZQ61j9rKrWcTZSyiNzTmFaOH56klXuqSEBt2O8wSBe5Ef11XdquL1QxoBdIYC+5dTyHvt7sReGVvraTdWU/Ej+eLdUzVAGXqKKikgKELOLCdtgf0540ZqcUdY1zWcw4b5nO99b+iqU9S6up34nYe1bLpbT7qBk+ELUpJ9JpqahWGP2ja0kfa0gT78TMvwmjTIKU0BGxi/xN8JOIcdFVNNNrEmTBFg3hiQGvEzb4izLgfEu8XSx8a/5h19Rsfjzxi1Jna3N5sdWgmwvsBfb6LWhLL2A8zqVF7Zs30bSis2phq0gmFHivG1wMc7q1IBPQY6nxjiwy6BiJJYAD5k+4fpjUy5bNpDCnU1A2tqEG9x4hBG4w+lfJDDjwEtucwr0dWxhMe65Vw+nCT1M/pjo/YjI6KGs71DP8K+FfnqPvxPXszloAFCn02P8APEzJuhQCnGlfCAOUWAjEdVV86OzQbXUj5g5uELfgwYMZigRgwYMCEYMGDAhGDBjGokiDsehI+YvgQl2Z7Q0lbSuqqwMEUl16SVLDURtIB64WLxTNVSQKLUwdMEKfZdQSSWAhluLR+UWHL5VKYhEVB0UAfljbiYPY3Rvqm2J1KqOb4Bmq6wzBb2DOxG8XA1XhZi3tC8jHuQ7ClSO9qraAe7pgFgNgXaSPUAHFtwYf+qktYZJvLbqVWO0XBqNHJOtOkAsqWvcxzZjJY+s4qKCtZu7F2LkIqE62TUvjI8MqsiCALRi+drFBy/iAYalsSBO/M2HvxUqQRrikoI0kDWDGlSRYNf2YuSTJG+LtK88sk55/N1DI3tK95le/oHT9tQVnzhln5YTjsmWBD1AJ+6J+Zj8sMuz+Y15emeg0n+G0fADDAnEMNfUUrXRROsCe7w3TJqKCocJJG3IHeoXDuD06KgKJIEajv/t7sLuPcKiaqD98f/t/P44dVs0iAF6lNZEgGogJHpq/PCLjvapaQK04dtt9rXt6Hf8APD4oayaYZEuPVOdyGR4RYAdEno5R2P1alusDb1Own8/U4s3C+CimQzGX8thy9+Muz2eNbLI5Cg+IEKIAhiLDlYDFW4728q0MzVpCmhVGgGSG9kHe4+WJmU1RVTPp22Bbe/kbJt2RNEhzurNx7gYzCjxFWWdJ+zeJBHu9cRuzfZ9qBdqmksbAi/h3J25mPhip5btVmc1nMvTaoVQVV8CSFsZMib2BHnfrjpWJa79TQRCkc+7XC9umfXxTIooppefh7QSfimfqGURQkbkklnF7i4VQRtv7uWrhEuwKgrps3+jz/T4S4r5dXHiEx6iPeL4zRQAABAHLGS+fE3DZajXNY0gDM6rLBgwYrqNGDBgwIRgwYMCEYMGDAhGDBgwIRgwYMCEs7RfsdgfEJBANr3vaRv7sVOtURKVzqAmACsTIOmJ1CSQYI3YREnFh7bUS2UYCJ1JcmALxJPKJn3Yq70lKnWgIvEFm1RoA5HUdFt+cxjSpQMHmq8pzVo7IZtXpOFNlaYhhBYaiIYBt5PMXgbYc5qmWpuoJBKsARuCQQD8cVvsY6eKC0uBZiTPd+GRIHI3teJ54tM4qz9mU2UrM2rk1HPVFB01KizvDsJ8je+FnDV0l1HI/zH6Yu9TsLUao51oiFmK7sdJYkWsNj1xO4Z2Co0nZ3Jqk8mACg8zpB8XocegycfoYmhzTc20A99FjNo5XGxWPZDiC08mzOYVajD1lVMDqZJxpy/AMpnKlSs61A7GSNcDYC0C3LD3jHBlrUwohWT2OQH4YHI/LFRyvDcwlcBQ61YMQYgHc6to2v+uOchkjqHSzseWPcSddBe/dcdfl0qZpqeRjCzEy1ssyT7fPAW7h/ZzL0Tqp0lDD7Zu3+I3HujGzilQgAAkT0Mbf74k5VGCAOwZuZAgE+QFhj2pRVtwDGMeKoDakSTEvAO+/r6raDezYCyQ089VJca/CIA8KltvF4mB+QBvvtFgpggCbmBPrjRT4dTXZec7nf44k4n4jVwVGEQswgX6b+CRjMKMGPFM+7BjKUi9wYMGBCMGDBgQjBgwYEIwYMGBCMGDBgQq/25qlcm5BAIZbkTztbSeccuuKTWpuVqqrU2C1GM66iFd5J8IuQo9NjtjoHaZyKBKkA6luWCjfmSCI9xm2KYDBqLHtsWP1y6ZgEAKRJAbVPUE+uNWjdaPz/CrSjtKT2UrinXyqW8a1h1uQHjUNzMmOU/DoGOeZR1WtlmqEsysbgi3jAkqtmUBzfcdTjoeK9YO0D81KfDpZGItXidNWKs4UiNw3O+4Ujb88SsLeKUDKuoJ+y0Ak9VMC9jI/iGK8WHF2xcKe2LK9lrPH1cTRAqCYmYFvOPy+GGWXrB1VhsQDivZXJ1NTAU3g3BI0j4tHWPRBh5w/LsiQ0bkiJsDeJgTeT78Pmwf4i3zf4E4tDRrcqFx3indroU+Nuf3R19Ty+OFnDe0vdlaVTU1jBgSvMSZFjJ32gXvGH2e4alYX35MNx/MeWK0Oy1VDycsbsDEeoNwPj+WOg4c+gfTGCXsu3J9j7LnK0VsdRzo+03YD3HurNkeIpWBKGY3EEEf1GJWI2QyK0k0r7z1PX/bEnHOTcsSHlXw7X1W5EXlg5mu9lhQ+1+8f0wYKP2v3j+QwYhKkWeDBgwqEYMGDAhGDBgwIRgwY1VK/iCKpeowkIu5G2ok2RZ+00DlcwC5rHPOFouUhIAuVnUqBQWYgACSSQAB1JNgMaBnhAOisAdiaFeCOoPdxGGmS4CNerMy7AFgFDd0kAewbF6gmdZE/dCmcMuJFhRYB4aSBGkarwqlm1AGCLnfnjah4UC3+4c+5Un1efZCpPHeJBaJOioQCpM0a4HtDmacTPI77YqtGr37ladAMwGotUIEeIAjYuSNceW21x0bjNTXlnLiNJ0rYam0xC6mgWJZNWobk87Uyrn6rVSpq1FpGQA/cEDvBYKqHcgnxEGfKZxfi4fFGN1A6oc5Js8gSiDpp0zGoTV8ZCEKSxYKCsraGm5PK3QcnnVqCRIMKSrAhl1CVkG8EbHYxYnCXO5gmkzs9QKZMLXo00J7yA16YY1IDRFoHoS7yVMZunldBZBSQIawZS9QaCGpqYgpqSTViNSjSDdgyq4e2VvZNiE6OoLTmttSoF9ogepA/PHv64b5XgNAL4aCamABLUw7K2nUS7v4n3G5xG4l2OpVaRFP/AMNUdYLUgFUkjZ6QOhun3uQYYpf0n/39P5Uv6zuSvK51KklGDQYMdcJ+2Odq06P1YOlrO43UdPKdtXu54S5Hhmby+aNAeB1Esd6ZQkRUEiGUxAtMyDBFruUkQ1wRBnnaDI88R1tJHQzNwuDhrbfzUlFVOmGJ7bEenkqPwLtn3SrTqozKoI1BoMW0iCDceK9pBE7Sbrlc0tRA6atLXGoQY5SMKE7H5cVRUCmB/wAvdJ6wb+7bDzFerqI5rYRnufZXHBl7t/hGDBgxQTV4giY5mcGPcGBCMGDBgQjBgwYEIwYMV76c9Z2YClUoqxVUYOVco2ks5DAONQICnw2k6rEWaamdUPwt8yo5ZBGLlP8AI5apmf2Phpc6xEg//KU/tP3z4B+O4xY8jwynlxCCzHxEgs7sYAZ33NpF7AREARisr2xzA3Sh/wDkH64yHbatzp0f8T/yx00FKyAWb67rLkldIc1axlyFCqQAAV2AAHKFAi1hFhE4hZ6hrk6oEFYAmYeNMmFlo0lWkcxEXS0+21Q/8qkf/qVB/wC0cNuHdpqdUhWBpubCSCrEzZXFpsYVgrGDAMHFixUSrXaLNOKIkoB4CdQVk8VQg2LEEnUGEC8cvZNXy7pRzTqxy4VSX1UlpoSDTU7ABVJhLaue18XntzkB9GVdBqk1FCrrIctbSFGznwzEedhqIh8A/s+CFatcDvJLIgulH2dInVLP4QdQMAgxEku++SEiq9nFqkFqcUwraaZ0hzqLuXq7aRp2pkggDxfcxactSNIRJWGbSNYII6BfEVgIV1DZRuBuwp8NZIYkFj4TCEqW0qskSAwKzcxB57zGp8KHiEqhPjLaQCEqEapv4ZIPhiDBBAPiwl0KflFdyfG7aYU3WZCkEiBAPM3vJmIjDCmoLNI8QKySN4EhhyG5+GI9HKMUKkx4lg6bnSRNjtcQDe0GSb4kMxvqACqZnUdgJna21xhhQo/FOE08wsN7azocEhkYjcEGRykbEbgjCKrwfMIJTRmE5FSqVI9Ce7f1DJ6YtKdQZBAjaPWec/phXxrtBTyqhQNVQjw0xa22pj9hPOPIAm2IJaeObJ4T2SuZ+0quvnlVlWoHpMx0qtRGXU3RWI0ufJScScVHtHxd47+owaqGplQZ0+GqjaEWZC2veTEkk4adnO0f0oP9Wy6IBbdCeaq1pI3Ii0i+MOtoeR2maLTgkMjblOsGDBjMU6MGDBgQjBgwYEIwY1ZrMCmju3sorMfRQWNvQYQcEavnaa161RqNKoNVOjSOk6PsmpVHjJIvCFQPPk9rLguOiaXWNk241k6tSiyUqgpFrFypPh+0BBEE7T64pDdgq49mrlj6Goh+QbFwPZbKn2svTc9agNQ/Fyxxg3Y/JH/4PL//AGkH5DFqGp5Is0n0H5S3d8/0ql/wfnh7IU/uZmoPzC41ng/EF/5eY/hzCt/70/LFor9h8gAW7haUXLI70485VwBjUnZ2qqh8lxCrpNwtYrmKTDyJ8QHmCcXBxBx0d6g+zim3O7QfIfgKsFM8tymcH8DOPgAwOGOW7TaVIzNKqp2P1VUBx0ErKtad7EAgyLNaHat6NRaXEKQoMxhK6EtQqHpqN6R8m+WLLVpBgVYBgdwQCD6g4f8A1KWM9tuR78vJMexko0A8BY/PJVnJ8Yas5q/Sq1V40+EBCi/d0gBkLESfENRvsBDOjxusm1aqP3iHHv1hvkR64j57sXlag/Z6G5Mhgj3GVI8oxX87wDOZaTSqPVp/gJJA86Llgf4J9Bi7DxKGTI5HvVc0fQ+q6Hku2C2GZVQJkVVB0g9WQklPUFhuSVGLRTqBgGUggiQRBBB2IPMY4LlO1Tj20DgGCUswPmhO/lIPliwcE7SFCWylURMtSYHTJ31UzDU2P3hpJ56sX8naKrJC+P8AcPx6rrFNbRex5m9j1nY/l8MewCZi4kT5GJ91h8MV3hHbqjVha31FTo5Ghj+GrYH0bS3liBxztaas08sxWns1Ybt5Uug/7n+Hk2EwlRJh2g7VimTSoQ1UWZt0peR+8/4OXMiwNA4rxdaMlialV73PiY7amPID4AQABYYh8X48lFSlLTIFz9lOd+pvMbmfOcbOzvY5qx77Ng6TcU29qp0ar0XpT+MbYinqGQNu5W4acv7TtPv86qJwbgFXPv31ZitHkRYuPu0vup1fc8vLoOWyq00VKahVUQFAgAY2ARj3HLVFS+d13adFogAZBGDBgxWSowYMGBCMGDBgQvCJ3wp4Xwh8swp0iDliSQjTqozJhGvrQn7LQVmxIthvgw4OIBGxSEXzRgwY118wqKzuwVVBZidgAJJPkBhqVVn+0KrroLlEAatm3FNAROlVId6h6BQBfz8sWHhuQWhRp0k9mmqqPQCJPmd/fis8DzCs78RzTrRFQaMutRgujLgyGuR4qh8Rjl5HDX/iXvP/ACtGrmPxx3dL31XAkfuBsW5GuDRGNBqdr+OmWnqomkXxH4Fl2w7r6Dme/ju+6aZ+9B0R+LXpjzxn2WSouSywrT3gpJqnceG0+YET6Y0JwF6zrUzjrUKHUlFARRRhsxnxVnHJmgDkoxs7Q0+8NCgZ0VqhFTfxU6dN6rJPRmVVPUFhzw3LCI773J8tku+JY1e2mSVtJzdGRb2wQD6i3zwyyWfp1l1UqiVF6oysPfBMY206QVQqgBQIAAAAHSBYDCXjvBcqtOpmHohWpqzmpSPdVLCbVFKmfUxhgEbjYX+h/CXtDNSuLdnKGZvUTxxAqKdLj+IbjyaR5YpfE+xVZDqokZhVJEoQtZCNxYgEjnpKn8OH3BcrxDuVc10BaWFLMU9bIpPgVqtMoS8RMrvhzwvIVEao9VkL1CsimrKg0rpBhmJLEbseQURbFlk76e4DwbbZ/PRK156a/NFzihxtxKVB3oFmVhoqr1BUgA+hC+pxKznaRnREphwTCzpOtm20ou5J6/CdxfuK8Co5kRWphiNm2dfRx4h6beWIfA+ydLLMXBao5kB3glVP2VgADzMSfS2NAcVbgzGfzdMMEV8WH8fO5LezHYzuytbMgGoLpT3Wmd9RP26n4tgdpN8W3BgxiyyuldicpUYMGDESEYMGDAhGDBgwIVW7VscvWo5xBakCK4Au1B2RWPmUJDD34KbBuLU3mQ2UqFeYgV0VWHrcz0bDvM5QvUhlU0mpPTYE3OoryiI0gjfnhfX4E30paiBO6TKvlwsmZLKVtpI0gLG84tskbhAOtiPLp6qItN796fYIxUKXZrNBaA105orlIIZgZosxrgtolg4IifMEXk41OyNYuxlAGfONGt/Zr0wtFY0xCONRG3MScN5LP+YS4z0VxjFC7V8CqZ/OHL0szWSktMHMDVNJSRNJBTkS7RqIJsIO9sMu7q5TVVYLUd6GXy9NQxJqZhdS3lRZiwJMzCMTthzwbhy5akEZwzsS9SoYBqVGu7/GwHIADlhzDyDjabnb3Pl90jhjyKqeS7OZ3JENSpZLNgDfQKVeB0qERPqTi08B7R082HADpVpmKlKoIemeUjmDyI+WMs72ly1Iw9enq5Ira3J6CmksT7sJm7O1K2YbN/siz5f6prF6NJtTLViQGcwdN4CKDuYc53NBMosdj18tPSyQDDk30VsxU6GXY1s29MFmoZtKgQfaU5WmlVBykpUYjq0dcYVOymYKFe+BmlVRQWaKDvmO9R0MSdCQvI+AAWNpNHgOYTNvWmk9N6us02mf2KUxVBCWqAofCZWHsQb4RgawGzhp7j7pSSbZJx/fdDu+875NHWf8un2tXLRGqbROEnFlr5qplqSsKKlPpFWm9PWR3br3av4gCC5Epa9M3MRiwjIU+87zu6feff0Lr/xxq+eE/EOFVnzLOoTROWHiN2RDXaoosdJ1OhnmJjDIi1puPr88/wAJXgkZppk8tXDTVrLUHRaOi/rrb4Y94uv1FaR/y6n/AKGxXMv2YzAp0ldqbMmUrZctrY6ncr3b3TYAHzE2w4yfCDTyhpADvDS0sdRIZ+5FItJE30g7ThHNaDfEDnt4pQScrLzseP8AwGUtvQpE+pQEn1xvyXEzUzGYpaQBR7qDN27xC9xyiIxXqvZKsaFGmDTDU8k+XnW0d6VQI/s7KVJk3GqwxIzPZiq1Su4ZAapyzSCZIpae+psdOzxveeY3xI5sbi4l2v07Q9rpoLgALfLK0xgjFfHZ8nMpUZVNJabqVLknUay1UMaQsDSRGw1QLDCvK9lc1TphUekG7ipTaWZgWbM96rQVvFLUgkWJ2IxEImH/AC+Z96diPRWXiXEjSqZdAs99V7sm/hHdPUkdfYj34nxirL2YqTT1926pnKtYKWJ+qqI6imJWxUsLbGDjX/wvX7vTqTbOALqbSGrtqpVJ070x4dpH2ThxjjyAd8z/AISYndFbYwn7Yf8AkM35UKh94QkYWf8ADFcVu87xWPeZNtRZgWFFCteRpgGpM855nGhuy+aNOurPSLVsq9FoZgveGpUYVNOiw0uB1sd5wrI2NcHYxskLiRaytuW9hP3V/wDSMGPaCkKoO4AB9wjBiqdVKo9R0Uw1eD0L0wfgVwU3RjC15PQNTJ+AXFV49VX6W693qaVuJvKLAJEdOeMOBLpzVFWp6Xv4jzApsOsHF/8ATdjFfa+3RT8oYb9ysNTjVBWKnMMCDBECxBgj9nibQIcKVquQwkezcbE+xO5HxxQ88y97W8QEVKm60/vE2kyb4eU2qLRyL0hq0atQJVZUwCLmLj5xhZKZrQLHXr4X6JXRAWsp3e5erWpN9JLMhcIJWNbLpJul20yB++cb+JcAy9cjvwtQqCR3gpkqLSRKWG2Eea7PzTy9NHQEMz1H1DdtNx96IgR0xY+JUFYks4QhGgncCQGPmsGCPMc4xG8Bpbgcd/LP3Ubo2bLDIcAo0P2KilO+hKSz6kJJxLahG9R49U/04jfQHMxVN52k+hubGdwLcsaamUnwmtdhABZjIgLtN7hviemIf3HMpoaNEw+jn/qP/k/04xNLf617b3S1pv4bWviPSyTB71SRY6Zba4je4B5nfnjxcsD3wWp7U6hC2lStzEwI5H7McsNsOqMIUnud/rHtvdLRvPhxhK798YgH2qexMA+ztOMqaEq2kqQ2ogxIkwBI5ixnEKtkNI8TqLE3neFDk32hZ9ScK0A6lAaFNRAZAqsSDBgoYPQ+GxwKgJIFViRuJSRO0jTbGIRVUy8S24MHwQNPn7MEc5PXGuvkGYkq2kEyI1b6WGrffxA2sdN8JkiwUn6Of+o/+T/TjBkAIBqsCdgSkn0Gm+Iq5UlyBWNmkrLWUcpnlt+d8bv7vaF8RBWnokF9+pvf3zgsBujCFu7j/uP8U/048FP/ALr8xum43Hs8saaOWZPFUqSABcloAWNRN4JMYwGR1eNH3LExMNLzuDKmJQkX26YLDqiwUr6Of+o/+T/Tg7j/ALj380/04inh1S31zW9em5vc6ifcQOWA8MeQRUNpi7kiWm0te0LBtacFh1RhHVSmowJNRwBzJSB/lxj3Yie9aCJmU23n2doviNSpBVZXq6m8K3ZrNdl57nfrC+WNj8P8GnVYKwuBaUKzbzM4LAbosFI+jn/qP/k/04MbsGGXTVCzOTZiSNF+ZDSLb2Ix7RyjBlLd34REgEHaOsYMGFxm1k65SnNdkEZmYMxLMSRIG9zeMNMvkTTpJTQiFEXJ9eQwYMPdM9wAcUpeTqvaeXcGdU+RYkX92Ms5w8VIJOwge+d+ouDHkMGDDMRvdJdaBwcyS1QmfI9R+LoIxm3DiQB3nIAmJJKsXUyTa589uWPcGF5jkuIrXR4QVZW7wnTHI3A2BOrly98zjZU4cSAuuFBMWuJJO83Imx9ZB3wYMHMcc0Yioz8GcQFqGJvuIHkJItv8udpbcPlFRjIUjrdYgqZJ3kjfaMGDAZHFBcVoXg20uTBBuNyIJm/WT5am3x6nCCImoTHkelvtXjl6nfBgwc13VGIrZWyDMIFTSNRYeG4JYsb6r3J6ec40ng5kQ5Ag3vIMggjxdLenrYwYQSOCMRW5eHtDgvOsHkbE2t4ja5t5Dzxi/CySSahliSYEb2IF7DTbmZvODBgEjkXKxPCJvrM7kkG506ZjVbcn+IjHo4R1qMRa14sZ6zHte5h90YMGF5juqMRXtXhQa+o6oHi9AomJ3sb8tbYwHBzeahnkYNrzbxdTgwYBI7qjEUyAwYMGGJi//9k="/>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8922" name="AutoShape 14" descr="data:image/jpeg;base64,/9j/4AAQSkZJRgABAQAAAQABAAD/2wCEAAkGBxQTEhUUExQVFhUXFx0XFxgYGBgcHRwYHxgeFxgcHRcfHyggHB0mHhgcJDIhJiktLi4uGiAzODMsNygtLisBCgoKDg0OGhAQGzckICYsLCwsLC8sLC40NCwsLCwsLCwsLCwwNCwsLy8vLCwsLCwsLCwsLCw0LCw0LCwsLCwsLP/AABEIATUAowMBIgACEQEDEQH/xAAcAAABBQEBAQAAAAAAAAAAAAAFAAIDBAYBBwj/xABJEAACAgAEAwUDCAgCCAYDAAABAgMRAAQSIQUTMQYiQVFhFDJxI0JTgZGTodEHF1JilLHB1CTwFRYzY3KCkuE0Q0SisvElg9L/xAAbAQEBAQEBAQEBAAAAAAAAAAAAAQIDBAUGB//EADIRAAIBAgMFBwIHAQEAAAAAAAABEQIhAxIxBEFRYfATcYGRobHBBSIUMkJS0eHxFSP/2gAMAwEAAhEDEQA/ANKScIMdR2288dc1Xrth2g16/wBcfz0++MbHCTicphaRiZiwVmvet/TDgPT7ccWQ62Hwr186+zE9nFbAxVw2sddjiFs2qqzMQAgtzY7tDUbPhQ3wSb0IyQrjgXA+TjsZhSaMGRHUlNJUEkAnSAxG9BjXgEbyx3MPMxieJkXZhJDJW7NGGRS6htLKRvV2Ceu2OvZ1b7a68uoM5luCQGOlRjO8Xz8zQI0UkUReStRDEmMIXJSMqTzKU9wi9vM4KDisWsRs2l2NIrd0uKDWgPvDvV8QcHg1pT3+gVabLvKxwpirJxFKUp39YDLp6FNSqza/doBw3W6urxare/PHNprU1ZnKOHqVHUNfjRFfZWOBN+vXw2ofhhaMFVAglpPJ/tH5Y4VT977R+WI47rfDguLnYyiXR+96bj8vhiN2HgD9ZBv7BiTETrv6VhmkQdCn/NflhYcBjmElJdANHrR2P9cPJxUyEpYb3tscWDjFShwBr36YSN4YRxwCzgUVnCH/AN4ccQ5vNLGAXYKCwUX4seijzJ8sEpshY6yk+OMS80BOcaKaRLkX2sPEHCoFZWGh/msARtqNlQB0xLxnj2Y0s4eODKEUsxSTmq90PkmAJsgjYVVm72xIM7mxJmMvISrzTN7LIo1BE83rooBWr6nV5Y+lg4NWGm3v3TwambOY1jVaxx81daqcde5HwrNxtCRHJqiLM6BlUaYd0EccbA3pjRjfVqfbcnEuTyOnmctpUVw0kaAFHZixEkltushUhQCAACpFWQKWbZgXjkigmWdkSaRBpEaRoqSvIxArSyvo37pUjYjTiTJNIhQMWZzJqjeWbUJHELrKQvSKIMdIHm6+mO1VNm09b7uu+2kvTTCatJfi4gZFjLQFxrjIsBq18xed4lRe5FghSOnQzoJ2QSLOJyqF00oiKx0uNIO9hrWr2BQMbsDAuh7PPzIZCTI0vKjcllcaOYquvk7v082xWznEhLNLlNRhzHKUJmQSu8ZLsGrZRYfcdAWHxx2WZvKrb99rTz33j13amNeuuY/tDLryzLIs7wnuBEQiRJ1KER3p0Omz98ChTAX3aJ9nMxBlTHkbkWXliSpG1CyuplVtgNOk7Uo8fPFDKLMrZaSURPI2pOdurAhGaqr3XRLNgFSzedYizqs4YtA+ZMzSRc2NQTlrXltFut6RZ+U2B1E157dKqp7J6Xdnv07rQ9Yb79Zo8+/468jb5LOxzKWidZFBK6gbGodd/Eb9RtiyAMYKCOGBNGVmZTkXJYSEKsxmj1LqfYAWCPQKSfA41/CGmMKHMCMSkd7l3pG5qiSb2rHz8fAVF6XbnZ8vSH4wdqMTNZl2sOxGfPDvDHmOg7DXIwx2r4+GOKcWAOv44WEMLGgS1XTHGXHSQD1Hw8f/AKxxmxgDXX/N454Y5eOHFBySLUCpJogg0SDRFGiDYPqN8YU8AXh8xZI3nhYNPMZDYjEPfXT0DSajsT1BPqcaftDxOWCLmQw89rqgwUD8bPwAJPpgXGwZo2zU2nMgSumWtNWiRKMTIP8AaEaTpJ333Bx7tmz0Utz9rmV3LgrqOPucMXK3zRLw+aLMQo0knPXUzKzqNlpmU6fHSUrfcFfgSH4TxKaPKx+1MZVKSyGZW76wcpSgpgOYzMTYN1tq8KuwQLGkRg1IIws4gl5SaklDGRUrSdW5FNa2ANqBCy2Zll06YIpcs8jEnWByohQGoe8JANXdAGnui7s47wlP7Z3wo100vDng3a5jWOP+CghCsYOUs6MzOzlGjDs6GbSdWpWsxqW06VBCjT4ABms0yxmaaHLyJLI6QiUglWWV0RAvuBQ2p2boQ1eQwR4nxvTGWnbMRqqVG6LolfmSGjpb3HCwlSx8GLD3hgNwTKyrn8xGrASRjXDzNTBFeVJJKFE6ijEEgWdR6eHpwaHDqq+b8e7WmYVlzOdTukuuoYfyOa5SRjmaoUbmM6L331KS3d68t5Q55lC7ULd2tHP5pSiE8s5loHkjcheXC6tqkBYj39erdtlIWgLskeOcQQxKMtyEzEswtGkh1BhraPVRILcxVNdNTbnc4orl8wyTLmplL5WMyFnIKjMSLcfeqqRApAArW970MYoS/O7X8eEwleW4fHuZqp7l10i7wPJrJmUmluJpU5iw2wMrqoDylPmrR7qdTuT5YZ7XJIeavtEDxyat0dVnegoiEbvelgoA8BvYs7DctLJmJcvnuRK3Ky+iR3eOCNm0kFg7H3Ld7IFdPXBfIx5jRGJ0dkTuwumYgZy7ahqMrFQWCnQoA6M12aqYlOVy2tIiVbW0b7Rr8QonPXqNizix1IEkizeYheGOOWNFDyRABAWI1E2wAYkB6F1SgGeE9ohI0ULo/NaFXLotw69NuqyKSNjY8gRV3jPyZoxJmc06GRUn5uiVVEsbgKkaBQWEY90mTxRRQOqwaj4cSY3hlXLZfmCQpEoXnaggAc7AEuGUVeoFa8Mccaihr7l484042lLnxS03Q6pt5fJoxjtfjhtVucI3fXby/wC+PlnqGS/jhsZw8+uGEY0UkvCxGJR5j7cLFghO8Q1BvECh9v4YjZt8dmJsAfyv0xGFN7HYHyrw3/pjKA8DHWXHQfqw9UxJAD472YjzZiEpkKRmxGrAKf8Ai2JOwrqOp88ZbivDGiiQZwuxHekzWtQwLGxFBqUuWFdBpsah5VuuOMFy8tpK40EFYvfoirXcbjrgB2a4c+XhjGYMub5siNFcWtobXctbMI6B3Ibber3x79mx6qcOW7J2XvD3c59YPPi0J1aeJY4ZwtInmzEMjyMYkjAbV3UjStFGrkLJZDEEFtx+0HzIzsi5VljnjzUu7vpjEcSBqXmHlguNO/KZjV9LrBPNyxkRzTIXYxnVJy5NMQAL1IsbEq1bEbgMp6WLhkabUCMkWjVusGY5UnuEd6LVfj7pYHYHbcY6UNzmd3zjcoi7U7rWb98uIhehTy2fEjOM0R7WJ1RYuXzFjOkEELffibTruwQQK3AJzvHuIzjOx5lE9mOYRoNbk1qDGPWe6GSl5bAMLAo74IZvNGedM1w6WR54o2MkUiDUUVlBjaqLk6jQOonSaa1AxRbk5nheYVZGM6StmnSTZlJIVwN+8uknfzO4FgY9+DQqGqmtYpa4TbTho1Mz33OFTbUTz74+TTZPLjL5AjMM09MJM0ruwOk7UQ9NQABCmi5XbrRzvCstJmHhy02o6gc5mVJtiioscEbb7khVY315gJojASLtZJIijMES8rTyotO0km4R5T1cIB08TpHiTg5xODMZLKrmXlAzc2YSWcswDaRbImnqQDRYKPSqXGuwrwm1U1mqdu/l3azGuVbh2iqutFr11vCq51MxEyhjmsvNPH8mdStGrOdSijrIQpqCgdCK2BwR4fmYoGjjDLyJpP8ACooVtgg93c0NVsXJ1Fm3G5JDrxjJuz5pFlVhItNCvLCKDSiWQ0nfdizDe7UG6xZ7Q5uMNlizRNJvLBBCmpWVhvqm2bS3e7wCi9yrBTjyVYbbyQ0nNuceU6TVCtJ1Va/N1r1YtZaFlzfy0qzcwsVc6QIiPchUEkEnWdj+zYF2cTcKz0OeeRkeN6dVa1cOY1Viho1odZHch18K6HoMm4FEJXDsTFOeakMrpDy5bLAowbVVMwpEP11eDGe4+csvNliIiMhRjGgayaKyarFJ1FEWT8N+dazRkvU1C0Xp6WhWm8mqba2Xn6hLgPCIsrFyotWmy3eYtufLwH1AYIMcMicFQykEMAQR0IIsEHyrHS3nj51dVVVTqquz00pJQhBwdsJV3xGF8sOaQittvHEjgaIhkB5thYs6/XCxrNUQmlrxF7/HDVXexVeO297fliQrh4THGYBEVqyb+r7PDErYa0nd1LR+uvx88RQThx1FjqAbr88SG7lKPafItmMrNChpnWgT0uwd/Gtv54yvC+KpG/scTZmdMtCVlWOONldgbajesGyV036DpZ3eBPGuIiOSKJopGWcmPmJdKx7tMRuoN+8DY3Phj17PivK8OJV2tNY18tNDjiUqc0wA4RCJc2Y+c8kiRyyZcqQ0ZC0os91W7wNX3dN9F2jzPD4I9kRE5pWXNSBr1Qs4JW9RIjY6i1d3TFJ4VgjGQmVRGjKSaSjQSStIAhepNblioQqpAkb3Q1AEnS1bgvDYZ5Fcqwkyc8kbDSFRjoCAKnzYwoXSvkN7sk+pVxNTbheMwoWlosod78YOTUwuufXsCcp2ZzkoczqkObiIbL5mLlqH8CjrGB3aAolbAPlsc72lzKZiKSV19nz8J0ZhB3RKhPLLUPGyAfQ+Iqtfw/PS5iQR5bMPAkLNaPCC1KVDRsCei6hpN3TEGigJBfpe4QA8WZUUX+Tk9WAtD8dII+CDHu2XFb2imjEhN6RKjk5tFS3S4ekHHEoXZt09c/AwORzLRuHStY901dN4ED9oeHkd+tY3kHY6WJsvNmITmjI3+JBZiYwSoU7NbMATZNjatveIL9HGQEufi1brHcp+Kju/+4rj3En446fVduqwcRUULdfuvadVx8jOy4CrpbfgYjiOTljk5chysWSJ08p3coyAEjUWIEZ16N0FgkHvBTdw5mWFVy2XyrDLsmiORpQdLSXpGgksVDMLs2ACegxZz75ebOezTvFIdCNHCyairjWzsWqhaFaUnpe37UnEMuJ3WJC2lQS8kM2l4330kdT8xlIuxzOh6j5faSqVWt0745VaqXulzwuenLE5e7+uSMxFDljmXzCI7zJI8GWjkcAFoUFEKRdKOjXtQsX3sbXg2YkeIGQRpKPfSNwwW9wLHQkUa369TjM9sszGkuXUScvM2Vifl8xgHIDNp2UaiPeIPVqF7g3wGGVNYc3Tad4ghYjq4YGnVgwrbu0R4ULtP34VNT8JmbWtuj59bh/bW0F2TETr64nw1sfOTPQQgdf8/wCemHJJe1HDtFbir/peHacWQID1rCw81/kYWAJwMON36YqiXEyveObQHsb2OKrZYAhlABG3TevLriycRkG/TBOCnBiHPZFJlCSrqUMHq2AJU6luiLF0aO2wxYAwsVNpyiO4J4lwGOdcwkjyFZwgI1bJo3UoK2OoaiTd/DBCGIIgVfBQLO90oUE+fQYmIxzGniVNQ3b/ABfCIqUnJm4+zDgwsc1NI8c5lYufeVgAyAA90Uoobjrt5QfpNhDcOlNe4UYfeBf5Mcapgdq+vGa/SW+nhs/roX7ZFP8AIHHr2fFrr2jDn9y9zliUKnDqjh8Hn/6J2rPH1hcfiuPZceF/o5zGjiMB/aLJ/wBSMB+NY9yr8cez63TG0J8Uvk5bE/8Az8Thy6Ek6RqIosAAxHT3hv8AjgRlOArltAyaRxrr+VB1kshG9MSTqBAIvbbws4Mg4QOPk04lVKhO3A9TpTIgm/8Am8NkG/xxN6YircemCZTjmsdZumOSHf1wgo2vrgBynDxiMAbbnDrHniME4OFiPUcLCARK+9fbiWvqxTycRRiOou1PU0dyD6A9PQ+mLjPi1KHYiJNWO6hiskm9eY+zFlRtvjDUGhDCOOE4RxALCIwyR6GGq9jFgEinHn/6Y88FghhB3eQuf+FBX4lx9mN6SFBJNAAkknYDqSfDHg/bfjwzmaaRf9mo0R+HdHjXqST9Y8sfV+kbO8TaFXupv/B5NrxFThxxBGRzRiljkHWN1cfFSGH8sfR8MququhtXUMp81IsH7MfNF49h/Rfx3m5XksbeA113MZ3U/VuvpQ88fT+ubO6sOnEW7Xuf9+559irip08TbXjtYiEmO1fXp44/MQfSHkYaR4+OFqPTwxyQmsVAjXc34YlMI6+uGLt9f88dvFYQx46GOIuJ7wwjcYSQkAwsODYWIU8tl7RZkrpMhrzFKf8AqFH8cPh7S5haqRtvPSf5i8ZNM21jUSQD9eLRz6g7Anb4b4/XvZcPTKvJHgWLzD0nHZmfUZJBt80lQPqBAxLFx+cdJpfrct+BJxlczndQoCh479cQwTlL04v4aiIyryDxbm+TthOoFlW9WQf0rEi9s5h9Gfirf/1jAZSRAbfmHyCFVJPqzBqH/Kcajh4VYhJCrgkgMPa4UiYlekhnQJI/7qKQN9wdhn/n4L/SvIj2loPJ2jzTgFYQ19CIZDfhtTfyxabMZ1gpkeHKxnbXIyRgkeADFnJH7o+OBvBJ0mkYHLLEQKZsvPHmNvG4OXLGo2948tR5jFtOM5XKZiORtWazEgBieaWPlxJqK6naMGNQpVq0FwANtO1l9PwU/wAqI9pfE9G4bwGOOA+1uMwGA1c2NAguqGgjfeves35dMCeFvw+bNNlcvkcsyICZZBBEEsd0BRp71tte3Q1YF4BcL9s4sxkI5MB/2cz6tek2CYYAdKahtrNsASA7YKZtkykK5PIDS0ziJsy3QO23dbrNLXRYwQm5OmseqjDWGooULkcG816nLD+T4LktPMTKZVANXeEEI7qsRdheh038DiMQpI08GhEkjrSVVQdDqGRwPLVqX15ZxUz7BJI+HR2FfIzqnqVEcab+LadZxBnOZmcvBn8lp9pEfuN7sineWB/Jg4NH5rA9LsWqnMoq0JS0nYz2ezeYgm5LjLu5ICjUYi19CDIdJs+RO+3XbDJe06RtplXS3iqyRPXmCA1g+hAxI/6QeH5pOVn4JImUkMrozhW6GmX5RT4e6Dgjwzg3D82Ky2dmdVFmIZgkV4XG6lgtgeHgMeGr6bgVfp9z0raalqDYu1ULe6HZq91Vs/gcVZ+2ek0YSD4gvv8AZp2xPxTg+ZbaCKGfLg972XMgyAdNQFRoxFdCGuvAmx55nMxMs3Kkil5nuqrhw5WzVRsNVddvjjH/ACsFfpnxZpbTJtX7bX0hr4tf9BiH/XBv2a+Ff1BxnPZyouRo4T+xLIoffzjXU6/8yjAk8S/d/wDdt/LGqdgwqdKOvEvb8zd/62DxDj7P+2OS9pyBYl/5RGSftbbHnzZ57u69KGOLnXB638QMb/BYf7UTtzdL2sk82+xcLGH9tf8Aar0oYWL+Bwv2onbsrHCxw4fEVDLrBK2NQBolb7wB8DXjj2HnL+T4M7wtmHIigU6eY1nU/TTGg3dvsUUbIxZ4LwSPMsVSWUBdy75dRGo63JIsx5YrxOC3Dcm0qStm9C6ljaCJ9aqpVjHAGANxQHmlANi16r0qz4BumbzR5eliI208vuxxRPekLp7scbkmt6JPmcagzJdzWShibRzOGyn9tX4iR9bKQg+rFxeDiPQ7HhKBwCGMssjFC2nUsUrOp3U0SpGxxVbJZfLhUlfTmdJJcoJ4FId460gi3DJRNSJYNX1wp8qc1mjKuZyskjsCsdZpyQAFVeX7PbUqgVXh0rFIGeITCOBJGzcXK1DQqqZy2kkfJwFIIYkBU99RqsEB9qxpuBcCyiQtxPPrISakD5oqTVDSfZ0Glb2Cp3jVVWwwOy/Asplw2a4lmUzU0MQZcslKFUMFRTHQNa3AAZVUauh8B3EeNZnOToSqGRVE5DHTBlIj3gzMdjKVIJkYHTqAVQ3utSQEeK9pszmS0cEIjEjIzRu1EQC2vMOSFjWTb5MblA/UMpNn9FnBjPL7bNO0/K1LESrBOY9mRlLAMxANe4ANQFnSAudzvFYcvM0IjOdl3i020UAkkGmTSttLJK2oo0kjBjZHw9S4zOmTyTLp+aIoo4e5qlfuqkfXRZN3vQ33rB8gYzjvFHzOZgzMbCPkzOcu5A+Vj1NC0SAsokdzDYWx3ZGsi1vT8KzRaV2yegMLbN5J2AKTuqtrD0aN91tI0nvsAXBU+ccYhizOYjjOnlxr8gYSzxvBEgfMQAA2si6X0v8AOtbsMj4I8N4hNm5MrncmofMoVTMqrKpUClcSAkF4HQAqxsoVYWTVIBo+0fZ/L8ThbMxRP7THcbRhljfWh70L7OA4GymjdrvpII81ynDUZEnyUsyTINTBipKOP96oUpfzWZNBui4a1x6pxXjmXhkTiMLhstNIctminQlWKRT+ukqVse8jr1oYzvb7sxDBN7bHzo0YF+ZAx0CU76mdVZ4lYH3lVgxNdzq0RQbPlZJVyvFstyxmHJXMQ2iGV1Zkcop2PNVH1J16kA74hyPamZJGheefLWD8jml58TjpoKzkPCG9XK3dsBgN/pheQIpnSZTIxYRBl1RyaeYArRqFdZI0lU1RJcE7kElweSSLL5iFpBJC6o2VkcI0Wq2A7slqgYgRuprSxF9LxohLLlsopaSTKJG6jUWi5ssAN+/JknZJUjsbEF4zdUw2xnJuByOS0UkOZu2JhddW+5uBgkg+GihifMcVKIyhPZ5kNaAG0U1hzGjWYXKtTAHQ6M2wIW38PycbRQRIJXnn1syR5aOZigkMS07uCoHLJ7o8bJ6VNS6ALMZd0bTIjI37LqVP2HfEeNFmeybRAlyzVepMuizsijf5Uq+iM1WwLYCZjlVcTSH0dEH/ALlc/ZWMtGkyNcLHAMLAownfCvCxY4flhLNFGSQHkRCR1AZgpI9d8AaDIcDaaCHW4AlaTMSAsFkkRPko9LOApJYSKDZozWQRgmmTzpzyO2WmASIyRjksyJJ7LzQVJUgvzgLa9RYbknFDj2a15V5a2kzDwxBSNMeXBieJSvh/4XSo8QrE+F0+y2VaK81IXhywV1LrsZHaNlRIlscxtRvyUKxJFY0YNd2f4U4yxfiUMKKrqmWjMMCTPI9kRaDGRGrmjbKGFE9CTgVluJ5ydZDHFl8rlpIJgI4hDAp+TajZZXfvhQW3Xr03wMzXGictlbTTEmbeRI1PzY1h6ud2cl3Jc9Sx2AoCDg5AizWZlSR1bRl6Rgtl25jDWQdKhYQhoHaQDawcQQFH7KzSRLlcpGh1SMZXM0AMhUARsRrNINUhCLfUXZF4O8X4dG2RzEUcq6mzEc2dcHUChco5Rq70UUlgesbHxs4/LZ6abVFCFy2XNLIsCHcb0rNZlnc71GWOog7AAkaHsrwnMe2I8sBy2UaNsqVnqPVC6lQmlqZ3aRg1hd3JOwwgF3sNk4puJGZVDFzJm7YBuWhbSiKegk5rPbdQIdq1HGm/SVqZcqgOkvJNGpND5V8rLHDv4HU1D44z36JZdSGu6xyqqrDeiJ5728T8oh3w3snxeRw2R4lUsaoZo53YihGwUnm7MCpJ7xKuhBVqOwbyGP7D5uQSMsZC60RSwSMtpbNQIw1FSfdc7Hbpt0xo+Jdq5X4Xl5CFMU086ZxFoUDZjiWvdHKJZT5qpN73d4yyJmnyzxDKPOrnnwqGSY6SyswNPGVcBtKMe+Fsbg4o5DKTZTOtHnY0GWzQLSODcRkiUzCVTXdYOjEoa95hWmsUczUcHyCLCeETqrK8QaB+8oeQ3NIpNWkgJVwNzp3o1RBcDzWbyCyxxSmVIrMmWzCwx8oX4yPmFKq1++gaM3fUkYrcYjfKPl0zD6lKHKyTW3LlQtKELnflyRB0a71Uz1YHevHNsAkebDzlCUSRfk89l23tdW6ZixuAD8otmm3ApGLPycMmgbMvwxw0baMwuXkA5ZIDB6jdUeM3tIB161sTF2ZThGajngSPPIAvPZDIDqCkA6NJNtZQaD71J1KiqI4Wcvl8xmMtOJcu+orNCjIY25cg0SRr3oSGkQg1p7u+m1xT7FytPnY3iXS4jLZrQKJWOVJNcSr/AOa+lF0gUWs0NViFLPFcnw3LrHmIsm+bybtpEozjrTUCUeMRq0b9SATRFb74IcS42ZImXL5InKS90PlpljmdVUfJuoV27gIUx6dI8LUg4h4RxL2MRRsQxzudf2iNG2ijIWPl6h/5imdX7vumML11DFfiHCxBNIhkh5TFRziumCRWUPGuYWMf4eYBwyTKouyf2jiwGzMcR4dHGq5jJyO0YYKdVJNBJvpV9O1GjpkWgaI2Ioj85m3lbW5BaqLUAWO/eavebfdjua3s74LcThcSkPmIBLy+XIanHNHg7M8IRiRp790Sivd97AfMZdo20uKNA9QQQRYIIsMpBsEEgjpjLNoauFhKMLGSkWL3Bc2sMySsGblnmIoreRTceo3sgaiasmqrexQx3FAR4bxh4o2ioPC5uWNr+U2A3b5pGm1Ybg2d+mOcYip1YSPJG6BomkJLBASmhutMjKy7bbWNmGB+HNISACdluh5XucCQEsw3OaOKLaKGOtb90Aai8sr9dILtsNzWhQC2xOqIEniyutuSVSJ0K9+WSflyO5PuxUeUBuxQwKCrd4nP8SblxpANrVZZtqLOy60B9ERwAP2mc+IwX4DmRDNDPINcrscxK7D/AGcAJJIXprcKxvwUpp3a8aIyafiz5SDXlCkSZgssLxbScpQNbSSEmQSkuEq9KlXKjdWwO4Y4RhKGafOyAiFVtijsKEkkh95wCSqC6ItitViTLLzstHltagQaCHNaVZ+dLOb60EAvz9n28LtZPJDWVRDFlNCl5pDyzKrojiN8we7Hq1AMkZ90NQkIFt5AlwWF4VaLLPciZJiXBAXnS5mMxKpOxDBFCk7NqB6HE8fFTNl3zKRIuZA508BLBZYo3CySqoIKNqABJ68sjvYnzHB0nycSwSlhm80fap+Wyho4lJAiQ97lIe6in5yjoMPTLAtxLOznQj5fkooNkqwRJyjHYgMrIjdHYmro4QSSDKTqcgZbM8WSkEmXL9yXlhuWyOPnIAQbGzVpOgqQGZ3PynQgmDmEpls5E6jlszapJJbApQrc1Cdj8l++VN3hkMUDgTaWPEQIctFuAmSKnlarA0lnZFrrYLWTZOXjlSEZtJ7kDZp4sx5vpYvH8CzRzb7USDvpogHu0/aCQZzTGwEc2RtlZQVY6JJoneNxpJpYwdQIosMOgOWz2RSXNLyXMvI5iWETYct6JJSNm7p6oHBOlSxcBePzzZ3M0vL1MEMTju/4eWLTIK8Y0JYn5yfK+AYrHwjicYEqkf4WQw5MA0CImMjtIf3w1ynyZh4DFKafstzctmhrc/KyexZhvEyMG5Dum+mdWXSxNq6uGBe2YgIZjCubHKOXzPeSVFBVQBlc22qMdUBYKdI7vdBUgHSr+C50txN1Kl1AjWdmNUuVRA852NMGh1iz1IU3qOOcF4n7TFMMw165tEAZt42nWSJlUncoBNem9tNit7Egg4vxJHlGbXUSUHskWlQ3OMkivIyrtYkV5aG5eWMe6DizxfO+zZrL6GBEcaZDMjZkk5UcazAoQVYDm6aINGO8AOFZhlibR3cxAxmjvqAVCTaQdg6aEcH5oWRuqgitxhlBEKHUkVpq663JuWQHyJAC/uovjeJJYJOMCKzpXlyo7RyIt8s0T3473TcG0J2sFdiVUc7k1ZJoULN0Luh5CydvXE2dzZlcuwGtt3IFam8XI6aj1NUCbNb4gvGWaOrhYcpwsCkZ64Rx04WIDmFhHCBwBNPKZXBdqJCIW8gqrGGPqFUX8MTcba8xN5CRlUbUEQ6EUVtQVVA+GKZxzFkFzI54RK9KrM+kHVenlg62UgEE6mVL9FI+ccGOIRj/AAb5wkgRyK8YIVgEYypHQFRFllRQABpUrsKoBuEzhJRIaBRXdLF/KBCYtv8Aj0n6sFIcoqZRHm1OZJS6R6iGkagq2eoBtmYjejFVawy1GWF8tx06IZXrmj2qWCICo0TkGFFrwjXkOoTYsWBvrayefX2XMPO3NmKxZiRXFhwX0ZaPSNtCHlSaRQ0SMoGwxnO0+b5k5A06YlWFdIpajFHSP2S+ojxoi7O+JxItxNIaizGXELtV6GiCwhqHXQ0MUh8dLV44IkBVO0TzpHLOWkbLGPWNi4Ak+SzEYsW4ZljdNg45e4NMk/al9OfzazKqO0r6kchY54CxaFhJ0jmC1pkPdNb0dYkzfD7gzFyd0wnUVv3nQhkTbqC4Q300gt4DDnlaXKguSzZdlQMTZ5Lg0t9dKPHsPDnHFksFrgiBTM8cpVl+Ry8my1JJrKktqqPUkUi6rIVpAboXjqTwOWTORmFlbvlHkitujaoBDKgkFeAjG/xOKGXXVl5lHVXjkI/cqSNj600kY/5sEeBxrnXTLZgkUO7mNrjiRSziQnYxBAaY7ptVr3cEGbPj2fgjgeKFRFJn4mYsa1ux3uWyeWGKtGFB03MxvuknzbMZxTDHEgYBSZHYkW0jALYr3VUKANyd2O10NB28zXtErSlNBhcZYr0tNJeBx4EMBLvZ7oQ2bvGUvEYRdzOfLTGdPk3Lazp8JDu5HkC1nT4A1uMVZ5NTFgqre+lbCjzoEmh6eGGYQxCiwsdwsCj1wsJcLADTgl2c4K+bnWFCFvdnO4RBWpq8eoAHiSBY6gZj0D9EKAyZkfO0R18NTavx0/hiAA9p5Vy2YfL5UaEipWk25kjUCzNJWoCzWlaXa63xzhfFI3izEeYjidzBIYZmVeYsgQnSXq2sXRayCAB1GKfay/bczfXnP/8ALb8MCsWSQI45jUdgezS5yZuYTyowCwBosWJ0rY6DukkjfYediHgk0c+dWNoIuTK5QIqKpUG9BWQU+oUNyxvfApnMEZuJbZXRdwLZB8ZOe8l/DTyxfkoHhiXtPwf2TMtFepaDoTVlT01DpsQQfOvC6xo+M5DLR8Ny+YEKc5+WTtQJZGJ1AHddiaFbqPCwRDF5rTrfRZTU2m+um+7frVYRmJRU+arM4+LhFb8I1/HG0zGQy78LjzhhjWVdqS0VzzTD3lU9OjbUbFWATh6cKhzHCHzJhjjmiLU0a6dQVhsyjY2prp1AOAMRJMzadRvSoUbD3R0F9TXQX0AA6ADFjLZgLFMu+qTQB5Ur62J9e6o+s4Idi4UkzkMUiI6SNTBhewVjseo3Hhgl27WLKZ0pBDFoVUdlZFYElRa94HSpAB7tG2bfpQGTvFjL5nTHKoG8gVb/AHQ2th8CVX/pxp/0jdmEykkckO0Ut0u50MKNAneiDYHhR9MPzPAEynDEzTqrzzlAmsaljR1LghD3WbSvzgaJ26biyZabPM0SRnou1+agkxj00l5KI8HroMVcbHs/2fXP5OZgqpmIWpGRVUONOoK6ABbO41AAju9d7o9heCrm5JgSpZIC8SvelpLAUtW5QEgkeouxYIhnMXOFcKlzLmOBNb6S2m1XYEA7sQPEeOC3EshLBDKuayoVm08mZURQGEillLR0hDIGrUNQ+vYp+iST/GlaG8Tm6F9U21da9MIEmPzmVaKR43FOjFWFg0wNEWNjiHBvtjmLzmZXSgqeTcKAT3iN2G5wFxCjlGFjq9MLAEeCHAOLvlJ1mSiRsynoyH3lJ8OgN+BAO9VigcWsg8I1c9JX6aeXKkddbvVG9+Hl0PXwALdpQmanbMZZgRKAWjZlR0cKAw0sRqBq9S2NyNqwuEcPijjzEmYniWTkSpDEGDsXaJltitqmxIAJsk+BAurz8j9Bm/4qH+2wufkfoM3/ABUP9tikCv6O+0aZOZxLYilCgsBellJ0kjrp7xBr0xW4Fk1gzqSSSxCCKRn5gkRgyi9OlVJZidu6BY3sYpc/I/QZv+Kh/tsNabJeEGb/AIqL+2wBJ2u4z7ZmmlUUtBE1UDpF0W8BZYn0BHlg/wAezUTcKy8SywtKhjLoJYywCxuG21bmyNhZN4zYmyf0Ga/iov7bHTNkvoM3/FQ/22ANO2ai/wBCjL86Hn3ejmxXXtHM66q93fr+OJeC5+JeDTQNNCJn16UMsYJ1aSOrUPgarxxk1myX0Gb/AIqH+2w7nZH6DN/xUP8AbYCCbsOv/wCQyw/3h/8Ag3j44M/pJ4fzc+/LaOyiK+p0TSdI7x1EdzSR3vMEeV0uyjQ+3Zd4UkjRGJkM00bCipCkERxhfHz6jp42+3bwHPySSK8sTLGEMM0aiwihtykl10qhijed/SV2kjzLxxQNrjhu38Gc0O75qAOvjqPgATJnOOR5zhUeW1KmYy7JSuwUSKqmMFXYgFtLWVJu1NXYxnTPkfoM3/FQ/wBrhGfI/QZv+Kh/tcQQaLs5xtOH5KcFlbMyseXGpDae4FDSFTS0STpJs0PPbN8DiXTKyziGeMIYCZOXq3YOuqwBa1uaF0CQCcO5+R+gzf8AFQ/2uOc/JfQZv+Kh/tcAaZO1UhyOaizrI7ugSCihdiwNlghoKhCsGIHTYscC/wBHHEo4M6HlcIjRumpjQDEqRZ6Ad2rO2BwmyP0Gb/iof7bC52S+gzf8VD/bYoJ+12WHtWZk5kZDys0eh0fWGfVfdY6QFvc+NAA2SAWCGbkypU8qLMK+1F543XrvarAhO37324H4jKh6nCx1cLADMLHDjuIDmFeFjuBRt47jVcQlgzRhJZYpmnSDMKCqKyCwmYB91Tp7rHpqVTXe3rZrhmXRMxpcO4y0EsVyCxK0kYnUVQbSC4oiwBvuLxYMyZ3Cxp5OCZQPCBmLSTMRRueZF3YXhjeSTptpd3WzsNFHcHA72TLGBpNUuvUUEeqMkEQqwdulxtLrXbcBfEkYQJBIwi2DIVMwk00soWZQNK91Q4WNV+aDT7DYgBjfeBxZ7McRWOOcPp1RmPNQ6qoyRSANH5nmI5FdO7vhAkzhx3TjT5vI5eTPTRrKPZxrmRtaqKapAoLAglQwUgC+43Tc4o8R4fAiTaJSzxZl4QLUh49+TKtD/dvq3I3SqvdAkDY7g3wvI5eSCPmOsbnOJHI+rdMuyC30E0QDZuvDrQxR4nlY0EWliS0ZaRNSsY25jqF1gUSUVW9NWEFkpXhY0naIRs2beCWMZcGPkRbW6d0KIwd1Zer+PXVucPfhGS58sazvojlSMMZIqeNpmV5VYLp0pHoJHmSegrFgkmYwsHYOH5QxFjO3MAm22AZoijpS6bAkiZgoJvmLW42wCxCiwrwsLEA9ccwlOFig4cLG8/VDxP6OH70flhfqh4n9HD96PyxcrJmRg8SZYqHQuCUDLrA6lLGoDcbkX4jG4/VDxT6OH70flhfqh4p9HD96PywysZkZJvZdIr2kvvqvlBb07UdzWrzHQ31FF7DJ717Ud9tQi2Gk+Te9qr0q9jjVfqh4n9HD96Pywv1QcT+jh+9H5YQ+AzLiZS8oPDMsbXZhGBWsF6IbroDAWDufS8cy65U1radWOxKqmgeu7Fqrr49aHQY1f6oOJ/Rxfej8sL9UHE/o4fvR+WEPgSVxMhOuWptBnLV3dSx6bsbkg3VXtXl06YkByh3IzC7CwvLYXoGqixuteqrvavHYav8AVBxT6OH70flhfqg4p9HD96Pywh8CyuJkQMrX/qbsfRVW2rfzG9Ct6G4vab2qAx8thM2kgQt3QVQsHkDKGokEyFTvZfegKxqP1QcU+jh+9H5YX6oOKfRw/ej8sWGTMjIhssNHdmNMeYCV3QqvukEUytqoVR2JPzcSytlNYZRPoLNaHTYWm0AENexKfOs03Ta9T+qDin0cP3o/LC/VBxT6OH70flhD4DMuJlJnytqUWaqcMH07mm5TWrg7ErqGwpdvXubbKlRyhMrBiTqAKlNqGz6gRV9fE79K1X6oOKfRw/ej8sd/VDxP6OH70flhD4CVxMxNNk7GiKUDUL1G+7pbVQD9dRUjfoK8yRR/z4fhjdH9EXE7rRD98v5Y7+qDif0cP3o/LEysuZcTB45je/qg4p9HD96Pywv1QcU+jh+9H5YZWMyMKuOY3o/RFxT6OL70flhYZWTMj6G4jJpidrZaUm1XURt1C0dR9K3xnRxN6U+1PsKYDJuLLatJ3Boit627u9WMarHCcdjgZX/S0lke1fZk5b/H/vZJ8sTJn5T/AOp6NX/hZCCKXw2INuPGuvrWkBvpjuAc7jNyZ6QAf4ob775WQ9QNI2Ir4HfcDat2jPuCAc34Eb5VtzZIIPmBtXofPGmwsS5mKuPp/ZnFzslj/E7AjV/hX8ALAN+NHz64ny8OZkjVkzanc97kAXuBRBbairD/AJvS8Fc5m1iUM90SFFKzEk9AAoJw7K5lZFDIbBsdCNwaIIO4IIIo4sMid4bB5yua+njOx/8AKqjY07ajYqwfXf0x1Mrmr3zEZ/8A014f8fn/AJ8cX8zPoXUQT6Dr9mK0PFUZlTcM3QHbwJ/ofw88DUovYWFiGbNIpAZ1UnYAkAk+g8cCk2FhYimzCrWo1eAJcccmjXXwx3CwBgkcAB3h5zzOtFqLFAitK4rvK4YvV1o06QFAFm/bszyYjEgktWOthdgXy2IDCyw0HbzOCsvCYWJJQHUbYb6WPmyXpY+pBxdxlKDjh4bpYB9vzeogQDrQJA89r+U8uv8AXBnK69PymnVvem6q9uu/TEuFjR2FhYWFgCOdiFYirAJF9Lra/TAHMTPIoDqCAwYKWQhqPRgK8GvrWpPKix3MzrGjO50qoLMT4ACyfswJ/wBbcn4ZhD7tBbYkt7oAAJJPl1wzJWZujBxK70JvuRJwQEPItKqk6gFYEdasC+7YokeZO56mOWPNe0swPyOggLa1enu1terV5+fpRe3anKC7nQVd3YI01dir+cPtwQzWdjjCtIwUMwQE+LMaUfEnElbjOLg10pZ016EGuXybr+7089vt+zr0xPlGYg6wQb8a/pimnaLKnpPGe+0ex+eo1MPiAbxdiziMwVWBJGoD0O4P44jroTib95mmmbq5Q4sySdwsV0OGPvA0NzpYdOvXDeDSogEfMBPQAKwveyxBvvEtZN+OCWZKganbSB46io3288chVCdSnUa2Oona/DfFi8s55funf8A/tTn+Tl2cartQNPXc+Gx/ljE9geHZj2x8xJAiRShX1ErzBKE0EVZam1MzA7XVE49JmiDCjdehI/liKHJopsFiR5ux8PEE+uKdLkXFXYL3a8OpodR1axW1+Is/Yc+/CwrNLLCGDbkGXaz1FdGWtgCDsBuPDUPmUHV1FnTuw62Fr42QK9RiJGhUijGCbqtIJq7+NaT9h8sZqw1VqjL1syXKXoFgjbofDGSzU5XMylwx8holbYBOhC0OhGx8eos1sOavmPtGOhwdrB9MWCumY5FDgDEwLYIqwLFfh8cZDtJw7PxyBcvJM8bMWUWSVNgqCxBAUHzI2HxvbzZ+NCQzUR12OGDikX7f4H8sTPSt5MXZ3iKL+AOyhz2lQ3s5IWix1+8AOtHeyb222IxNL7aLI9nP7K98X8T4b+Plexxb/wBJxftfgfyxJNnFWMyk2oXVsNz8B4k+WCqpejOmR0q6Bediz/MDQvl9GkApIGrVVs3dF3ewGqgAepPdK5HmaBztGve9F6as6avfpV+t4xMHbnMSOTHlbiFbsdN2TppzV2qk7KfLyJ2vD84s0ayJelhYvYjzB9QdsVGcsMsYWFhYpSpxfJ86CWK65kbJflqUrfQ+fkcYaf8AR7IV0h4lBRUagN9N0x+TPf71kiia6jrjecQlZInZAC6qSoN0SBtdb/Zgc/FJQ9CO1DEHZhsDP02O/wAkn/X6jGaknqdcLasXBtRU0Zv/AFCLTrLJyzTxMaZySIwFq2BvUB3r6kA2N8avtFwoZnLtCSRZUgg6SCrhwQ2lq3HkcV5+NOrODl2OkA7G7vTsAF/eO/7jeWL2QzhkLgppCsVsk97yZdhanffzB69cEluM4u0V4yVOJU3FrmWyfYZYpEkW+4oXSZe6SFVS5+S95gu/T8jWR4SyOrUBRJsSFjRXTprljYUK3xFxjj8kblI4WIUNqZwyrem00t0YE7GsVz2jlIOlYTX74372kUAb6U/ToSvVTfOrAw6qszVzFE0LLTZB/P5TmLpuvXr1BU7fAnFJuC2oVnJIBs11OlgG3J3Ba/iAeu+K/C+LzyyBTFGEtrYSBtge6QBdEitj0o79MLj+bzMbq0K6owLcHSF+duWNEfN6fZ1x3zunQtOAsSqPdwPXgO51N4tpK2DTKBexFOK672Otk4J5LLctdO3UnYaVF+AW9h9fW8Zs8dkIJ5iD5SjTR6RFp97ezd3anoTV9LL8GzEr2XsqVBViF33PSvAjSfHqfLc8V1WZfwyouo8wFP2ARtTe0ShyQ+rbaTQVdwOls2h/Rol9cTDsJEI2jEkm7o6na0ADB1B8n5k1n/fNiv23zriRY+cYloEaXRC3WzZINDYfX6HBXsdm2khYM5kCtpDllYkVfVT4dN9/wxFj1OqP4PMlS6ssewRmyGpibWiNhy1NbV1PXD8pktBJ7p8qRVqzZ3GKOc44kcxiM0IbroJ71aQSD3rDGyQNPQeuJTx2IEhtQINe6x38umI6lxO2ZLUGdo+yYzTli7KDpvSxHu7j08SL677Ud8Vcp2LKV8obBv35OoIO9nf3Rg8/HYR1Yj4q35YIo4IBHQix8McuzoqOlOM9xi8z2Nm7vKn0BQR70h29Bq26fy8t9KnDj7MIWa2CBS25th4m9zuMEcLGqcOmnQlVbq1PLP8AVbNgrHydkBVTqi0aNEca97SSfcZjqF941WPR+EZLkwpH+yP639gusXMLGlSloHW2knuFhYWFjRk4wvY4j9mXyGFhYAXs6/sjDkjA6CsLCwEHJ4Q4prr0JH4g3iA8Nju6b/rf+V4WFgCzGgUUOn1n+eKvEeGxzABxZHQ0LG4JqwetDCwsAUB2ZiHRnF7V3egNge754JZDIJCtIteZ8TuTufHqcLCwBDxXhMeYAEiKwHSwbHwIIIxPkcosSBEVVUdAoofZjuFiQpkmVTJSn7PZZ5ue0SmXY697sDSPGum2LS8PjHRfxPw8/wDO/nhYWEIov9HRdNA/HFlVoUOgwsLFgHcLCwsALCwsLACwsLCwB//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8923" name="AutoShape 16" descr="data:image/jpeg;base64,/9j/4AAQSkZJRgABAQAAAQABAAD/2wCEAAkGBxQTEhUUExQVFhUXFx0XFxgYGBgcHRwYHxgeFxgcHRcfHyggHB0mHhgcJDIhJiktLi4uGiAzODMsNygtLisBCgoKDg0OGhAQGzckICYsLCwsLC8sLC40NCwsLCwsLCwsLCwwNCwsLy8vLCwsLCwsLCwsLCw0LCw0LCwsLCwsLP/AABEIATUAowMBIgACEQEDEQH/xAAcAAABBQEBAQAAAAAAAAAAAAAFAAIDBAYBBwj/xABJEAACAgAEAwUDCAgCCAYDAAABAgMRAAQSIQUTMQYiQVFhFDJxI0JTgZGTodEHF1JilLHB1CTwFRYzY3KCkuE0Q0SisvElg9L/xAAbAQEBAQEBAQEBAAAAAAAAAAAAAQIDBAUGB//EADIRAAIBAgMFBwIHAQEAAAAAAAABEQIhAxIxBEFRYfATcYGRobHBBSIUMkJS0eHxFSP/2gAMAwEAAhEDEQA/ANKScIMdR2288dc1Xrth2g16/wBcfz0++MbHCTicphaRiZiwVmvet/TDgPT7ccWQ62Hwr186+zE9nFbAxVw2sddjiFs2qqzMQAgtzY7tDUbPhQ3wSb0IyQrjgXA+TjsZhSaMGRHUlNJUEkAnSAxG9BjXgEbyx3MPMxieJkXZhJDJW7NGGRS6htLKRvV2Ceu2OvZ1b7a68uoM5luCQGOlRjO8Xz8zQI0UkUReStRDEmMIXJSMqTzKU9wi9vM4KDisWsRs2l2NIrd0uKDWgPvDvV8QcHg1pT3+gVabLvKxwpirJxFKUp39YDLp6FNSqza/doBw3W6urxare/PHNprU1ZnKOHqVHUNfjRFfZWOBN+vXw2ofhhaMFVAglpPJ/tH5Y4VT977R+WI47rfDguLnYyiXR+96bj8vhiN2HgD9ZBv7BiTETrv6VhmkQdCn/NflhYcBjmElJdANHrR2P9cPJxUyEpYb3tscWDjFShwBr36YSN4YRxwCzgUVnCH/AN4ccQ5vNLGAXYKCwUX4seijzJ8sEpshY6yk+OMS80BOcaKaRLkX2sPEHCoFZWGh/msARtqNlQB0xLxnj2Y0s4eODKEUsxSTmq90PkmAJsgjYVVm72xIM7mxJmMvISrzTN7LIo1BE83rooBWr6nV5Y+lg4NWGm3v3TwambOY1jVaxx81daqcde5HwrNxtCRHJqiLM6BlUaYd0EccbA3pjRjfVqfbcnEuTyOnmctpUVw0kaAFHZixEkltushUhQCAACpFWQKWbZgXjkigmWdkSaRBpEaRoqSvIxArSyvo37pUjYjTiTJNIhQMWZzJqjeWbUJHELrKQvSKIMdIHm6+mO1VNm09b7uu+2kvTTCatJfi4gZFjLQFxrjIsBq18xed4lRe5FghSOnQzoJ2QSLOJyqF00oiKx0uNIO9hrWr2BQMbsDAuh7PPzIZCTI0vKjcllcaOYquvk7v082xWznEhLNLlNRhzHKUJmQSu8ZLsGrZRYfcdAWHxx2WZvKrb99rTz33j13amNeuuY/tDLryzLIs7wnuBEQiRJ1KER3p0Omz98ChTAX3aJ9nMxBlTHkbkWXliSpG1CyuplVtgNOk7Uo8fPFDKLMrZaSURPI2pOdurAhGaqr3XRLNgFSzedYizqs4YtA+ZMzSRc2NQTlrXltFut6RZ+U2B1E157dKqp7J6Xdnv07rQ9Yb79Zo8+/468jb5LOxzKWidZFBK6gbGodd/Eb9RtiyAMYKCOGBNGVmZTkXJYSEKsxmj1LqfYAWCPQKSfA41/CGmMKHMCMSkd7l3pG5qiSb2rHz8fAVF6XbnZ8vSH4wdqMTNZl2sOxGfPDvDHmOg7DXIwx2r4+GOKcWAOv44WEMLGgS1XTHGXHSQD1Hw8f/AKxxmxgDXX/N454Y5eOHFBySLUCpJogg0SDRFGiDYPqN8YU8AXh8xZI3nhYNPMZDYjEPfXT0DSajsT1BPqcaftDxOWCLmQw89rqgwUD8bPwAJPpgXGwZo2zU2nMgSumWtNWiRKMTIP8AaEaTpJ333Bx7tmz0Utz9rmV3LgrqOPucMXK3zRLw+aLMQo0knPXUzKzqNlpmU6fHSUrfcFfgSH4TxKaPKx+1MZVKSyGZW76wcpSgpgOYzMTYN1tq8KuwQLGkRg1IIws4gl5SaklDGRUrSdW5FNa2ANqBCy2Zll06YIpcs8jEnWByohQGoe8JANXdAGnui7s47wlP7Z3wo100vDng3a5jWOP+CghCsYOUs6MzOzlGjDs6GbSdWpWsxqW06VBCjT4ABms0yxmaaHLyJLI6QiUglWWV0RAvuBQ2p2boQ1eQwR4nxvTGWnbMRqqVG6LolfmSGjpb3HCwlSx8GLD3hgNwTKyrn8xGrASRjXDzNTBFeVJJKFE6ijEEgWdR6eHpwaHDqq+b8e7WmYVlzOdTukuuoYfyOa5SRjmaoUbmM6L331KS3d68t5Q55lC7ULd2tHP5pSiE8s5loHkjcheXC6tqkBYj39erdtlIWgLskeOcQQxKMtyEzEswtGkh1BhraPVRILcxVNdNTbnc4orl8wyTLmplL5WMyFnIKjMSLcfeqqRApAArW970MYoS/O7X8eEwleW4fHuZqp7l10i7wPJrJmUmluJpU5iw2wMrqoDylPmrR7qdTuT5YZ7XJIeavtEDxyat0dVnegoiEbvelgoA8BvYs7DctLJmJcvnuRK3Ky+iR3eOCNm0kFg7H3Ld7IFdPXBfIx5jRGJ0dkTuwumYgZy7ahqMrFQWCnQoA6M12aqYlOVy2tIiVbW0b7Rr8QonPXqNizix1IEkizeYheGOOWNFDyRABAWI1E2wAYkB6F1SgGeE9ohI0ULo/NaFXLotw69NuqyKSNjY8gRV3jPyZoxJmc06GRUn5uiVVEsbgKkaBQWEY90mTxRRQOqwaj4cSY3hlXLZfmCQpEoXnaggAc7AEuGUVeoFa8Mccaihr7l484042lLnxS03Q6pt5fJoxjtfjhtVucI3fXby/wC+PlnqGS/jhsZw8+uGEY0UkvCxGJR5j7cLFghO8Q1BvECh9v4YjZt8dmJsAfyv0xGFN7HYHyrw3/pjKA8DHWXHQfqw9UxJAD472YjzZiEpkKRmxGrAKf8Ai2JOwrqOp88ZbivDGiiQZwuxHekzWtQwLGxFBqUuWFdBpsah5VuuOMFy8tpK40EFYvfoirXcbjrgB2a4c+XhjGYMub5siNFcWtobXctbMI6B3Ibber3x79mx6qcOW7J2XvD3c59YPPi0J1aeJY4ZwtInmzEMjyMYkjAbV3UjStFGrkLJZDEEFtx+0HzIzsi5VljnjzUu7vpjEcSBqXmHlguNO/KZjV9LrBPNyxkRzTIXYxnVJy5NMQAL1IsbEq1bEbgMp6WLhkabUCMkWjVusGY5UnuEd6LVfj7pYHYHbcY6UNzmd3zjcoi7U7rWb98uIhehTy2fEjOM0R7WJ1RYuXzFjOkEELffibTruwQQK3AJzvHuIzjOx5lE9mOYRoNbk1qDGPWe6GSl5bAMLAo74IZvNGedM1w6WR54o2MkUiDUUVlBjaqLk6jQOonSaa1AxRbk5nheYVZGM6StmnSTZlJIVwN+8uknfzO4FgY9+DQqGqmtYpa4TbTho1Mz33OFTbUTz74+TTZPLjL5AjMM09MJM0ruwOk7UQ9NQABCmi5XbrRzvCstJmHhy02o6gc5mVJtiioscEbb7khVY315gJojASLtZJIijMES8rTyotO0km4R5T1cIB08TpHiTg5xODMZLKrmXlAzc2YSWcswDaRbImnqQDRYKPSqXGuwrwm1U1mqdu/l3azGuVbh2iqutFr11vCq51MxEyhjmsvNPH8mdStGrOdSijrIQpqCgdCK2BwR4fmYoGjjDLyJpP8ACooVtgg93c0NVsXJ1Fm3G5JDrxjJuz5pFlVhItNCvLCKDSiWQ0nfdizDe7UG6xZ7Q5uMNlizRNJvLBBCmpWVhvqm2bS3e7wCi9yrBTjyVYbbyQ0nNuceU6TVCtJ1Va/N1r1YtZaFlzfy0qzcwsVc6QIiPchUEkEnWdj+zYF2cTcKz0OeeRkeN6dVa1cOY1Viho1odZHch18K6HoMm4FEJXDsTFOeakMrpDy5bLAowbVVMwpEP11eDGe4+csvNliIiMhRjGgayaKyarFJ1FEWT8N+dazRkvU1C0Xp6WhWm8mqba2Xn6hLgPCIsrFyotWmy3eYtufLwH1AYIMcMicFQykEMAQR0IIsEHyrHS3nj51dVVVTqquz00pJQhBwdsJV3xGF8sOaQittvHEjgaIhkB5thYs6/XCxrNUQmlrxF7/HDVXexVeO297fliQrh4THGYBEVqyb+r7PDErYa0nd1LR+uvx88RQThx1FjqAbr88SG7lKPafItmMrNChpnWgT0uwd/Gtv54yvC+KpG/scTZmdMtCVlWOONldgbajesGyV036DpZ3eBPGuIiOSKJopGWcmPmJdKx7tMRuoN+8DY3Phj17PivK8OJV2tNY18tNDjiUqc0wA4RCJc2Y+c8kiRyyZcqQ0ZC0os91W7wNX3dN9F2jzPD4I9kRE5pWXNSBr1Qs4JW9RIjY6i1d3TFJ4VgjGQmVRGjKSaSjQSStIAhepNblioQqpAkb3Q1AEnS1bgvDYZ5Fcqwkyc8kbDSFRjoCAKnzYwoXSvkN7sk+pVxNTbheMwoWlosod78YOTUwuufXsCcp2ZzkoczqkObiIbL5mLlqH8CjrGB3aAolbAPlsc72lzKZiKSV19nz8J0ZhB3RKhPLLUPGyAfQ+Iqtfw/PS5iQR5bMPAkLNaPCC1KVDRsCei6hpN3TEGigJBfpe4QA8WZUUX+Tk9WAtD8dII+CDHu2XFb2imjEhN6RKjk5tFS3S4ekHHEoXZt09c/AwORzLRuHStY901dN4ED9oeHkd+tY3kHY6WJsvNmITmjI3+JBZiYwSoU7NbMATZNjatveIL9HGQEufi1brHcp+Kju/+4rj3En446fVduqwcRUULdfuvadVx8jOy4CrpbfgYjiOTljk5chysWSJ08p3coyAEjUWIEZ16N0FgkHvBTdw5mWFVy2XyrDLsmiORpQdLSXpGgksVDMLs2ACegxZz75ebOezTvFIdCNHCyairjWzsWqhaFaUnpe37UnEMuJ3WJC2lQS8kM2l4330kdT8xlIuxzOh6j5faSqVWt0745VaqXulzwuenLE5e7+uSMxFDljmXzCI7zJI8GWjkcAFoUFEKRdKOjXtQsX3sbXg2YkeIGQRpKPfSNwwW9wLHQkUa369TjM9sszGkuXUScvM2Vifl8xgHIDNp2UaiPeIPVqF7g3wGGVNYc3Tad4ghYjq4YGnVgwrbu0R4ULtP34VNT8JmbWtuj59bh/bW0F2TETr64nw1sfOTPQQgdf8/wCemHJJe1HDtFbir/peHacWQID1rCw81/kYWAJwMON36YqiXEyveObQHsb2OKrZYAhlABG3TevLriycRkG/TBOCnBiHPZFJlCSrqUMHq2AJU6luiLF0aO2wxYAwsVNpyiO4J4lwGOdcwkjyFZwgI1bJo3UoK2OoaiTd/DBCGIIgVfBQLO90oUE+fQYmIxzGniVNQ3b/ABfCIqUnJm4+zDgwsc1NI8c5lYufeVgAyAA90Uoobjrt5QfpNhDcOlNe4UYfeBf5Mcapgdq+vGa/SW+nhs/roX7ZFP8AIHHr2fFrr2jDn9y9zliUKnDqjh8Hn/6J2rPH1hcfiuPZceF/o5zGjiMB/aLJ/wBSMB+NY9yr8cez63TG0J8Uvk5bE/8Az8Thy6Ek6RqIosAAxHT3hv8AjgRlOArltAyaRxrr+VB1kshG9MSTqBAIvbbws4Mg4QOPk04lVKhO3A9TpTIgm/8Am8NkG/xxN6YircemCZTjmsdZumOSHf1wgo2vrgBynDxiMAbbnDrHniME4OFiPUcLCARK+9fbiWvqxTycRRiOou1PU0dyD6A9PQ+mLjPi1KHYiJNWO6hiskm9eY+zFlRtvjDUGhDCOOE4RxALCIwyR6GGq9jFgEinHn/6Y88FghhB3eQuf+FBX4lx9mN6SFBJNAAkknYDqSfDHg/bfjwzmaaRf9mo0R+HdHjXqST9Y8sfV+kbO8TaFXupv/B5NrxFThxxBGRzRiljkHWN1cfFSGH8sfR8MququhtXUMp81IsH7MfNF49h/Rfx3m5XksbeA113MZ3U/VuvpQ88fT+ubO6sOnEW7Xuf9+559irip08TbXjtYiEmO1fXp44/MQfSHkYaR4+OFqPTwxyQmsVAjXc34YlMI6+uGLt9f88dvFYQx46GOIuJ7wwjcYSQkAwsODYWIU8tl7RZkrpMhrzFKf8AqFH8cPh7S5haqRtvPSf5i8ZNM21jUSQD9eLRz6g7Anb4b4/XvZcPTKvJHgWLzD0nHZmfUZJBt80lQPqBAxLFx+cdJpfrct+BJxlczndQoCh479cQwTlL04v4aiIyryDxbm+TthOoFlW9WQf0rEi9s5h9Gfirf/1jAZSRAbfmHyCFVJPqzBqH/Kcajh4VYhJCrgkgMPa4UiYlekhnQJI/7qKQN9wdhn/n4L/SvIj2loPJ2jzTgFYQ19CIZDfhtTfyxabMZ1gpkeHKxnbXIyRgkeADFnJH7o+OBvBJ0mkYHLLEQKZsvPHmNvG4OXLGo2948tR5jFtOM5XKZiORtWazEgBieaWPlxJqK6naMGNQpVq0FwANtO1l9PwU/wAqI9pfE9G4bwGOOA+1uMwGA1c2NAguqGgjfeves35dMCeFvw+bNNlcvkcsyICZZBBEEsd0BRp71tte3Q1YF4BcL9s4sxkI5MB/2cz6tek2CYYAdKahtrNsASA7YKZtkykK5PIDS0ziJsy3QO23dbrNLXRYwQm5OmseqjDWGooULkcG816nLD+T4LktPMTKZVANXeEEI7qsRdheh038DiMQpI08GhEkjrSVVQdDqGRwPLVqX15ZxUz7BJI+HR2FfIzqnqVEcab+LadZxBnOZmcvBn8lp9pEfuN7sineWB/Jg4NH5rA9LsWqnMoq0JS0nYz2ezeYgm5LjLu5ICjUYi19CDIdJs+RO+3XbDJe06RtplXS3iqyRPXmCA1g+hAxI/6QeH5pOVn4JImUkMrozhW6GmX5RT4e6Dgjwzg3D82Ky2dmdVFmIZgkV4XG6lgtgeHgMeGr6bgVfp9z0raalqDYu1ULe6HZq91Vs/gcVZ+2ek0YSD4gvv8AZp2xPxTg+ZbaCKGfLg972XMgyAdNQFRoxFdCGuvAmx55nMxMs3Kkil5nuqrhw5WzVRsNVddvjjH/ACsFfpnxZpbTJtX7bX0hr4tf9BiH/XBv2a+Ff1BxnPZyouRo4T+xLIoffzjXU6/8yjAk8S/d/wDdt/LGqdgwqdKOvEvb8zd/62DxDj7P+2OS9pyBYl/5RGSftbbHnzZ57u69KGOLnXB638QMb/BYf7UTtzdL2sk82+xcLGH9tf8Aar0oYWL+Bwv2onbsrHCxw4fEVDLrBK2NQBolb7wB8DXjj2HnL+T4M7wtmHIigU6eY1nU/TTGg3dvsUUbIxZ4LwSPMsVSWUBdy75dRGo63JIsx5YrxOC3Dcm0qStm9C6ljaCJ9aqpVjHAGANxQHmlANi16r0qz4BumbzR5eliI208vuxxRPekLp7scbkmt6JPmcagzJdzWShibRzOGyn9tX4iR9bKQg+rFxeDiPQ7HhKBwCGMssjFC2nUsUrOp3U0SpGxxVbJZfLhUlfTmdJJcoJ4FId460gi3DJRNSJYNX1wp8qc1mjKuZyskjsCsdZpyQAFVeX7PbUqgVXh0rFIGeITCOBJGzcXK1DQqqZy2kkfJwFIIYkBU99RqsEB9qxpuBcCyiQtxPPrISakD5oqTVDSfZ0Glb2Cp3jVVWwwOy/Asplw2a4lmUzU0MQZcslKFUMFRTHQNa3AAZVUauh8B3EeNZnOToSqGRVE5DHTBlIj3gzMdjKVIJkYHTqAVQ3utSQEeK9pszmS0cEIjEjIzRu1EQC2vMOSFjWTb5MblA/UMpNn9FnBjPL7bNO0/K1LESrBOY9mRlLAMxANe4ANQFnSAudzvFYcvM0IjOdl3i020UAkkGmTSttLJK2oo0kjBjZHw9S4zOmTyTLp+aIoo4e5qlfuqkfXRZN3vQ33rB8gYzjvFHzOZgzMbCPkzOcu5A+Vj1NC0SAsokdzDYWx3ZGsi1vT8KzRaV2yegMLbN5J2AKTuqtrD0aN91tI0nvsAXBU+ccYhizOYjjOnlxr8gYSzxvBEgfMQAA2si6X0v8AOtbsMj4I8N4hNm5MrncmofMoVTMqrKpUClcSAkF4HQAqxsoVYWTVIBo+0fZ/L8ThbMxRP7THcbRhljfWh70L7OA4GymjdrvpII81ynDUZEnyUsyTINTBipKOP96oUpfzWZNBui4a1x6pxXjmXhkTiMLhstNIctminQlWKRT+ukqVse8jr1oYzvb7sxDBN7bHzo0YF+ZAx0CU76mdVZ4lYH3lVgxNdzq0RQbPlZJVyvFstyxmHJXMQ2iGV1Zkcop2PNVH1J16kA74hyPamZJGheefLWD8jml58TjpoKzkPCG9XK3dsBgN/pheQIpnSZTIxYRBl1RyaeYArRqFdZI0lU1RJcE7kElweSSLL5iFpBJC6o2VkcI0Wq2A7slqgYgRuprSxF9LxohLLlsopaSTKJG6jUWi5ssAN+/JknZJUjsbEF4zdUw2xnJuByOS0UkOZu2JhddW+5uBgkg+GihifMcVKIyhPZ5kNaAG0U1hzGjWYXKtTAHQ6M2wIW38PycbRQRIJXnn1syR5aOZigkMS07uCoHLJ7o8bJ6VNS6ALMZd0bTIjI37LqVP2HfEeNFmeybRAlyzVepMuizsijf5Uq+iM1WwLYCZjlVcTSH0dEH/ALlc/ZWMtGkyNcLHAMLAownfCvCxY4flhLNFGSQHkRCR1AZgpI9d8AaDIcDaaCHW4AlaTMSAsFkkRPko9LOApJYSKDZozWQRgmmTzpzyO2WmASIyRjksyJJ7LzQVJUgvzgLa9RYbknFDj2a15V5a2kzDwxBSNMeXBieJSvh/4XSo8QrE+F0+y2VaK81IXhywV1LrsZHaNlRIlscxtRvyUKxJFY0YNd2f4U4yxfiUMKKrqmWjMMCTPI9kRaDGRGrmjbKGFE9CTgVluJ5ydZDHFl8rlpIJgI4hDAp+TajZZXfvhQW3Xr03wMzXGictlbTTEmbeRI1PzY1h6ud2cl3Jc9Sx2AoCDg5AizWZlSR1bRl6Rgtl25jDWQdKhYQhoHaQDawcQQFH7KzSRLlcpGh1SMZXM0AMhUARsRrNINUhCLfUXZF4O8X4dG2RzEUcq6mzEc2dcHUChco5Rq70UUlgesbHxs4/LZ6abVFCFy2XNLIsCHcb0rNZlnc71GWOog7AAkaHsrwnMe2I8sBy2UaNsqVnqPVC6lQmlqZ3aRg1hd3JOwwgF3sNk4puJGZVDFzJm7YBuWhbSiKegk5rPbdQIdq1HGm/SVqZcqgOkvJNGpND5V8rLHDv4HU1D44z36JZdSGu6xyqqrDeiJ5728T8oh3w3snxeRw2R4lUsaoZo53YihGwUnm7MCpJ7xKuhBVqOwbyGP7D5uQSMsZC60RSwSMtpbNQIw1FSfdc7Hbpt0xo+Jdq5X4Xl5CFMU086ZxFoUDZjiWvdHKJZT5qpN73d4yyJmnyzxDKPOrnnwqGSY6SyswNPGVcBtKMe+Fsbg4o5DKTZTOtHnY0GWzQLSODcRkiUzCVTXdYOjEoa95hWmsUczUcHyCLCeETqrK8QaB+8oeQ3NIpNWkgJVwNzp3o1RBcDzWbyCyxxSmVIrMmWzCwx8oX4yPmFKq1++gaM3fUkYrcYjfKPl0zD6lKHKyTW3LlQtKELnflyRB0a71Uz1YHevHNsAkebDzlCUSRfk89l23tdW6ZixuAD8otmm3ApGLPycMmgbMvwxw0baMwuXkA5ZIDB6jdUeM3tIB161sTF2ZThGajngSPPIAvPZDIDqCkA6NJNtZQaD71J1KiqI4Wcvl8xmMtOJcu+orNCjIY25cg0SRr3oSGkQg1p7u+m1xT7FytPnY3iXS4jLZrQKJWOVJNcSr/AOa+lF0gUWs0NViFLPFcnw3LrHmIsm+bybtpEozjrTUCUeMRq0b9SATRFb74IcS42ZImXL5InKS90PlpljmdVUfJuoV27gIUx6dI8LUg4h4RxL2MRRsQxzudf2iNG2ijIWPl6h/5imdX7vumML11DFfiHCxBNIhkh5TFRziumCRWUPGuYWMf4eYBwyTKouyf2jiwGzMcR4dHGq5jJyO0YYKdVJNBJvpV9O1GjpkWgaI2Ioj85m3lbW5BaqLUAWO/eavebfdjua3s74LcThcSkPmIBLy+XIanHNHg7M8IRiRp790Sivd97AfMZdo20uKNA9QQQRYIIsMpBsEEgjpjLNoauFhKMLGSkWL3Bc2sMySsGblnmIoreRTceo3sgaiasmqrexQx3FAR4bxh4o2ioPC5uWNr+U2A3b5pGm1Ybg2d+mOcYip1YSPJG6BomkJLBASmhutMjKy7bbWNmGB+HNISACdluh5XucCQEsw3OaOKLaKGOtb90Aai8sr9dILtsNzWhQC2xOqIEniyutuSVSJ0K9+WSflyO5PuxUeUBuxQwKCrd4nP8SblxpANrVZZtqLOy60B9ERwAP2mc+IwX4DmRDNDPINcrscxK7D/AGcAJJIXprcKxvwUpp3a8aIyafiz5SDXlCkSZgssLxbScpQNbSSEmQSkuEq9KlXKjdWwO4Y4RhKGafOyAiFVtijsKEkkh95wCSqC6ItitViTLLzstHltagQaCHNaVZ+dLOb60EAvz9n28LtZPJDWVRDFlNCl5pDyzKrojiN8we7Hq1AMkZ90NQkIFt5AlwWF4VaLLPciZJiXBAXnS5mMxKpOxDBFCk7NqB6HE8fFTNl3zKRIuZA508BLBZYo3CySqoIKNqABJ68sjvYnzHB0nycSwSlhm80fap+Wyho4lJAiQ97lIe6in5yjoMPTLAtxLOznQj5fkooNkqwRJyjHYgMrIjdHYmro4QSSDKTqcgZbM8WSkEmXL9yXlhuWyOPnIAQbGzVpOgqQGZ3PynQgmDmEpls5E6jlszapJJbApQrc1Cdj8l++VN3hkMUDgTaWPEQIctFuAmSKnlarA0lnZFrrYLWTZOXjlSEZtJ7kDZp4sx5vpYvH8CzRzb7USDvpogHu0/aCQZzTGwEc2RtlZQVY6JJoneNxpJpYwdQIosMOgOWz2RSXNLyXMvI5iWETYct6JJSNm7p6oHBOlSxcBePzzZ3M0vL1MEMTju/4eWLTIK8Y0JYn5yfK+AYrHwjicYEqkf4WQw5MA0CImMjtIf3w1ynyZh4DFKafstzctmhrc/KyexZhvEyMG5Dum+mdWXSxNq6uGBe2YgIZjCubHKOXzPeSVFBVQBlc22qMdUBYKdI7vdBUgHSr+C50txN1Kl1AjWdmNUuVRA852NMGh1iz1IU3qOOcF4n7TFMMw165tEAZt42nWSJlUncoBNem9tNit7Egg4vxJHlGbXUSUHskWlQ3OMkivIyrtYkV5aG5eWMe6DizxfO+zZrL6GBEcaZDMjZkk5UcazAoQVYDm6aINGO8AOFZhlibR3cxAxmjvqAVCTaQdg6aEcH5oWRuqgitxhlBEKHUkVpq663JuWQHyJAC/uovjeJJYJOMCKzpXlyo7RyIt8s0T3473TcG0J2sFdiVUc7k1ZJoULN0Luh5CydvXE2dzZlcuwGtt3IFam8XI6aj1NUCbNb4gvGWaOrhYcpwsCkZ64Rx04WIDmFhHCBwBNPKZXBdqJCIW8gqrGGPqFUX8MTcba8xN5CRlUbUEQ6EUVtQVVA+GKZxzFkFzI54RK9KrM+kHVenlg62UgEE6mVL9FI+ccGOIRj/AAb5wkgRyK8YIVgEYypHQFRFllRQABpUrsKoBuEzhJRIaBRXdLF/KBCYtv8Aj0n6sFIcoqZRHm1OZJS6R6iGkagq2eoBtmYjejFVawy1GWF8tx06IZXrmj2qWCICo0TkGFFrwjXkOoTYsWBvrayefX2XMPO3NmKxZiRXFhwX0ZaPSNtCHlSaRQ0SMoGwxnO0+b5k5A06YlWFdIpajFHSP2S+ojxoi7O+JxItxNIaizGXELtV6GiCwhqHXQ0MUh8dLV44IkBVO0TzpHLOWkbLGPWNi4Ak+SzEYsW4ZljdNg45e4NMk/al9OfzazKqO0r6kchY54CxaFhJ0jmC1pkPdNb0dYkzfD7gzFyd0wnUVv3nQhkTbqC4Q300gt4DDnlaXKguSzZdlQMTZ5Lg0t9dKPHsPDnHFksFrgiBTM8cpVl+Ry8my1JJrKktqqPUkUi6rIVpAboXjqTwOWTORmFlbvlHkitujaoBDKgkFeAjG/xOKGXXVl5lHVXjkI/cqSNj600kY/5sEeBxrnXTLZgkUO7mNrjiRSziQnYxBAaY7ptVr3cEGbPj2fgjgeKFRFJn4mYsa1ux3uWyeWGKtGFB03MxvuknzbMZxTDHEgYBSZHYkW0jALYr3VUKANyd2O10NB28zXtErSlNBhcZYr0tNJeBx4EMBLvZ7oQ2bvGUvEYRdzOfLTGdPk3Lazp8JDu5HkC1nT4A1uMVZ5NTFgqre+lbCjzoEmh6eGGYQxCiwsdwsCj1wsJcLADTgl2c4K+bnWFCFvdnO4RBWpq8eoAHiSBY6gZj0D9EKAyZkfO0R18NTavx0/hiAA9p5Vy2YfL5UaEipWk25kjUCzNJWoCzWlaXa63xzhfFI3izEeYjidzBIYZmVeYsgQnSXq2sXRayCAB1GKfay/bczfXnP/8ALb8MCsWSQI45jUdgezS5yZuYTyowCwBosWJ0rY6DukkjfYediHgk0c+dWNoIuTK5QIqKpUG9BWQU+oUNyxvfApnMEZuJbZXRdwLZB8ZOe8l/DTyxfkoHhiXtPwf2TMtFepaDoTVlT01DpsQQfOvC6xo+M5DLR8Ny+YEKc5+WTtQJZGJ1AHddiaFbqPCwRDF5rTrfRZTU2m+um+7frVYRmJRU+arM4+LhFb8I1/HG0zGQy78LjzhhjWVdqS0VzzTD3lU9OjbUbFWATh6cKhzHCHzJhjjmiLU0a6dQVhsyjY2prp1AOAMRJMzadRvSoUbD3R0F9TXQX0AA6ADFjLZgLFMu+qTQB5Ur62J9e6o+s4Idi4UkzkMUiI6SNTBhewVjseo3Hhgl27WLKZ0pBDFoVUdlZFYElRa94HSpAB7tG2bfpQGTvFjL5nTHKoG8gVb/AHQ2th8CVX/pxp/0jdmEykkckO0Ut0u50MKNAneiDYHhR9MPzPAEynDEzTqrzzlAmsaljR1LghD3WbSvzgaJ26biyZabPM0SRnou1+agkxj00l5KI8HroMVcbHs/2fXP5OZgqpmIWpGRVUONOoK6ABbO41AAju9d7o9heCrm5JgSpZIC8SvelpLAUtW5QEgkeouxYIhnMXOFcKlzLmOBNb6S2m1XYEA7sQPEeOC3EshLBDKuayoVm08mZURQGEillLR0hDIGrUNQ+vYp+iST/GlaG8Tm6F9U21da9MIEmPzmVaKR43FOjFWFg0wNEWNjiHBvtjmLzmZXSgqeTcKAT3iN2G5wFxCjlGFjq9MLAEeCHAOLvlJ1mSiRsynoyH3lJ8OgN+BAO9VigcWsg8I1c9JX6aeXKkddbvVG9+Hl0PXwALdpQmanbMZZgRKAWjZlR0cKAw0sRqBq9S2NyNqwuEcPijjzEmYniWTkSpDEGDsXaJltitqmxIAJsk+BAurz8j9Bm/4qH+2wufkfoM3/ABUP9tikCv6O+0aZOZxLYilCgsBellJ0kjrp7xBr0xW4Fk1gzqSSSxCCKRn5gkRgyi9OlVJZidu6BY3sYpc/I/QZv+Kh/tsNabJeEGb/AIqL+2wBJ2u4z7ZmmlUUtBE1UDpF0W8BZYn0BHlg/wAezUTcKy8SywtKhjLoJYywCxuG21bmyNhZN4zYmyf0Ga/iov7bHTNkvoM3/FQ/22ANO2ai/wBCjL86Hn3ejmxXXtHM66q93fr+OJeC5+JeDTQNNCJn16UMsYJ1aSOrUPgarxxk1myX0Gb/AIqH+2w7nZH6DN/xUP8AbYCCbsOv/wCQyw/3h/8Ag3j44M/pJ4fzc+/LaOyiK+p0TSdI7x1EdzSR3vMEeV0uyjQ+3Zd4UkjRGJkM00bCipCkERxhfHz6jp42+3bwHPySSK8sTLGEMM0aiwihtykl10qhijed/SV2kjzLxxQNrjhu38Gc0O75qAOvjqPgATJnOOR5zhUeW1KmYy7JSuwUSKqmMFXYgFtLWVJu1NXYxnTPkfoM3/FQ/wBrhGfI/QZv+Kh/tcQQaLs5xtOH5KcFlbMyseXGpDae4FDSFTS0STpJs0PPbN8DiXTKyziGeMIYCZOXq3YOuqwBa1uaF0CQCcO5+R+gzf8AFQ/2uOc/JfQZv+Kh/tcAaZO1UhyOaizrI7ugSCihdiwNlghoKhCsGIHTYscC/wBHHEo4M6HlcIjRumpjQDEqRZ6Ad2rO2BwmyP0Gb/iof7bC52S+gzf8VD/bYoJ+12WHtWZk5kZDys0eh0fWGfVfdY6QFvc+NAA2SAWCGbkypU8qLMK+1F543XrvarAhO37324H4jKh6nCx1cLADMLHDjuIDmFeFjuBRt47jVcQlgzRhJZYpmnSDMKCqKyCwmYB91Tp7rHpqVTXe3rZrhmXRMxpcO4y0EsVyCxK0kYnUVQbSC4oiwBvuLxYMyZ3Cxp5OCZQPCBmLSTMRRueZF3YXhjeSTptpd3WzsNFHcHA72TLGBpNUuvUUEeqMkEQqwdulxtLrXbcBfEkYQJBIwi2DIVMwk00soWZQNK91Q4WNV+aDT7DYgBjfeBxZ7McRWOOcPp1RmPNQ6qoyRSANH5nmI5FdO7vhAkzhx3TjT5vI5eTPTRrKPZxrmRtaqKapAoLAglQwUgC+43Tc4o8R4fAiTaJSzxZl4QLUh49+TKtD/dvq3I3SqvdAkDY7g3wvI5eSCPmOsbnOJHI+rdMuyC30E0QDZuvDrQxR4nlY0EWliS0ZaRNSsY25jqF1gUSUVW9NWEFkpXhY0naIRs2beCWMZcGPkRbW6d0KIwd1Zer+PXVucPfhGS58sazvojlSMMZIqeNpmV5VYLp0pHoJHmSegrFgkmYwsHYOH5QxFjO3MAm22AZoijpS6bAkiZgoJvmLW42wCxCiwrwsLEA9ccwlOFig4cLG8/VDxP6OH70flhfqh4n9HD96PyxcrJmRg8SZYqHQuCUDLrA6lLGoDcbkX4jG4/VDxT6OH70flhfqh4p9HD96PywysZkZJvZdIr2kvvqvlBb07UdzWrzHQ31FF7DJ717Ud9tQi2Gk+Te9qr0q9jjVfqh4n9HD96Pywv1QcT+jh+9H5YQ+AzLiZS8oPDMsbXZhGBWsF6IbroDAWDufS8cy65U1radWOxKqmgeu7Fqrr49aHQY1f6oOJ/Rxfej8sL9UHE/o4fvR+WEPgSVxMhOuWptBnLV3dSx6bsbkg3VXtXl06YkByh3IzC7CwvLYXoGqixuteqrvavHYav8AVBxT6OH70flhfqg4p9HD96Pywh8CyuJkQMrX/qbsfRVW2rfzG9Ct6G4vab2qAx8thM2kgQt3QVQsHkDKGokEyFTvZfegKxqP1QcU+jh+9H5YX6oOKfRw/ej8sWGTMjIhssNHdmNMeYCV3QqvukEUytqoVR2JPzcSytlNYZRPoLNaHTYWm0AENexKfOs03Ta9T+qDin0cP3o/LC/VBxT6OH70flhD4DMuJlJnytqUWaqcMH07mm5TWrg7ErqGwpdvXubbKlRyhMrBiTqAKlNqGz6gRV9fE79K1X6oOKfRw/ej8sd/VDxP6OH70flhD4CVxMxNNk7GiKUDUL1G+7pbVQD9dRUjfoK8yRR/z4fhjdH9EXE7rRD98v5Y7+qDif0cP3o/LEysuZcTB45je/qg4p9HD96Pywv1QcU+jh+9H5YZWMyMKuOY3o/RFxT6OL70flhYZWTMj6G4jJpidrZaUm1XURt1C0dR9K3xnRxN6U+1PsKYDJuLLatJ3Boit627u9WMarHCcdjgZX/S0lke1fZk5b/H/vZJ8sTJn5T/AOp6NX/hZCCKXw2INuPGuvrWkBvpjuAc7jNyZ6QAf4ob775WQ9QNI2Ir4HfcDat2jPuCAc34Eb5VtzZIIPmBtXofPGmwsS5mKuPp/ZnFzslj/E7AjV/hX8ALAN+NHz64ny8OZkjVkzanc97kAXuBRBbairD/AJvS8Fc5m1iUM90SFFKzEk9AAoJw7K5lZFDIbBsdCNwaIIO4IIIo4sMid4bB5yua+njOx/8AKqjY07ajYqwfXf0x1Mrmr3zEZ/8A014f8fn/AJ8cX8zPoXUQT6Dr9mK0PFUZlTcM3QHbwJ/ofw88DUovYWFiGbNIpAZ1UnYAkAk+g8cCk2FhYimzCrWo1eAJcccmjXXwx3CwBgkcAB3h5zzOtFqLFAitK4rvK4YvV1o06QFAFm/bszyYjEgktWOthdgXy2IDCyw0HbzOCsvCYWJJQHUbYb6WPmyXpY+pBxdxlKDjh4bpYB9vzeogQDrQJA89r+U8uv8AXBnK69PymnVvem6q9uu/TEuFjR2FhYWFgCOdiFYirAJF9Lra/TAHMTPIoDqCAwYKWQhqPRgK8GvrWpPKix3MzrGjO50qoLMT4ACyfswJ/wBbcn4ZhD7tBbYkt7oAAJJPl1wzJWZujBxK70JvuRJwQEPItKqk6gFYEdasC+7YokeZO56mOWPNe0swPyOggLa1enu1terV5+fpRe3anKC7nQVd3YI01dir+cPtwQzWdjjCtIwUMwQE+LMaUfEnElbjOLg10pZ016EGuXybr+7089vt+zr0xPlGYg6wQb8a/pimnaLKnpPGe+0ex+eo1MPiAbxdiziMwVWBJGoD0O4P44jroTib95mmmbq5Q4sySdwsV0OGPvA0NzpYdOvXDeDSogEfMBPQAKwveyxBvvEtZN+OCWZKganbSB46io3288chVCdSnUa2Oona/DfFi8s55funf8A/tTn+Tl2cartQNPXc+Gx/ljE9geHZj2x8xJAiRShX1ErzBKE0EVZam1MzA7XVE49JmiDCjdehI/liKHJopsFiR5ux8PEE+uKdLkXFXYL3a8OpodR1axW1+Is/Yc+/CwrNLLCGDbkGXaz1FdGWtgCDsBuPDUPmUHV1FnTuw62Fr42QK9RiJGhUijGCbqtIJq7+NaT9h8sZqw1VqjL1syXKXoFgjbofDGSzU5XMylwx8holbYBOhC0OhGx8eos1sOavmPtGOhwdrB9MWCumY5FDgDEwLYIqwLFfh8cZDtJw7PxyBcvJM8bMWUWSVNgqCxBAUHzI2HxvbzZ+NCQzUR12OGDikX7f4H8sTPSt5MXZ3iKL+AOyhz2lQ3s5IWix1+8AOtHeyb222IxNL7aLI9nP7K98X8T4b+Plexxb/wBJxftfgfyxJNnFWMyk2oXVsNz8B4k+WCqpejOmR0q6Bediz/MDQvl9GkApIGrVVs3dF3ewGqgAepPdK5HmaBztGve9F6as6avfpV+t4xMHbnMSOTHlbiFbsdN2TppzV2qk7KfLyJ2vD84s0ayJelhYvYjzB9QdsVGcsMsYWFhYpSpxfJ86CWK65kbJflqUrfQ+fkcYaf8AR7IV0h4lBRUagN9N0x+TPf71kiia6jrjecQlZInZAC6qSoN0SBtdb/Zgc/FJQ9CO1DEHZhsDP02O/wAkn/X6jGaknqdcLasXBtRU0Zv/AFCLTrLJyzTxMaZySIwFq2BvUB3r6kA2N8avtFwoZnLtCSRZUgg6SCrhwQ2lq3HkcV5+NOrODl2OkA7G7vTsAF/eO/7jeWL2QzhkLgppCsVsk97yZdhanffzB69cEluM4u0V4yVOJU3FrmWyfYZYpEkW+4oXSZe6SFVS5+S95gu/T8jWR4SyOrUBRJsSFjRXTprljYUK3xFxjj8kblI4WIUNqZwyrem00t0YE7GsVz2jlIOlYTX74372kUAb6U/ToSvVTfOrAw6qszVzFE0LLTZB/P5TmLpuvXr1BU7fAnFJuC2oVnJIBs11OlgG3J3Ba/iAeu+K/C+LzyyBTFGEtrYSBtge6QBdEitj0o79MLj+bzMbq0K6owLcHSF+duWNEfN6fZ1x3zunQtOAsSqPdwPXgO51N4tpK2DTKBexFOK672Otk4J5LLctdO3UnYaVF+AW9h9fW8Zs8dkIJ5iD5SjTR6RFp97ezd3anoTV9LL8GzEr2XsqVBViF33PSvAjSfHqfLc8V1WZfwyouo8wFP2ARtTe0ShyQ+rbaTQVdwOls2h/Rol9cTDsJEI2jEkm7o6na0ADB1B8n5k1n/fNiv23zriRY+cYloEaXRC3WzZINDYfX6HBXsdm2khYM5kCtpDllYkVfVT4dN9/wxFj1OqP4PMlS6ssewRmyGpibWiNhy1NbV1PXD8pktBJ7p8qRVqzZ3GKOc44kcxiM0IbroJ71aQSD3rDGyQNPQeuJTx2IEhtQINe6x38umI6lxO2ZLUGdo+yYzTli7KDpvSxHu7j08SL677Ud8Vcp2LKV8obBv35OoIO9nf3Rg8/HYR1Yj4q35YIo4IBHQix8McuzoqOlOM9xi8z2Nm7vKn0BQR70h29Bq26fy8t9KnDj7MIWa2CBS25th4m9zuMEcLGqcOmnQlVbq1PLP8AVbNgrHydkBVTqi0aNEca97SSfcZjqF941WPR+EZLkwpH+yP639gusXMLGlSloHW2knuFhYWFjRk4wvY4j9mXyGFhYAXs6/sjDkjA6CsLCwEHJ4Q4prr0JH4g3iA8Nju6b/rf+V4WFgCzGgUUOn1n+eKvEeGxzABxZHQ0LG4JqwetDCwsAUB2ZiHRnF7V3egNge754JZDIJCtIteZ8TuTufHqcLCwBDxXhMeYAEiKwHSwbHwIIIxPkcosSBEVVUdAoofZjuFiQpkmVTJSn7PZZ5ue0SmXY697sDSPGum2LS8PjHRfxPw8/wDO/nhYWEIov9HRdNA/HFlVoUOgwsLFgHcLCwsALCwsLACwsLCwB//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sp>
        <p:nvSpPr>
          <p:cNvPr id="38924" name="AutoShape 18" descr="data:image/jpeg;base64,/9j/4AAQSkZJRgABAQAAAQABAAD/2wCEAAkGBxQTEhUUExQVFRUXGRwYFxgYFxgcHBocGB4XGhccHR8dHCggGCAlGxwaITEiJSkrLi4uGB8zODMsNygtLisBCgoKDg0OGxAQGywkHyQsLywsLCwsLywtLCwuLCwsNCwsLCwsLCwsLCwsLywsLCwsLCwsLDQsLCwsLCwsLCwsLP/AABEIARIAuAMBEQACEQEDEQH/xAAcAAABBQEBAQAAAAAAAAAAAAAFAAIDBAYHAQj/xAA/EAACAQIEAwUFBgUDBAMBAAABAhEDIQAEEjEFIkEGE1FhcRQygZHRByNCUqGxM2JyksEVFvBDU4LSJLLhov/EABoBAAIDAQEAAAAAAAAAAAAAAAIDAAEEBQb/xAA3EQABAwMCBAMIAgICAgMBAAABAAIRAyExEkEEE1FhcYGRFCIyobHB0fAF4TPxI1JCYiRyopL/2gAMAwEAAhEDEQA/AO3VamnAudpCJrdRhQU8zAFjtgOaEXKKd7UPA4nNCvlFL2oeBxOaFOUUvah4HE5oU5RS9qHgcTmhTlFL2oeBxOaFOUUvah4HE5oU5RS9qHgcTmhTlFL2oeBxOaFOUUvah4HE5oU5RS9qHgcTmhTlFL2oeBxOaFOUUvah4HE5oU5RS9qHgcTmhTlFL2oeBxOaFOUUvah4HE5oU5RS9qHgcTmhTlFL2oeBxOaFOUUvah4HE5oU5RS9qHgcTmhTlFNqZmQRB2xOaFXKKmpVNQwbXakLm6VDmkAAgDfw9cDVwipZVdROEgSnEwF44jBimUHNCgfNAdD+n1wXIPVBz29FGM9/I/yH1xfIPUKvaB0KdVzYWJBE7YgoE7qzxAGyo1OPoPwMflgxwjuqUeMb0Kh/3Mn/AG3/AE+uC9jd1CH25vQr2h2kQkAownrK/wCYxTuEcBMq28a0mCESXiVE/wDUT+4YRyanQrRz6f8A2Ck9sp/9xP7h9cVy39D6IuazqPVee2U/+4n9w+uJy39D6KuazqPVe+10/wA6f3D64rlu6FXzGdQm1c9TUE6gYGwIJPpfFtpOJiFTqzAJlU147T6q49QP/bDvZX9Qkji2dCmntBTn3X+Q+uJ7I/sq9sZ0Ka3aKmPwOfMBf8kYv2R3UKHjWDYr1e0FM/hf5L/7Yr2R/UKe2M6FP/16n4P8h9cT2V/ZX7Yzuo37R0h+F/kv/tixwj+oQnjWdCm/7mpflqfJf/bE9jf1Cnt1PoUR4fnlrKWSYBi/wPj54TUpmmYK0UqoqCQiWVQEGQN/DB0sIKmU7ObfH64lXClLKgobjCmZTX4U9VJw5IVJ6F8HqQFqkTL4ouVhqjz+XDLBxbHQVT2yEFeio6YfJWcgBB83lRMrhzXbFIc3cKq+XI6YKUGlQnBIU+mcUVYUlzgVaelP54kq4Vmkx2jAkI2kqU7XGBRbKFMsJ/8A3Baih0hWUywIgCcDqKINlWKXDDG1sDrRimvK3CeoxBUVGkhmcycbYY10pTmQh9RcMCUVquyP8Fv6z/8AVcc/jPjHh+V0+B+A+P4Wmyex9cLpYTquUs5t8friVcKUsqDL+8MKZlMfhWamHJKz2az5R4kQTAn52+AJ+GNAYCFmc8gq1kuKhpG5BIPkRH+CD6EYW5ia2ortSsDgAERKCcSqaQSBJ6LIE+Ak2GNDRKQ4gLO5Xi4epofL11KsA0J3ijVe5Qm0aT8drY0OpQ2Q4fT6oNIKN5ygoHkcIaSo5oWdqi/ljSFlKYBiKk7ViK1JRqAG+KIVgwrZz3gMBoR604V564mlXqTRWg2uf3xHCythBcATARDs/wAUp1GZIZai+8GVhboQSBY9JgmDbGPm6yW4IXWrcA+gxtSQWuwQQfKATcb5A6rRHFLOqmYqgFVJALTpHjFz+mDCEoFxDi+XV2V3Ud3oFQz7rVmCUlPmeYnwAk2wYdCWWyoc9lATtBw5rlnc1F+y9PTSYfzn9lxj4sy8eC3cEIYfFaPJ7H1wFLCZVylnNvj9cSrhSllD83nRRU1GBIXcKJMbGB1jeBe1gTbC6Yl0I6rg1slc4+1ntW7ZbKtkq0A1S4qU2BvTR2RfA6jNusQfDGjRCz6wbLP5nte2cymXqEinW70FyswrU5Cx15iymPUXw2ZakwQ4q7mu1jpnaa5aCcwlJ6ynZREsZ6OaekA9JE9MW7MK24ldJ4PxSlmUYo11OlwY1KSAQD6gg4WbGyMXF1HnuHkyVa/hhjX9Up9M7Ifk2hoaQR0OGuuLJLDBuoM/mdx44trd1T3bKgqk4ZKWq/Ecx3KgkEyYtFuVmJ9IU4BzwBKsA4VGlxcOwUKbmLyPzXiJ2WfLUvjihVBMKFiI4agTkOKKuVJSrITGtQfUYs03xgoBXpTGoeqP5PLA9BjK5y2taFYyeSFKpXq/n0mwJMIsRAEnrYXvhAEOJ6roVK2ulTp/9J+ZlUuM8cOVzVMFS1OtTOoCAQ1MiCJgSVa4JFqY8L0krEdteMmrxPKmk5FOjT7zWJBXWtcVZnayopmCPKbWFFhu0mdWtUZEY6S7hlOmAypUp0jAuOck6m373ytapdA7BdpFbI5ZcxVHfNqRAxl3VWKqY3IgRqP5TffDWJNQXXReB/wp8WP+BjLxPx+S08L8HmjeT2PriUsIquUs5t8friVcKUsoPxmnqosB5fuMVw5ioCpxImmQvnTtRxKmtcqlElXfXTedOsaiEZRp3BtJ/LBHTGhxkpDRAQ1OH+41NgxBVggMBHDEOrSvvHSCAsxMbQTdFjnh7iNIaYkkAH5oKtTQ5rReRgAkrzM8Vq0zpAWi4I1MeZ3O0yZgKBAXoLYoyPzlE2HBa7sn2gTL01qaiyrr9obWNS65ZRpN6x1sqyBY+pxGuhRzJWo4B9obO9ValKFRqVOAwLKapfUXJInSFEqoJBLTMGCJk2QgaRdbqo9NokjyOCEhAS05QfiGU0mxBB88OY6Uh7IVAYNKQitWzDCNIPjqQXFxAE7mSPQeeE+/0TPdTanfbhA1puosYXblBJm1428r2dSoaVNkqtYuRUWF02gWm36+Xrgml03VGIsiSDBoYlW8syqZAE7TgXEmxKJga0yBdFctmwNIP4m0j1IJH7R8sIcIWphlYLsz29r5WpXy3EA7mko7u33hYsqCnNgwYkFXP4RJJ6IWhZLtp2zGbbL10UUqqpGsVGmzGZVZFIg6oB1StUX6CKwChfCcwKh7pUdFZQrsCSdMszAatgzT4mBfacC9wZlbOC4X2ipBwM9u379ERpcMp0stWc1aiZqnT1NSrU6ao9NiByKyncNE76m85xgdxNdvENbpBY60jIscqn8OxrCZuFT4G7Gv7UqhACWBiQFUFEpqouenyXxv1WZlc9+IXbPsuV/ZKjuSTUrO8k/yop9IKkR/LjNXMvWnhxDFu8nsfXF0sKVcpZzb4/XEq4UpZQnilDvaNWkDdlKGG0ldQiZF1IBkfDCm2Mpr7iFwDtOzamo5os1amrS7FuTQVlhbn1LtebzPTGipVLWgjspwPDNq1SHkABpJ8AOnmq/COJ6HFWmigEyopqQVE92GUQJkr5EBuvUTV1sFE2vPnGFqr8HLvbKZEREAR7uot1eZyMiyZnKNM1+9ZGKnvK47xRHu1GEgsNalkjSG/CBuQpYHMazl6gXAnG1hY9+y5Ia97zUAhsetz8kNz9BsvKUpIFW3UHQToYkGD7s2lTe8C4B0uIG36UQBmOv3wFLw/NU8vRq2L5hZL6gYkyi+oBYt5n4YJrtwjq0nMcWPEEZC23Y/jyomZo1qhLZYyhJlqqsSdPmwbr4MJ2nDmVIF1lqUpMhb6jkWqIGBAEBrnoROKq1agjlgec29M/JVTpMM6yfLf1wh1VYMG0YDgqdWDUrE6ztPugf+oFo8b9VOLqU55dIe6O1ye56/JDs/VQxTLQ0qYgkwGB2g7wca3EYWYA5QqhTQBS1X3Sh2cbkaZ8je23NhQAAuURnoj9Fw66lmDtYifMTuPPD2uBwllpGVDVzaqQGOmdiZA+ZwULZQ/j+IrMLqTdUZAIJvvAurCPF8UsnZCu0/FA9FEQ81qsgwU0gmmwsb64I/p9MZqi00VheI5t6pIzOYrVyYbuxqbXMx100ognSoGw6CyYJstMgCSheRoGGXkIVouCdSlUI0yREwpv4/PUxhEjuu9/DRW4eYGTIIk7SBcXBAzb0gl+C8USkyu9MVAUAdWce9P8qgwQVgQ2xJsZHNquNV/hb0S6FYUQ9pdpL3F03Ik5B6SMGNu697acTpZh6RpqFWlACvAqN70MREEaoBv6b4Boc2xBuM7fXPRZ67qYGhpDjMmMbwBIE5vthUOzppQ/evUUBjpKmABqIuWhbkkdD8JGNjMLl1Mr6E7I6fZ4QFVDMACCNoHXf1673wrihD/JM4QyzzWlyex9cVSwjq5Xuc2+P1xKuFKWVl+13BlzFExC1RHd1NiJIsSAZU9Vg+O4BAU8wjqWEriHGBp0iF7wq3OilhsIJgGwJHpqiAZwyqwuAgJ38fxNPh6ji9wbLSATcAmInP0VLJcAr1Mvr+7RGWBVrOKav94XlQRJBEbgC+OdU4ykyppEkjZoki0XhdA1v+LQLkiJwD/wAhdYEb+C8zVJ6bhalJvvARTIIZWFxCupKEQSDJsJmBbDab21ZNN199j5g3TmVuGnSaYvgQNvC3rjsncS4NVp/eV6JCNMsytveSSyhuqixMReBjRpfsUpr+EcTLWxeYGM3wDGMEjwCFZrLL7wDKlT8OlgCq217RAqhljxGHcM17iARbM/b+1zuPNA1Sadu0dr5jeUqPFTQeo6hXqOASWJgAQQPFiWE2PRfOGVG6HQsRg4EL6H4HQc5eiGYBu7TVAgTpEiJti9UJWkndXjwyluwmeuLFR2yrlN3TBwnKhw/dyw2Opukbwbi2x8T4nAO1OMlWAxuyr1uB5NgfuVMhQbtsg0qDfwxNJ3UOlD2yCU5WmIWZiSd4HXpA/TD2WCzvElUc1llHgemw69MODkIc9nwuOZ8xg+IWX7T8fWgDRsKtRWFODMCAAzCLX1AC86d94B74srYwvOo+aymYzzQEBBDQgcHUACNCzBkxG+0DecIcZT2gShrUS+YQU0LM8EBelypXqGFx03Y3EHEpyHTtkpzwH0y0CD1v+d7KWrlKtBJYKAxUKwh7gKpBCSTMCLX3k4Y2oIJ8F1v47ihw9E05FzIMSBO1p9LR8k3LZWppANJW5SLGmXmSTbVqiDtEycIHF0gIOOsfdNpfyNFoDHNtETF5knxiD4yqhZA2oWAapq+7aV16fFYBEEesdMaAARrGL3jqjPE8KKgcHDLv/E2DoxaJF+t+0qTs3RhTJ0nUCSRIACtsDAJ6zMCBI6hLAvOvK739mOYDZRlFZK2ioyhkHSF0gmYYx1HpeJwjifizNk/hfhNoutzk9j64qlhFVylnNvj9cSrhSllYHt9nXBWmz06OXI+8qPUpqXZp0oFZp0iCSSIPnGAphFUOy5fxfK0DWoPTqE0qlY0GYNysqPSVwGnmkVCZUmQs204viKr2UnFmYP0KCnSpvMPE4+o9VoM3R7/MsilySrqFAkB01d3TULMKIWZG+o2xh4Om1lBjWH4gCe5Im67nDv5bXV3sHumAd4mDF47CIU+d4QV/+M1PQalJ6obS8LUpKmlyWsSGkGI1K0GRi/5Mijy67cggeLTkfjpsuXRc6o52o5k+fVY7iXHXzFBVFKAykHQtQgawVJuADCk7bm3UnG7UxgDScIrF2vscTuIvbYdN0Mz9BVACinIKqzBedmXvNTiLoCGWfMj8pw/hxNUPBwDvb5fXbwRcVTaGjSQcNtckgm/nbOTZA83RbVIViFCkkCQCTA1bgT5zv8MN4j4h4LBGy6v2U7doW7p6jPyg6tLWixkxddoPn16LBlLIjC6Dl+IB1DKwYHqCCPmMGAlly8qZnBQgLkwVjiQqlRML/wCf2/zi1SxnG83mMrWfm7ym51JqVSFBN1MAMQJje1vGwlzgjDGlc54ozZnM16riJVdIBJAJChLkbAiT6He+Fm5lNnSAAnFlKITCKtQFYlR7x6zIB3lRaJ8cDPvLbyx7Nq3/AL8fp08USocIzTMj0MvVJAaS0U2jVIjUVZvQALBgC5OMr/5Phactc/PS8eYkKqNGo10xI+R9USyecq1s2tPN0ap0MCKBAVm1hlXTpAkDSEDDpUYdRgubTrFppmWmf35ylPaWmHC/otZxnNkCpl6lMuVQEKdWkSpVQCoAkGCI2sZFsaEK5txKmj1ueotINRR2Y6ZLMdJAuANSgEmIETYYPgCC11MugAkDwtYLLxFR9MDQ3UZ/T+52QGkhDAAa9Sa2EwLgztaNsCtEr6B+zLgLZdHqLWBp1CC1Pu1Fwq6SGUiAAYiIjwwviRDgOyPhXFwJ7rouT2PrgaWEdXKWc2+P1xKuFKWVle2XZann6OgsadVJNKqvvITv1BKnYrN4HUDCmuhNc0FcE7QcJbh1c0MxVp1dRRqtOgCAyg6kNQlVVG8IBMM0mGvpBkLMQtJwLtQaTpXKd5WFNG1R72qmdTsCygFYZS4IDEC0nAcP/HOpsdy8yC0GwDTJN726WthDW/lTamXe5fV11AiB1/OVF2m7bVswGU0zTlCGHKG7vSrMqqD92CvvXZoWLdMR4d1XTVqOEA2AwDMSZ+I7DA9V0uQ5lOQM9cxn/e9rqplxlaxy8FlLnTUd+7dBY6QEYFVkiBYbG+xPTbTp04a1Yoe5pccBGO0fY+lToq1LvCqqz1C0+6sa3Ui1IqSIQAAhoI3Ip9Mt9+nZw+amoRBxusFVrvR7ymWIBENplQ2mXpmAIO5Nwbk+WBe8VaTHDw/fHx+yIyHGVTyWY7urCPpQtzlAZCaouSLgC/y2OKYTuge0ACDP2XWexNXKVFdqKEshGqpUF2MSGBa+0HYemNDIKyVJ3WsFUEAggz1wwBKJUdOnzsTfaJ6W6fHGOlQ/5nvde4idhH5W6txH/wAemxkCx1RuZi++B907NVQEZmbQACS1uUD8V7W3v4Y1mwWEXXKe1va32ijT99XD6XFJwUcRIZTcggiwI2ZhffCXOkLSxkFAslTPduSdV7llggCDDC4EXJB6EkHcYC8KxGsT/v8AHj6rSZbh9TQjKfvnVWNR2hqVN57tVP4GKy7MIKhlVbY5RqjiKxDvgBgDYkZJ6gGwGNytLnGlTDRmPQfnvlVM5wdKfMecyv3iCTJvr8W6X3vPhO2bQPTZZYOSURyHFPaFbLVnPe0lNTLVnsyul9DNMnVG8zvedMcqtwx4ao2vRFiYc0d9wO37uttKrzWllQ4uCos52ozVdGUgBwiwtR1DVO80gKsIDUIkSNQ6zjqE1NTWEkzaQPqZskVWGk3U+wifJZvPNHeEy5qQr1HprpC6aLgJaabB5Q2sGXrhx4cAiJht/wDfXKTRrgtgwCZt5n8KvwzNLTRqnKeXQWZZtYqlMfiewJc2X5amtMBW4TZfQf2YU2Xh9IOSWgTMSJVCFsOgMfDCeJyPBN4Ugh0dVtsnsfXFUsI6uUs5t8friVcKUsrmP22Zer7HTr0TUVqNUF3psVZabghjIvGoU/kPDAUzeEdQWlcmydKrnGqVKj0qzIoWWQAuKq1AtRmUSzoVX3r2ibXOrUFNuooaNI1Hhg3/ANq/w/hNVmGWo0VqOaYEFzoVgXFQyYtqU6lblnbcTopcfTcwFoNtjjGfAyDHVZav8TVa5zqjwBPxAX/+o/8AYQRPRecboPl6zd7RdK4Uvp1KaZLcveBh7yyS0eomxxz2NeabaMjT13jPh2n5Lu1ONGjUB18J777zHzhWuyZo9zVR0GshWokiDqQGynxJgf8Al546oFwSLrjEkNIGFtFztNcvUOZFNpk82rUQQVBSCYMaVI0wZ87x8MOULJeLBZDs/wBnkrvWeq4VcvQphi0hTUOqzODIEaTCwxlYI65OCrOZTOncp9YDUEX4/wBhqD8NXOUAEdUBrItVqi9A+lmJYFTeCYgEETjbSq8x2ipcH1BSSIuFi+yuZpUyfaard0rlu7hiHdYtHUze5iB6kJjS4tOyB4JwupcA4mczS77QaasToBPMVFtRiwkzAE2gyZw5pkSszm6TCJicEhWS7Y9qqlAmlSo6+XnZ0qMhn8KhYDW3JYAT44U90J1Nk3K51l+GrSnvkaS/diiTbUkayxFyqkgAC5NpgYyvdpXW4ekwMFV4mTDR16k9h81ou12QoUl0UV1F0JD0wF/DrTYxUB8DPiDIxi4Xiqj5LxC2cUyiW6dA7ECI/IKf2jzL085rpEGlVWlVpkk6Cndqi+Qgg/phH8c0O4fS7LSQeszK5PGiKs7ECFNWzUUuh1Axvc9SD4X/AOdNqQHABDeBL/8AKLzpp0aVVmrBOakDTektSDGpkZg4UflOnYYJ9ZlLTq/8jA8UykwumNgjeX4BmczRY5anTzI10jqTUtIGkrFiGraCzNrgaAdK7kGBjQ2Guh1k/jq/tTfdG0W67rFcXaoqMpDKUIDEsW94sAoMAC6sSTcmR0w2o4sgdd+375rDw/DtOp5IkRaIM/16RhP4LmMotULmKcgRpqM7kKwN5GmCNhBXddzNhaWzdG8PIsV9C9jM2j03Curc2qzA2IUTAP8AycL4v4geyPgrNIPVa3J7H1wulhOq5Szm3x+uJVwpSygHaj2j2ap7KlKpVgwlX3SPxCNmMbBiAepwlsTdNdMWXzzlK7U6zJVXunMiFotRUEq401VCgASywQGiPjgq9J1QANNv7B+ynD1mUiXOF9vQj7/JaHgnF3y2aXMLR1o4KsutBrNVgzBCCQZLpHjpNrnGSk5lNpa4zFjY4Aj7FdGsDWYBBAJDgbfF64M+PZP7ZcTq5+qKlOl3YpLCKWRy0gu2vS0AFG28GHjOGv4ilvby7/n6JLOEeGFrRJJk3FoFoG9iZmMjzAjiOhRSACHVraEapzREalMW8CJ8Scam16jAJhw2vHqsDWhxMAi5GOifxritUJTL/eFVHdkwqwwDBiNRZjABhog9AThXOPEuIJAiZzNrZ/CYymWN92Tf7SosnnatAZmmFarTdlLswZZ0Mr03kSKTSQvNYyB0jGvhzTqUgLNcPQ+fX6oeJ4arQd/yD9gH7hEv90TlGy9Kloeq7PUcuCDr0hgLQikKoYiLDYk40MY2kdbyDGwMydkjS51gFkatCnSbnPfWbWFBChtbrAOr7wHTM/pbGRr3OcS4b2vMjr2vaFCMxtldO7CZ01UJFaoUUACk9NRpGwhpJZfDw2ttjVTuslURstRmKrBSUUO0WUtpBPrBj5YMpQXN+OV69FK4crRpV5mizGA1jySLgkEHTa/lGEOkLS2DHZBOHVmzASCBWRyw1XJk65Eb88yIJFvPGWsJBt4hdnhmcym1jTDmzHcTNvA58kQrZtoapUZkjQC5SDAnWqkQJ3AUTPoScZWULgRb98U+HQXVJERcj6Yv0F/RMocSp9wlOsBUpSxRadRO/wAuWgkIDyvSOpRpbqCfwiCqcKS/ncOYdHvB3wuvHiPEX+a5tV2kllaIJlukzAIn92V6jxTI010DMhSLEHLVtYgm2nXpDdJnGV3tjj/j/wD2I+kwlez0ibv+Srcb4mlSk2XpfdUyAztUde+qlS6guEBCIjISUsYg9bso8I9r+dWILhgDAnpO56lN90Uy2nYb9T/pbfsZ2vy4yRp1K5plU7s0gBynUxdlIUyTqgg+FrQcdbiKFV1UvbcH5dj0j0WehWoik2m6Gkb9Rt+i/Vc54gUrZhwn3ilWUObRsQwUTqPKDExLb4ZVqMo0w0iSAd7Ak9eyvg+Bq8bW912gEziSQ0dLZ9Vd4H2W75+ZQqIRqqRdokwoPw5trxeMDRHMAdCDjB7PVdTmYMWwu19hsmlKiy01CKG2A8hc+J8zfCuLADgB0V8ESWknqtfk9j64XSwnVcpZzb4/XEq4UpZQ7OtUCHuVR6nRajlFPqQrH9PlhLc3TnTFlx77Vcrmko9/nK1JKjQtJVJvpOrTTUBiALSzERN7kY0tMGQsrhqEHdYanx/MU9Pe0mvp0ygUAwdBWUab6TYSQsW3GU8FS+u/VbRx9advQbKZe0AQGapp1UJ5e6WL7AFTaCTOqJ0rsSYS7hLxpkddR+f28Snt47JBjpb9x81TXNU3LEEgapUErJ2ImwBYE9ANumNVYEEAbCPJZ+GIIJJNzN4zbGbdPslRoggDSWEayACeYAXiOgP7eWKeHyTEQPl+wjY5gaCTaT//AEPuAmk0xOmzGATDbRp8L8wPrPjtUVN/3dW7luE575t++qaczSBUoyalaRIBAEE+6bPeOQzqNiDOCZrBuJH3Q1OU4AaouJIvbe3glxKpqUVF0AL7lOFOkKbhgdWqSOsyGvbB0JA0mTG5t6dbZ6IKhHLAJMybRbve97DKJcJplMwoTVSNSppBpqeTUqtTcK3R1YHSSQQ1p93DaZvF1jqtABvMenqum5jNPenSNJ6wUEhm0gA2DFRqb4beeNU7BYY3K5jxF3qVdVWnqakzAhgXEAFqlQiOaNMQ1haRuMZXmTBn9/K3UmC14n0QfIVkCxUERcHRKktBsAsAg7ep6WOik9gEOt+/0kcVTrEtNOTjePx1/bFFkrUlqIS0uKiKQ19CKVdnDmdFxpNxafPCa+n/AMRA+q0U9ZpTVeXO+g/cwjPttHSNLUy2uWmIjWajGR0ClubxAJxn7oYKHGvTasGcA0NLI7KhgGo1UKpjZ+7FOxvYR5zUPhm+YRaHdP8Aat1a1NqgYEKG01AO5M6FYu5utwy6DPQJI2wQFvX5W+RkFAL23/qfpdA8/VpldLnU6Uqix/E0t3smZgpyTzgEnwtiHWDDQM3nYRt3lW3SSCcZtv8A0hVTOtUIaqNK8oJSmFEIAq2UARacXTptYIE+d8+Ka6q8iF1DsZmtVPu9woDK42IPSfLpN4PljdSOy5tZsXXZqKAKAAAPACMckkk3XYaABZXsnsfXDqWEqrlLObfH64lXClLKqrvhLcpzsLPdr+yOUzkvXpVi6qoStRZtY1NphQCfdsxlYgze+HgrOVkuJfZHQy2XzFagcxmM1obudbAw721KFUS1/eJtY2icXKqFi63YKpk+7qZukopMjqKa1AXBhQ1VyAU1S06QSAAL2k3KiC0eFLUrNQoOVIHOYJVGM3sbXCqd4LDwxRaDlWKjmixS43whaS0uamHRgAZMfmOpmmeYMfDmsBgaPvPLSc+SU9+kF0E+GVYXNqAWSqOYgoO8UBAFqinbcDUVEHZr2jFr0fNaASHZxcWs6PnFjg3UXE8+jisiGZSAFq2JeqZgDw3O8iOmLAKGtVbU1MZeRaD1dt9+qAotNUIamGeZBJeImOZQwI63E9LC8kAS4AY3n96riGA2eoyPHb6KfMuxQaBDFVgKkAqisrX1nvARIJEzoE4ENDbZvOd/DriMQgc6ffNtv09PFFaXa7S9St3RHeZZaM6zqLrYMWnVG997DDuYJQnhnaA7af2yE0iRTOoAsAQ4dJC6jT08wcGmNKBRsQNQAvhOgEgY3zb0+ufwYdplwvtvj79tvJS5Xg75imO5y5J1aWcNpXV+Ua2gSAvMxF3Ii64YGuJM4m3p+ZVF7QAO37+9leXs3XAASm7sZkDSTJFRkgSXvTpluYBveAF11C6m4mBdUK7NMm3b+/7R7hXBKytVFTLsAw0bg2lkqpKvIsx6G0m0KcYuJ4au4AM2M53EQYNjBxiPAlHSr0wPeP4APTpO/wCVmeLDMamCqoRCq6h3YXmFVkeAzCdK1CHkkfmJg41coENkXAH9iREj6que7VM729c9Zuvez3D6lVguXqtSJ1AS7KrsUIYCBcwSOlpvhoYCZGUs1C1E/wDYtZqQq02AqgksjEhldCRY3DBgAb+IIJ6s5bjdL5rRZaxexWUlagpFWOlmXU4W8FhpDCOojYeEWwwUmlJNZwsj9KkqLppoqKNlVQo+Qw4ABJc4nK6JS90egxxTld1uAruT2Prh1LCTVylnNvj9cSrhSllVV3wluU52FHX4tRptTRmCtUJCA21EQSo6ExeNzB8MP0lZ9QQjinHhla5qVqjGg6BEpLSJIqIWZmLzF1Ox/JbY4uFUrm/2k9uaDtTKK9RQGp9BpYxNgYMj/wCvniAKSsBwLIvBdHfvKinUwNgGIN+pvFupsMG7S1slZg+o+ppZFsz9z++Zsj78IrFlYyCl/cBBMRN6pYjyCjYWMYxxUbfT8/6j5rpcOaVOoHh+P/W2PGfkhuezD03UOpOscpT3DAqqxSHU6tTrKkAjSfAHDKVQVJjIyNwulV4jl+8/B3GNxIuNyJFojsCnf6jBVCj67JANNmJcoEIGuekTtLAHbBu9wanWGfuhp/yFKoIbJjJEHcDr9Mz0CGcUz4NMKFZTsUOkaeVbAA2AAi4nUdxdcFFx6j9CRXrtq0JZIExFhiMDptMeBVOgi8sNbqArWLg95NgRppgC2q8G2q1mekrnR5KtT4bUKipo+7NRl0SZBCioR/YbHywcboJMaZVquigPqabyq6SJZYEizHmS/NpIJBvGAbMdEcdrLb/Z+s0KtUd3rTuwocALABLHX3dSohuXlSLsZAJktpDJ7pHFuDnNERb93uqlHjmZ7p1UUKZakSWmrr0hTTSoXJAVlpuI680kCcVTe6oHFos0Ez1jYdSqrU2UnMD3e84gR0nc9Bbx8kQ4TxnO5qs/cUUckLuWKLpao03cKRLNcsJZAVkrOAHEE4H7+7LUP49gYHVHafKSfAdO5MHCodouG5imHXNUUcl6ZZlYyGph9AMVGEkVWHNE6hEmMTmR8Qsp7G17SKD/AHtgRE+FyJ6CyAcSzTomqkitRYGGg/dsgWSpB10wrMuksImY2xfNYXljdonO/dZKVOoGg1bG/mO60GW7ZNTy1ClQCvVKBQzGSmkleZfHTpgzFyTAF3cywAQ8oaiStHwniTO6US5qMqGpVqkAajIUBVgQsneB7vWScNabwkvaIlHDhqSV0Cj7q+g/bHEdld9uAr2T2Prh1LCTVylnNvj9cSrhSllVRhTcpr8FYH7Z8gH4eagcI1CotRDqCmYK2M3ILBrX5caAsyxHbn7QWrZKhSppD1qatWcx0C6gnhL9ZkQbDfFqoWCp5d8wzaZCzFhqJi+wMiJFz53m2BL2tdBR6fcLp7D7+g9cLadmsodANMmROnlE8pamBcgiNJ8f4hxl11Kj3DERv1v++C1inw9NjXOb8UnzED8mO6OVqNQDUzFRItv0v6ycCamj3XAkqNax2MIF2gyqqlUMe9HJWUXXmDqjLMzzA6JEbbYzNLnVGFpgkQfOfoQtLmt5FRrhYXHlH1BRPiPH8vVoUkHD0pvS+9ABvTFEo8LoXvCHOmmSQI1FoYKTjNwf8TxFDinPqVi5pyIPvTOZsPKVgfUYWjRB7jbB8d+i51xrJ93UZZY6HdQZuwR2TUygkq7OpkT9T6G5FrABA0jQAS4mSe0Hb1V3s9lKdatTU3RBzAmNTHmMaD0MbkmEAgRiMF7pVVx2WxrZCsKYYqAfbWzJGoSEKFBfYmLxhxZaVmFQTHZc/wAyqo9ZAGI94bGNM6ZmIF9Mg7MRe2Eub0Wqm/r+n1/KP9nc+q0KyhW1VPfh1QaSFWQNhzBptaYGLdWY0hp39PXAQuoOdJF4BOL5wOto8VEmeWpQZg4DsqoU5p5imt0IEFREGYgmLwJTS4t9BvI02gw6cSZgjr9U6v8AxzOI4ltYu3aSIsYGmx879DZbDsFxSpl2ZCgCtBWKbXFiOaIslh6DBMENCPiXl9VxPWB2AsB6LWcaNGrUqKumaoKVSFYioQCs+DadGkxsRGDSLi4WL4P25qZek1JMvSqlKQcMD3Z0KAC9QBT3kkk2IJ898C3iW02AHrpH2R8ZwhqVg7/s0OJ7nP5WR4/xjva5zKJTpzCso0qOSdUAkG5BO0mRt1Jry5xtFpSX0xTOgGbxP37DxWq7DUmZ2qwdJQjV0YkqRFriAdvLGilmVmqxELYnDxlZyuhJsPTHEK7wwrmT2Prh9LCTVylnNvj9cSrhSllUqpgHCmCXBNeYaVxvtN229kqvla6U88VYkd6KY0o10BaPeCkAypJ8casLKL3WH4sEzcZinRejQp09DhW1BDqbuwGb8M26CF6E4S+oA4MB94zA6gZ9Aja0np5oslFVfSokKmktLrZXcRHdLswqAbmBc2tzmPc+XHcg4GSAf+x6jtuLFC+wAQ5eLqutXfRztpI1MyzpDFpkaW5Ry3GkGCdWNraOhoqNMk2LcWHS2c5zcSm0qusGi4QBcO6E2IjMG2MZRdeKNAKVKcCYIekAATf8Qj43wqo2i46jM+Dp+S0UxWbYFsf/AGbHzuqRPtLrl9etWIao6yEMEBaatFxrYMzekbYdwdFpqGrUEBomN+nlOB0ulfyFaoygKdMyXujV/wCMi8DrAue8K9nuAIiqQog7ldRABIlmVmIZeVAZ94WG0Y306tOoQwtgbETYnrJIPdcurTr0w6rr1OAuHR7wHSACO1zCzGdqqt6695DOAgYKGbVz6tCqQs6yNJ6oNsZ3OeKhZ0N/6XQHDtHDt4hrv8l438xt/pWexXB6tRwylkAMkj/E2/58MGMpDsLpXG8pV7iKb6W8WUNP7R8saT8NljFnXC47njVoV5azruLX9JEEfA4zhzmmRlai1lRmk4KP8NpU6znS1RKCqHqshUQQoK7tKwDDETLajEQMIpNIbzKo1GSAPmSe3QbBa+YQNDDATONcJGXVCj/dVUsTtoYiGEiwkhuXeCD4400qgqNcAA02nuJ7oDTa99MVHWBsZMNJ3t6q/wAD4+qlO8PKhI/IeqsVLe8DItI02GMwdpOnPcLdWoMrOLqbhO4NpPVpNoOY2RD/AF6jlqHs9FpbWx71wupRUiVABbpHOY8hiGpI90IG8KxhDq7hHQGSe1rDxlU24bknJY5llsp0l6UKQCoIldhIib7n05PtHFMMBk5vBx+evkm1a3NJJdFwY2BAgegTqfDKApH7/UxDhlFWk1m74kSUA/LzAAgl42MU7iaxqfB3mCOnfxsbYnZZ+WwnUTc+CAZLN1BW7mmYU1BzW2ZwqNIHNuNouB4Y7lJ5c0dbSsVRgBXW8omkCm1Q1HAksQJIJsTAgDoPTrc43C1lz3XuugcNzPeU1eImbTOxj/GOTVZoeWrsUX62ByK5PY+uDpYQ1cpZzb4/XEq4UpZVNsKZ8QTX/CVyj7Q+M5Bq75fO0mSpRjRW7sOhFRQ4BjnWRPTdSRNxjVKyQsf2azSipW0HWVKAFP8AtgPdQNoJUSANIgWBOFVWgkEj9KbS3UGeFIZprDUyglAOaSamy7zBBIAkyGuTOEPDiBCj2y6GqGtCBlq6kVu8QFlZRz92qmGAkhdV/I4EsfYgdPlKF1N7fiBHiE7iXEVZGNOoJ0OVPMJJdGBU+A0kEbTE74GnTM3HT6IYKhfiHdVA6hOV6hazA6F0aFvy20KVECdR8ScaeEsTqmC2Mjxkd5+ibxdL/wCPTcx8u1TEYOL3wRmwzIlGavacshRFKlhDFlcKoF2LWJCwRtqsfiNQfToy4EuNjAH5MfNYzw3E1mTohtxqmfGPXeI+Sx/CMicw/Oxk7E3uZO07G/xxUST3TJ0tAGAt72X4HmMrVDBlek1mUSGG2lhNiR4TtO8DBtYQluqghbbNElYw/SFnLlzzt1wpGUEga/wbeN5/lwmoBlPokkwFleG12y7FkFhYqSbzqWbbkxPrHgcIa8Fuh4/pdWpw4+JhgDr4kT8p/wBSpOPdoHzQRW0olNdKBSPM3Ox5gD6REXlrHNA0gG9iTbvCzObAkkeA7mPt6LXcV45k374DMJpZw6qQ0DTWovVAhYOvunceJqDxx5WjwvEt0EsMgR/+XATfaQO0LY6pTMwf2R+F7U4rlHSrT9qDM7vU1VCSBrotSChtIgAu0W2xY4fiWua8U4AAEDs6Zic2U5lMgic/hQ5SqaP3oYFRpqmC0EDLd3cRD842OwM9cG9vM9wi9xt/3nO1kQY8DVBjOD0VnL0aFfN1mBLU4RkXpsAIDCDA6wSL3ucd/wDiKLxwwZVaJvkA7nbv9IXN411M1Tc+6MA6STiCQQbfe+AsrxhKVHPU9LQo0uYEgOJ0mADsTttPS8Y2VwGuH7++CzUZLXAXE2nNwCQTvHVdR4Ll9FJdyW52LEliWuZJuSBA+AwxuFncZK6Hwwr3YC+6CQPSbY5VWdV8rsUY02wiuT2Prg6WENXKWc2+P1xKuFKWVSqGAcKZ8QTKnwlcY+1rJitm19mhswaeitTNw63NMR+exPSBpMjrr0rJqXPuH02ou9Cue6jVUQGGHeBSAJVhBPuzNpNpIICq+poFNomXDeImxODhFTa0VedEkD1GYz9L9Ct99mXAKbku41MxexsSqMyqh3tKszAe9ImRY095gCZPb7dlvZFOmHARqJnMx06+KJ/aNxGiumklCmoUqKoKBddMhpC6TDAAA/ykqRgBVugY11N1iC05Hbfz6LmXEKIpVqtOVJVnVTyyYBiekxAjy88b6LWhkeKviCTUdqvB7eCjSqkEAjpyyIjUdRiYuN/QYbFI7D5dUmGplZUKVWDLC6SoL82pgsFeoiTPiQJ2vjruaKga0Z37RhVUcIaGk2JObXjbrY3UnDc4tDRUZvykgq24INjpIPj6T5DEBhZiJsuu8I4tl64PcVUeNwDceoIBGNLXA4WNzXDKIkYNCsxxTgxqVHq1nC0wsBQLhBvqJMXkkwNjvbCy2TJTA6BAXNq/GlqV00qFQVF0gC+kMDc2gneL4z07VGnaR9VurOLqD2nJB8JIztE75BzC0PDs0oWmO7qfmspiy6TBJuLzMmYPnjrUK7HABomMx1jHzlea4nh6gcS4i/U7EzPyhRUs6y6dSNygQVpnmBWmt/VxF/yjEbUIiRjtmwHzKt1EOmHC85OLk/IH5p1Ksr1NRUjulWEtY1DSUHwOmXIB6xjl/wAnU5jqdIWBN/CJj6hdr+HoGiyrXMEgWO2qSJv0kFHUytEAVHYaWbSBIDo8AiXJuWAYzY7euJ7QINPQNMYiyWeEdasKp5kmTN1nuN/dMYIAMlbAGQWplQQJg6FISIu20AYwUKrmOLWbGPLN/Cbrr1qLKjWOeBDgCdr4MdJiVS7O5D2jMVKqq7qBO8sYF9MmNR2F7T5Y209brvuVm4s0GOLaAhmw/Z8V11NhaPLwxtC5i13Z3+APU/vjmcV/kXV4T/Gj2T2PriqWEVXKWc2+P1xKuFKWVSqG2FM+IJlT4SsT2+4FmMzQNPJNTosxmoTKlwdwHWSJ6yLi0gY2CYWMxOFxjO9l0ylTu85VWm4AKrS11Gk+6WYCE8QBJPhitI3RajsiPYztZUyjt3gJUFmGo83MZYGTz355FwQTcGMBomGgeC206ofTcKjgIvJzc4HWVpOOcfp5pJZdCo4vUVpZ6fvKqgSRBAYmBcASdsj6+lwbTGo5zAA8e+wVBkOl+x7+mFju0WqnUpmpTpglQupRU+8bWXqMyvdXAcErH4gRIjD/AONqDVU1EkkgwYsD0jItb8yhqHSdTov+UNITmZQTqAmVMCAwEctpg/2nHSNSiCYIk/b/AGh90X6qPicKdJhQWII0kWHK2q24YRbz8MKqVWPEsIjt4IaotPoi/ZVDRqJWR1NEN94syADIJ28J6YW211mfcQuwogAgAAeWNQWMpEYipR1lBBmI6ziKLjPaTMLUqlgCFMldCm4BhTtbxJ8ZxlJvK2NBiEQFRloJVFWi7VJfuoUFOUqPdqTdQWACzdpEwCjheNqUi6k1nutM6jNyehjv1RcZwTeJcKridRAECNjKq/6lXUBx3bEwG0q5EIVsdJJWQeoFgeuNY/knB202/c+Vlnqfw1MNAJO+4sT1j1Rfs3wbMZxXrI1OlSVCGeoGg7GVALFY7sMPQmLic3FPD3Ne+xsRHpvscQn8KDSa6lSvMgzi8HbcZn/Sp8Qy5DClUPMjO7NS5hVVxRClZOlAFUXJNnBjpiOe8QGAGcSYHmjp8uHGqS3TkASfL8/JA+N5qpUdyQVVAKYCEOFF9ILTJJOqT1MjywDOH5Ug3MyT3T6vE84gts2BA6D89VtPsvDBainSUIVkIPWSHF7j8JjoT5420Vz6+VvAMPWZavs7/BHqf3xzOK/yLrcJ/jR7J7H1xVLCKrlLObfH64lXClLKqHCWmCnOEhBM1m72A+Bx0Gtsua591y/7S8glPXntCFhoWCpJZjy6mbUIAQKAB4eeLe2BKjHTZc/zPD2rEFq9FHJaKblkC6WKjRYruptY+uFRKbMbItw/iIFBaBNFXpszLrOlX96CGJhWDFpDRuCLgjHPqsdTeXwSDGLkHGMxGIwtrarX7AfIfvVGcrWSpUVZWoV1VKjKSykwiqom1Q6ReJWybwTiUm1mzXaC0QGjYmSTJ3A6efVTVQqv0VIOTHy+SGcXpBa5ZJABaVEqAdSzp5SFEpBndYmIEbKry+k0PPvX8SLR45MeCxFrBWcKdm29Yv8AvVZoD2it3dIEszMVEgK0Bdp93UFb5jEph0AFOe9vLAvYmel4x6X8l0T7NuDacvWSvSP8YjTUWCBoS99pB3HhbGqm211iquuIWzyWV7pQgYlRZdVyB4T1A6TePHDQISSZU2LQqLMUQ6lWEqbEdCPA+R8MRWsZ9oFenRSkO4So7ErTBUQgUSTtaJ8v0wqpZOpAndc6r1WJDBSZuAASCGUQvgLkkze4OCnoLf1j8reOy3vAOOZWlTpU/ZlflqKxY04bUCVYsy207RMytrsZxMZpbfO9x81HgzKd2d7U0qOXq0aqHuWPUkRHKOYdSFRTeQQ+8iKqUxU0vGwhZ2ONHU0iZOoEX8j+wsnxzO+1M70hpporEi/MIQQJvHIs/HpgwwBoHRVLi9zyImB4AffKudgeFGrVdakhHpKWgAhuam+iSIHIV2uOmG02yhqugSFs8jwB8vmKbUoalcPcBgCDBI2a8beVrYcGQbJBeHAzlaWMNSVquzv8EepxzOK/yLq8H/jR7J7H1xVLCOrlLObfH64lXClLKqYQnrINvjrhcUqjxnhq5mi9F5CuBcbggggieoInEIkQraYMrm/b/sY00mydJ3RKel1W5EEsDcy7NqYmJNp64Q5s3atDHxIdlR0Oy2vI0qzjnYQRGwJIDHrqJA/uxNPuyq1+9CFUuG5jTzXpIdE6fdjYSoDATpmLwT1xT31dIg4xCjadJpJ03dn9/foqXE8hUaRYqIkgbmOpNyJJiemFhrj7zpnumAgAAYC1X2d9kHDDNVRpt90h3giNR8LGw88OYzcpdSoMBdFyzsB96FUlyq6TIKye7+JWJGG6oylNpufOkTAk+AypKRYjmABk7GbTb9IwSlYUw7/jMiBtF4uPIp2IlLzFqkG43wGlmyneFiKeoaVMA6tMgxfYbAjc4AgO8k0a6eRE3Hh1XIMrwtnzQouOZjURwOjJrO3QABfhjOAZhaS6Gyp8plaqNFIK6jVZgSCBvIm4kz8hOBezW3QfXfrlNp1ywzY+KmynBcxWqMpLEMRqXVpDaRqBabNAJMm9/PFhhlA+qD/X7/a1Gf7ABaNRqdVi+g6VC2JggKObrMT54caVrLOK17hafs7wdsugVih2aFGz8wc6uoIIAEcoUC+DaNNkt51e9FsIrRqhhK3EkfIkH9RhiutRfRdpeIMA+okfIp+IlLU9nv4I9Tjm8V/kXU4T/GjuT2PriqWEVXKWc2+P1xKuFKWVUwhPWZOXvjqarLk6bplejAxXxAjqp8B1DZUaeoVBTCHQEnXPWY0/K+ApjlxTaPdAsfstVRrKtJ1dzxzC67Y2iZ9bKepREEEAgzI6Gd5w+ZWJBctkxlqVclHdA5ICoXYqwpiABdrkz6HA2ARXcURr8ApMhVqKFSDI0getxBHwxPdwpDsp+WoaVVZJ0iJO8DafExF+uCQ5Ta2XWoF1r7rBgCdiNjY4GpTa4ibwZ803huKrUQ40zGoFpxjfqpWXBESISWnS4HovAlgMRrdLQOij3anFx3uvIwSFC+KcRWhUoJoJNeroOldpU8xgfm0z5SemF2abDKaXOqD3jMCBPToOy9q8FpGucxpir3bU9Q/mjm9QBE+BjBaRMoNRiEzI8Eo0aZUDVIhmbcjqLbC52wDi2m0uOAjYHVXhrcnCrcF4V3dasWA/CF81IufjAHqG6HBNEEoXOkBFWrxUWnoaCrNrA5RpKgKT0JmQP5TgkEWlPpKTDEQ0QRMxgXUWc3mC5iPLOETK9Q0OW4QJ1R3iMpuVZSvIABJ2EXm/1+OHPYWGCl+0HiPfJJ2k9rKWMArWm7O/wv8AyP8AjHO4r/J5Lp8H/j80eyex9cVSwjq5Szm3x+uJVwpSyqmEJ6DMvNjoA2XNOVFxLK61IvBEEjzwdN+gg9EFekKjS07qrmOHZnvaHd933Opu/wBROrTpITTa/NffoOk4W6omNp9VO+UY1GRVPuyCfdJOq0+IgT/UMWKqPkNhpLhcwRuAIv57eCuZTIOKCd4QtTSNY6Bo5tsCag1WTeIpUw93KPuyY8FSyWbWsgZWDI6hlYTdSJBE+WD7rLfBQ7NZFgaehyFQmRvrEQJP64txc9wcD490dB1OjSfTcySQA0k3bBz8lHncoKihWLCGVuUwZUyMXUph4g+PopwvFO4d5e0AyC24mxELzPZc1KbIHamWHvJGoekgjDDdZRZT4tReYioqOmCBDGTe8R1JAjyH7YiZVLXOljYFrTOw37m/nCZRRhq1EGWOmOg6DBuLTGkbfNZqYeJ1mb28F7SqKwlSGAJBIM3UlWHqCCPhgE2F5VbSJjwGFV6wot1EE3At3Kdw3Dmu/QCBYm/YJ8Ycs6gKv3syvd6dr6tU7+kYXD9f/rHzWqeH9miDzNWdtMY8Z7KUDDFlhexiKLSdnf4R/qP7DHO4r4/JdPg/8fmj2T2PriqWEdXKWc2+P1xKuFKWUPzNQqsgSbWwpjQ4wUyo4tbIQcKS03xvwFz7kootGBfbfCS6U8N2UmZVtPLAPSZj4x5TimkT7yjw6Pdyn0aIB1dcUXSIRBsGVHn82ilFYwXOlR4kAt+wP6YjWk3TRSc9ri3DRJ9QPuheaUDy3Aj/ABh0SIWSQCD0QtiFUCeVREk9ANzgqNMU2Bg2EIK9U1aheRkzbumqwIBBkG4I6g7YakptKnAiSbk38zMYJzpQMZpETKdGKRryMWqTHpAlSRdbjykEftOALQ4gnZMZVexrmg2dnvBn6p2CS4TKaiLCAb7Rvv8ArgWPD2hw3RVKZY4tdkea9Ygb+n0wwJZIGV7GKUVLhPfGkpzAVat9QUyPeOm/XljFCYurdE2VvFql5GIotH2e/hH+o/sMc/ivj8l0uD+DzR7J7H1xVLCOrlLObfH64lXClLKo1VkfEfphbMplTC8NAC+HaiUjSAvc3lhVpshJCupUwYIDCDHnimnSZTaTzTe142M37L3QAAvgAB8MRA86jKp0MqUrVKpdz3iqukkaV0TEW6yfmcCGe8TKc/iNVFtLSPdJM7meq8zIVipYAlTKkgWO0jwthzbLNzHAEA5z3Q/N5dixfUSIA0WgQSZHmZ/QYNtnTKB7gaYaGiQSZ3Mxbyj5qlmeGd8jUnWVqKUYSRIYQwnpbDCRCzhpmy8pcMFBUooOVFCJcmwEC5ucRrgRZR7SDdFqnCwaDLMMynmi6k4BtaKgOwRvoaqRbMEjPRNy/CQyklvIbfriGrBwrbRkZQ7MUNJjfzw1rpCS5ukwqq5ZQ5cDnYKpPiFLFR4WLN88Wq7JUaRWZMyxPoDsMG5wMQIsl02FsyZkk/0mZ3K94hXUVuDK72M4EFbOE4j2eqKmkOyIOLiFJVohokTBDD1G2La8tmN7LI+m18atjPmn6cUiSjEUVPhuQFFWUMzS7vLRI7xixA8gScULKzdWoxcoYWg4B/CP9R/YYwcV8fkujwnweaO5PY+uKpYR1cpZzb4/XEq4UpZVZcKblNfhNqnDgkkrH5/ipp1a8Vm75a9NKVEPZlZaBYd31B1PzRY9cZnPub3mw9Nl3aHC66dMaBoLHFzowQXR73kLbq4oatmsypzVWkKboqKjIBzIpNmUzf8AfG+zWD3ZSjoo8PSdymuLgSSQTg9j0RDtHXYU1pU2irUOlW6gKCztbyEf+WD4VrdWtw90fewXm+PqO0BlMw52O0XPysspxXjVT23hIVyKeYWv3qWhiEpkT5q0wfXxOBqs0PLehRUHirSa/qApqOZZ8/n6Wt1VKeXZYZuUlXLaROlQbTAk4z1mlzCJI7ha6Dg2oDAO0HCg4lnaiZTve8ctK7tMQ9wPUWOA/imOdTD3OJ1bHAzhdplKlW/khw5YA0Ttn3d/A4QNOKU24lmva85VpLSqUe5pjMmmvuAtykwwkCfU+ONRFyF5wOMAxK0WZ4vU7jiMO0io2g6jKjSll/L8PE4xO1aah6L0dKnS5/BtLR7zQTbNznqiGTzpGZqAE6e7UxNpnePHHWcwchp3k/ReQZUPtThNtI+qlzJk4U3Ce66zPAMyz5rPqWJVKlMKCSQv3Y1ADpcT64sG5UcLBR5zMVG9oqq7KKHKig8rFYL6h+LwxjqPe7W8GNOO8Zlek4bh6FL2fh3sDjWu4kXANm6Tt1V6rTNStHeOg7sNTCmASSdRP5o5bHxx0A73ZCwU3MocJIptcdZD9QkgbAf9ZvcbhZztI6HiKUq2aqZen7Lrla/cgv3hA6wTGq3l5YU7K5gwSBv4o1kqK08sgpZipXRnEVWqh2ILQwDrFrEfPGnhgCTvYrDxryGjaSBa26vZaqe+enOpQAZO4NrT1+ODqNHKa+IJ+fdLo1Dz3U5kAA9x27p+WBIB1GZ5wT1vaOmONwgc5ofqOqffBPyjbaIiy9Bxpa1zmaBpIBYQPC87yJmZurUY6Mrlo9wH+Gf6j+wxh4n4/JdDhPgPijmT2PriqWEVXKWc2+P1xKuFKWVVU4U3Ka/Chqvh4WcrDcXr09ebplJzFWoncEIdclKQDKwHKFYTM9DjI+JcNybegXpuEFQsoVAf+NrTrvb4nWI3JHZXhUyozOb9oNGe8Qr3oSY7tLjVffwx0/f0t0yszhxbuGonh9UaTOmf+xzCsZmnUrZhnSoaYpKEU6Q0lxqYifLSJw9jmU6IDmzqvmMWH3XjqtOrV4glrtOi2JubnPksbxqk9Kpkq8M6ZLM1EqlVJIp1gvPAvAvMbYri4Lg8bgH7Iv4+WsdSOWkj7qz2ezor8Q4hXpy1E06SJUAOliinUFP4oM/8Ixjf8LvA/RdGn8bfEfVXeKUS2SVYNyo26F8B/FgtoMnofqV3KFQN/lnPnAPyYq3BslOcz5emCDUp6GZAZ+6TVBI9MaRkrzX/AIiE3OMUGbokNqqktS5SQ+tVEAgbgjGJ508xhycd5Xp+HZzTwvEtI00wGvuPd0kmT4g2RulXpUcw5rsUlEKiDe7TsLbY6/LqVKDRTEwT9l4k1qVHiXGqYkCPUoxVqUmAZAdMTM7g3G4xkhzTByujqY4AtwsPwjimUy+Z4h39ZaLPmNSK5IldCwdiIkkTPTFBxBuiLQ4WTc1U7ulm6P8A1Hqk016uKpEEDraZ8IxiedLKjNybd56L1VCnzuJ4XiR8DWDUdmlgNj0vCu8XzgRGQjQ9Lu2omff2B0+l1I8Djq02wAsX8dwpq1RVadTKmsVBHw5In5OB6oZxLMUqfGVas1NEOSgGoVAnvjaWtOFH4l54D3bdUa4uyPSplGVkZ1gqQQRzbEWxt4Mw4nsVzP5Js02g7uCs8LQUz3NQEEyaTACHF5n+Yf49JGvNRvNbfqOn9IuFii7kPt/1PUflOptqqJo3YHWPADx9DbHAHEtfXpuZkghw8OvcFendwrqfDVW1LtaQWHrPTsRlF0yIAlm+Ax09d4C5PLGSUV4YF0cgIE9fG2MledV1t4eNNkWyex9cXSwpVylnNvj9cSrhSllUqjQJwpmUx/wqAmcaFnUbDFgoSFVerTO5QnzK4tWHuGCvRVB2IPoZxaEqCq6qdwCfQT4YIFAQlR5/dIJ/qH1xRcBlQNJT/Z2LBTyz4jF6hEqaJMJh4c3j47zicwKuWVeoNSAN0EeY/wA4U5xTmtCfXqq1tQPlInEarcEJOYpgmSp8pGHXKRYKm2ZSfeX5jBpZUqmbi+IomVgttWnxGqOnUTiImPc2dJInovGyCV7FKdWLwwVo+e2KJAyoAThX+F8OpUiqju0QSQg0qJJmwEdST64W59rJjGSZKKV1V+qQu0QY+mFtdCa5gOVScqgIUb74MNkylufaFTY+Zv44aklFODIQrf1W+Qxk4j4gtnDCGlGsnsfXEpYRVcpZzb4/XEq4UpZVCv7pwun8SZU+FVgbY0LMocznAkStRpn3EZ4iN9Itv+/hiirWZzdDJyWTKVmeS55KykloU7mNungMWAUJcquWekZ0ZDNJJWffE/hmzbAHFqsq5WyOXqBHr5auDDKBoqswVLX0m0zbxviSrDTurVHLZFCmnLVwyCFIpV7TGxBjwwBBTAQqtXMojNoymZgArOqoZB6jU5PQbXHzwbRZLebrzL1UNMs+WzCcxUAtWLWjm0hzYz+hxYaCqL3DKrtTyrSWy9U6rsTSrdZPzuZO98XAQ6jGUym2XE6MhWB9zUusfhsRDCBCqs+YxWmCi1yFDl8pl3di2TroV5pIqcxLL7oB5rwfQYJCb7pVeFZWY9nqksIP3dYAhrx4De/hiwQdkJDhuvKBRlB9kzS6FGlecWB2ENBIkmN4+WJPZTSeqf7Hl2Cs+XqyrFVBFViPdad7AmLnquJY7Kr7FXQMrTD93lqwZwSSEqgtcPAMwJYDaMBF0ybQqSikzoXydflBcMyu2krMDcksegjrgrIb9VPk85Ty7P3WTzFgE1KrcyhgAAGOw39AcDARajuUe4c5rJq0snUq4gi8XGCJhDplWXy4UxN4mIxNUqFsK1wgcrf1f4GM9fIWnhsHxRrJ7H1xKWFdXKWc2+P1xKuFKWUOznuH/nXC6fxBHV+AoZ3x2xrhY9SRrHxxIUlRqwHTF3VAhOWrFxbFQrlRZo1pBpvTCxcMrFp8iGAHTp0xSKUJzGSzUsRmVAMFVFMcvuzuZNw25/F5YISgIAVfM0M2WJXMKoliB3QMA+4Ph+uChDKVbJZ437/8IH8JfegS3xMmPPEEDdQydlG2VzekjvkB/MUE77bxEeU+eC80HkofYs30zSjb/pKehn5mD8MUZVghFDWrTytSC+aNPzDAbz0xRBVhwVapQzMknMrBFh3Qted/S18QAqyWwvcqMwobVXp1CY0zTgKBOqwIkm3XE0lVqChzFPMlpXMKqxECmDeIm5J3vgoKHUEQ4erKgFSoHe8tAHW1h4DEupZXQ4G364pFICa1byxNKouUtPNaRbrv/jFFsqw+MKPOVtRmZNr4tohU90onwBpRpvzf4GMvE/EPBa+FPunxR7J7H1xVLCOrlLObfH64lXClLKG54/dn4fuMLpfGEdX4ChDRFjjYsRUAqTgoQymNWxcKpXtPMCb4otUDgo3zN8WGqi5eHM4vSpqTXriPPEAVFwTFzZHXF6FWshRNVBxcIdQTDUxelVqTS/niQpKU4tUvD6YiiUnwxLKKRFPhijCglTqPEYFGO6cyeZxFIXppwJ1DFSriyiIGCQwj3Z0cjf1f4GMfE/EFv4T4StBk9j64GlhHVylnNvj9cVVwpSyh2bpFkIG5+uFscGuBKZUaXNgISeGVPL54189iyezvTDwyp4D5jE57FXIemNwyr+UfMfXF89nVCaFToozwqr+T9V+uL57OqrkVOiY3C6o/AfmPri+czqqNCoNk3/TKv5D+n1xfOZ1U5NTon/6NV8B/cMDz2K/Z6nReHgdbwX+4Yv2hir2aovP9DreC/wBwxPaKanstRIcBq+C/PE9pYp7LUTx2dqeKfM/TFe1NRexv7J3+3qn5k+Z+mK9qb0U9jf2Th2ff8yfM/TFe0t6K/ZHdQvRwF/FPm30xPaW91PZH9lCeF1fyH5r9cHzqfVByKnROXhlb8v6r9cVzmdVfIqdF5/pNb8v6r9cTns6qvZ6nReHhNb8v6r9cXz6fVT2er0Xn+kVvy/8A9L9cTn0+qr2er0RjguWamrBxBJncHp5YzV3tcRC2cOxzAdSOZPY+uKpYV1cr2tRkWn4k4J4JFlTCAbqBaBIBthXLKZzAvfZm8sTllTmNS9mbyxOWVOY1L2ZvLE5ZU5jUvZm8sTllTmNS9mbyxOWVOY1L2ZvLE5ZU5jUvZm8sTllTmNS9mbyxOWVOY1L2ZvLE5ZU5jUvZm8sTllTmNS9mbyxOWVOY1L2ZvLE5ZU5jUvZm8sTllTmNS9mbyxOWVOY1L2ZvLE5ZU5jUvZm8sTllTmNS9mbyxOWVOY1L2ZvLE5ZU5jUvZm8sTllTmNXjUCATbE5ZU5gU9CjAvPwJw1gIF0t5BMhT4NAmUfdHoMRRPxFEsRRLEUSxFEsRRLEUSxFEsRRLEUSxFEsRRLEUSxFEsRRLEUSxFEsRRLEUSxFEyt7p9DiKJ+Iov//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it-IT"/>
          </a:p>
        </p:txBody>
      </p:sp>
      <p:pic>
        <p:nvPicPr>
          <p:cNvPr id="38925" name="Picture 20" descr="http://thumb7.shutterstock.com/display_pic_with_logo/802552/156252215/stock-vector-poster-template-folded-vector-design-easy-to-edit-with-your-picture-156252215.jpg"/>
          <p:cNvPicPr>
            <a:picLocks noChangeAspect="1" noChangeArrowheads="1"/>
          </p:cNvPicPr>
          <p:nvPr/>
        </p:nvPicPr>
        <p:blipFill>
          <a:blip r:embed="rId3" cstate="print"/>
          <a:srcRect/>
          <a:stretch>
            <a:fillRect/>
          </a:stretch>
        </p:blipFill>
        <p:spPr bwMode="auto">
          <a:xfrm>
            <a:off x="6113463" y="2708275"/>
            <a:ext cx="3030537"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2000" dirty="0" smtClean="0">
                <a:solidFill>
                  <a:srgbClr val="000099"/>
                </a:solidFill>
              </a:rPr>
              <a:t>Un breve digressione : E se volessi usare </a:t>
            </a:r>
            <a:r>
              <a:rPr lang="it-IT" sz="2000" dirty="0" err="1" smtClean="0">
                <a:solidFill>
                  <a:srgbClr val="000099"/>
                </a:solidFill>
              </a:rPr>
              <a:t>tablet</a:t>
            </a:r>
            <a:r>
              <a:rPr lang="it-IT" sz="2000" dirty="0" smtClean="0">
                <a:solidFill>
                  <a:srgbClr val="000099"/>
                </a:solidFill>
              </a:rPr>
              <a:t> , </a:t>
            </a:r>
            <a:r>
              <a:rPr lang="it-IT" sz="2000" dirty="0" err="1" smtClean="0">
                <a:solidFill>
                  <a:srgbClr val="000099"/>
                </a:solidFill>
              </a:rPr>
              <a:t>pc</a:t>
            </a:r>
            <a:r>
              <a:rPr lang="it-IT" sz="2000" dirty="0" smtClean="0">
                <a:solidFill>
                  <a:srgbClr val="000099"/>
                </a:solidFill>
              </a:rPr>
              <a:t> ? Quali </a:t>
            </a:r>
            <a:r>
              <a:rPr lang="it-IT" sz="2000" dirty="0" err="1" smtClean="0">
                <a:solidFill>
                  <a:srgbClr val="000099"/>
                </a:solidFill>
              </a:rPr>
              <a:t>app</a:t>
            </a:r>
            <a:r>
              <a:rPr lang="it-IT" sz="2000" dirty="0" smtClean="0">
                <a:solidFill>
                  <a:srgbClr val="000099"/>
                </a:solidFill>
              </a:rPr>
              <a:t> posso utilizzare coi miei studenti ? Ecco un </a:t>
            </a:r>
            <a:r>
              <a:rPr lang="it-IT" sz="2000" dirty="0" err="1" smtClean="0">
                <a:solidFill>
                  <a:srgbClr val="000099"/>
                </a:solidFill>
              </a:rPr>
              <a:t>elenco…non</a:t>
            </a:r>
            <a:r>
              <a:rPr lang="it-IT" sz="2000" dirty="0" smtClean="0">
                <a:solidFill>
                  <a:srgbClr val="000099"/>
                </a:solidFill>
              </a:rPr>
              <a:t> certo esaustivo !</a:t>
            </a:r>
            <a:endParaRPr lang="it-IT" sz="2000" dirty="0">
              <a:solidFill>
                <a:srgbClr val="000099"/>
              </a:solidFill>
            </a:endParaRPr>
          </a:p>
        </p:txBody>
      </p:sp>
      <p:sp>
        <p:nvSpPr>
          <p:cNvPr id="39939" name="Segnaposto contenuto 2"/>
          <p:cNvSpPr>
            <a:spLocks noGrp="1"/>
          </p:cNvSpPr>
          <p:nvPr>
            <p:ph idx="1"/>
          </p:nvPr>
        </p:nvSpPr>
        <p:spPr/>
        <p:txBody>
          <a:bodyPr/>
          <a:lstStyle/>
          <a:p>
            <a:r>
              <a:rPr lang="it-IT" sz="2000" smtClean="0">
                <a:solidFill>
                  <a:srgbClr val="000099"/>
                </a:solidFill>
              </a:rPr>
              <a:t>I miei preferiti :</a:t>
            </a:r>
          </a:p>
          <a:p>
            <a:r>
              <a:rPr lang="it-IT" sz="2000" smtClean="0"/>
              <a:t>Brainstorming : padlet.com</a:t>
            </a:r>
          </a:p>
          <a:p>
            <a:r>
              <a:rPr lang="it-IT" sz="2000" smtClean="0"/>
              <a:t>Lezioni introduttive, lezioni clil già pronte : nearpod.com</a:t>
            </a:r>
          </a:p>
          <a:p>
            <a:r>
              <a:rPr lang="it-IT" sz="2000" smtClean="0"/>
              <a:t>Quiz : socrative</a:t>
            </a:r>
          </a:p>
          <a:p>
            <a:r>
              <a:rPr lang="it-IT" sz="2000" smtClean="0"/>
              <a:t>Formazione di gruppi  e follow up : teamup</a:t>
            </a:r>
          </a:p>
          <a:p>
            <a:r>
              <a:rPr lang="it-IT" sz="2000" smtClean="0"/>
              <a:t>Presentazioni /filmati :  	powtoon,  prezi</a:t>
            </a:r>
          </a:p>
          <a:p>
            <a:r>
              <a:rPr lang="it-IT" sz="2000" smtClean="0">
                <a:solidFill>
                  <a:srgbClr val="000099"/>
                </a:solidFill>
              </a:rPr>
              <a:t>Lista di  altre app :</a:t>
            </a:r>
          </a:p>
          <a:p>
            <a:r>
              <a:rPr lang="it-IT" sz="2000" smtClean="0"/>
              <a:t>Un’app per ogni cosa !! </a:t>
            </a:r>
            <a:r>
              <a:rPr lang="it-IT" sz="2000" smtClean="0">
                <a:hlinkClick r:id="rId2"/>
              </a:rPr>
              <a:t>https://docs.google.com/document/d/1aXAdPBsNjs8DykTK9MxH2h_FWpd3-I3jeibcsKpIBRw/edit?pli=1</a:t>
            </a:r>
            <a:endParaRPr lang="it-IT" sz="2000" smtClean="0"/>
          </a:p>
          <a:p>
            <a:r>
              <a:rPr lang="it-IT" sz="2000" smtClean="0"/>
              <a:t>App per BES  : ad ognuno la sua app !</a:t>
            </a:r>
          </a:p>
          <a:p>
            <a:r>
              <a:rPr lang="it-IT" sz="2000" smtClean="0"/>
              <a:t> https://www.commonsensemedia.org/guide/special-needs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eaLnBrk="1" hangingPunct="1">
              <a:defRPr/>
            </a:pPr>
            <a:r>
              <a:rPr lang="it-IT" dirty="0" smtClean="0"/>
              <a:t>Esempi di compiti di realtà assegnati da vostri colleghi </a:t>
            </a:r>
            <a:endParaRPr lang="it-IT" dirty="0"/>
          </a:p>
        </p:txBody>
      </p:sp>
      <p:sp>
        <p:nvSpPr>
          <p:cNvPr id="40963" name="Segnaposto contenuto 2"/>
          <p:cNvSpPr>
            <a:spLocks noGrp="1"/>
          </p:cNvSpPr>
          <p:nvPr>
            <p:ph idx="1"/>
          </p:nvPr>
        </p:nvSpPr>
        <p:spPr>
          <a:xfrm>
            <a:off x="323850" y="1484313"/>
            <a:ext cx="5513388" cy="4800600"/>
          </a:xfrm>
        </p:spPr>
        <p:txBody>
          <a:bodyPr>
            <a:normAutofit lnSpcReduction="10000"/>
          </a:bodyPr>
          <a:lstStyle/>
          <a:p>
            <a:pPr eaLnBrk="1" hangingPunct="1"/>
            <a:r>
              <a:rPr lang="it-IT" smtClean="0"/>
              <a:t>Ruoli : voi siete……UN Team di Biologi Molecolari</a:t>
            </a:r>
          </a:p>
          <a:p>
            <a:pPr eaLnBrk="1" hangingPunct="1"/>
            <a:r>
              <a:rPr lang="it-IT" smtClean="0"/>
              <a:t>Prodotto : creerete …. una mutazione nel DNA che si rifletterà nel relativo RNA e proteina annullando così gli effetti della malattia genetica</a:t>
            </a:r>
          </a:p>
          <a:p>
            <a:pPr eaLnBrk="1" hangingPunct="1"/>
            <a:r>
              <a:rPr lang="it-IT" smtClean="0"/>
              <a:t>Il lavoro verrà esposto a gruppi alla classe tramite un power point</a:t>
            </a:r>
          </a:p>
          <a:p>
            <a:pPr eaLnBrk="1" hangingPunct="1"/>
            <a:endParaRPr lang="it-IT" smtClean="0"/>
          </a:p>
          <a:p>
            <a:pPr eaLnBrk="1" hangingPunct="1"/>
            <a:endParaRPr lang="it-IT" smtClean="0"/>
          </a:p>
          <a:p>
            <a:pPr eaLnBrk="1" hangingPunct="1"/>
            <a:endParaRPr lang="it-IT" smtClean="0"/>
          </a:p>
        </p:txBody>
      </p:sp>
      <p:sp>
        <p:nvSpPr>
          <p:cNvPr id="40964" name="AutoShape 2" descr="data:image/jpeg;base64,/9j/4AAQSkZJRgABAQAAAQABAAD/2wCEAAkGBxQSEhQUExQVFhQVGBgZGBgXFRoYGBoZFxgWGBkgGBgYHCghGBwlGxkYITEhKCorLi4uFx8zODMsNygtLiwBCgoKDg0OGxAQGy8mICQsLCwwLC8sLDQsLCwuLCwsLCwsLCwsLCwsLCwsLCwsLC0sLCwsLCwsLCwsLCwsLCwsLP/AABEIAKwBJQMBEQACEQEDEQH/xAAcAAEAAgMBAQEAAAAAAAAAAAAABQYDBAcBAgj/xABGEAACAQIDBAcEBwUHAgcAAAABAhEAAwQSIQUGMUEHEyJRYXGBMpGhsRQjcpLB0fBCUmKCsggkM0OiwuE00hUXU3PD4vH/xAAaAQEAAwEBAQAAAAAAAAAAAAAAAgMEAQUG/8QAPxEAAgIBAwIDBAgCCQMFAAAAAAECAxEEITESQQUTUSIyYXEUQoGRobHB0TSyFSMzUmJyguHwRMLxJENTkqL/2gAMAwEAAhEDEQA/AO40AoBQCgFAKAUAoBQHyTQESduKuIazcGSFzK7MMrcPdz9xruPZ6jjkk9yM3i2p1nVWsO7Z2uAlkkAKpgmRxEkTy4TxqcFhNtcHJZTSMQ3ivk9Ui27tzvtdoc9WGaEBXUSRMMBqKhGDlhvZfFfkJyWcRNLD7NxDA/3d+tdi73XurbGZg3s5SXyjKoiBo4PhVk1GUst7fLcjHbtv6/MlMJuiAQz3rufWTbIQQSDEkFp0EmRPhwo7XjGNjvS+G395NbO2TasD6tQCeLGS5+051blx7hVbk3ySSSN+onRXQKAUAoBQCgFAKAUAoBQCgFAKAUAoBQCgFAKAUAoBQCgFAKAUAoD4e4BxIHmYp8gUrG4rEYW80XjcVjJDAuAHnKCCdGH8OkASI4TjKMsx7ohLqW5g2fgL+KZryshRpUPdGaQOLKkCYYCAco0YRzqT6YxUJcnMSkt8Fgwm6lhVAdTcaACWJAMEEAKpgAEaAyQNJNRdkuxLpRLYLA27K5bdtEXuRQo4k8B4k++ott8ncGxFcOiKA9oBQCgFAKAUAoBQCgFAKAUAoBQCgFAKAUAoBQCgFAKAUAoBQCgFAKAUBDbf2EuJKksyskxGo1jiDz041KM+lnGslK2rs42i9oEvDQFADEjKGlVaRwCiNAJJNSru9rD+9d/gzkoezyX/AGPj7d+yly2RlYcAVMEcQShIkcNDUJxcZNM6mmtjfrh0UAoBQCgFAKAUAoBQCgFAKAUAoBQCgFAKAUAoBQCgFAKAUAoBQCgFAKAUAoBQGltbDvctstq51bmIaJjXX3jSa7F4eQVrF7r3ETMt57jjVgY1HZnJPMhY15M0RNTdm2MIiq4P3jQ2Rtm7h2aR1tonMcph5M6qrPltWlRdZ5z6yzXY1FPD9P8Af1OJSit90XfZ20Ld+2ty0wZG4Ef81VJOLwya3NmuA9oBQCgPKAUAmgFcAroPi9fVBLMFHexAHvNPkDG2NQMql0zN7IzCW8hzpuMmYNQAtQHwt9SSoZSw4iRI8xXOwMk0yBXQe0AoBQCgFAKAUAoBQCgFAKAUAoBQCgFAKA0ts37lu0zWrfWXBGVe+THrA1jwrqSfIZUBuzi7ltmNxLburAqBr2gIkxGjSY1Ha8JqfXCOOmCePUrkpNYyRwF6xeyi+1oM9tnlVAVVBXIRJ0JGbMJkSJ4VKNvWn1QxhHVBtpRZI4Dey/aa3bxQtMXksyNDB4LC2qAasqwTJHtAampeSprqgjjk4ywzcsb9I5tBMPePWBydNVKfswJ7R4xpwrnkNZzJbDrz2Z8YTf8Att1GexeQ385HAhVSSSxMSYHAA110c4kng4rPVG1e37wosvdUuxSD1YWHIJIUgHgDBInkKitPNvBLzIoj7m+9xrlgWcK7Wr2nWNIGc+yoYDKNYGpqX0eMU8y3IqyUvdRq3dvbU6nFnqbavZeFmNAQpEdo5jBnXkR5Ub00WsyeO4TsaeD29t/aSPhkNpD2A98wsgEH2wGi3JDAEePGDRRpkpYl8jv9Ykm0YbvSPcChxYtujXMoa27vlQGGLjINZ4AVZ9FXDlh4Iq7PBHXdr4y5iLtu7iBat31+rg/4anScoGYDVQWnTnE6RdlEYRlFZw938SLlJby4Zq4ndO59FvWb2IPWYNleMuZXS52g/abUHtLMf5ZFSnq1BuyMeUdtqcK1LOTb2lu/as4xrz4khbFhWclAe0+YKLSzoeyTzgac5quGqlNeVGKz6kF09b34SIDZmObCs6Ldfrb6dat4kqHLZSiSCQABJ46sSK12RU8Sa2XKOrKeEenGYi4MNdvszCzrcS68i4TPbT2g2rKQI4gDxqtzqUpQit2tvgWRqslh/YYE2ZiOoxTW2UuGW4bslbhtXMyKozifaUmAYM86PVVRsUZrhcdkRVUup1r3kSjbUxGGvXLNu4+Es2EVyHBuO2bKOFxtSZ11iijXOOeZP8DnU08dkXfdHfdcYyo1q6hK9m6UIt3COMHgCdSBJ4caz36d08tfeWwn19i4zVBM9oBQCgFAKAUAoBQCgFAKAUAoBQCgFAKAUB5FAU3e3A4jEYi3bt24tlSGu8sraMDBnQcBIMnjxqyDit3z2Iy6msdjds7mWFB1csSpLkrmJWIJGWCdI1HKq7HKcupt/fsRdaxgiNqbPfBPZdWzIufKSCMpgtDKDlIPahokE6caRysqK5wuS6tRhB7kPg7eJx46qz2bAtrYd85BAQyjW7ighywglRHETwFaFCFG/Ml932lCzKKh2LGm4wBz9YDdK5WulDnbzyuB8Kzuds37UsL0X7lqUY8Lf1ZDbU2ZfwVp0PasOoUlcxAK+y7TLJcmCGk6qJ5RJv2upLPruQtusg8wWUvvS/UyYrbaxceS/W/RmIWPrGthyyryki2nDhmquuvzZOM4tP48fAtSjGPmdXJFbP2biNqX2uSbdsXTcW8uo1QLka24BZgoy9wk8Dx29UKViPL5/wBih9VmOrhcFzw24uGQMFDjNBaMokjn7PjWSTcpLqeccHJUQk9zzaG5iNbKWrjoCZIJzKZ48dR745wa7FuLyscY47FyUcdMllfMppN231tnEKbb/R2tjU5FQy2jg9pQSCCSYgrpJrtruTXlYcW/Tgn00dON1jsRq3L2PxeS2O2ZGuVlFsqqsL9tmDKVyjUcdI8djUaob8/qvQypdUtlsXzAbhYaxbjPcWO0xDBRI4lZk2x5GvPt6rZZm2aqZ+Un0Iqu0vott2Nu5dZRlZ2cKU5lYBHadjqeEic08RpjU5xSxxw87kpayfDax8iPwt22mV9UUZGUXW9pbbG4gKLqEJKcRwURxmq79LOyblF5e2UuNviUxv6bJWvmSx/uSeGuW8Sj2bl0NadhcvsiF8TiLzR2bVtQTatqAFBiYXlqahBfRl1NPqLKKoODWct89kiF2/s1kuMcU96xYUKLKwodlAjWMyrlAWfFuVejpbeuGIxzLvkyWwUJPfbsX/o53ns4myLK3WuXLQOrgSyg6agmSBANZL6Z1yxJYLYSUkXSqSYoBQCgFAKAUAoBQCgFAKAUAoBQCgFAKAUB5FAKAjNvbNtYm31d0tEhhlMGRw/RrqeBgYC1bsWxbtIFVfieZJ5k8zXG292DMb7d9AY7rSCG1BEEHgQe+gKxiN0cLccdpsg/ywwyjWdOYEwePKrFbJdyDgiz4Ui2qoigKogACAB4VW992TNpMUOelAZwaAgt5cBh8QhS5cVGggOCuYA8RrxUxqKRfSceO5i3T2BYwqnqrnWO2hckcBwCgaKPCpTm58hLB9b8lhg7mWY7OaNOxIzekVyO0ssdmcq6kOMrspGa2zgmM2QBW0mNVHfxkajWtKucGiHRnk1LjIGu3r+W4cxW2jGVkaszLwYagAHTieQrVXPrxXDb19SmUVHLkjY2RiMa2W9hrIROKsotWs3I5ZKyPHge+o3w08fZnLf/AJ6HYOzsjf2vtVLllTirN1sRZckBizo0j9pSToDwy6ErWLT1wptajPZ92+xZbZFQ9tpP04MW6G8j28baa5h1UXIt5gvaCuQOKnSDGjfCtGoVOPYnn4FFV8XLpyvvR25TWFGw9roFAKAUAoBQCgFAKAUBzbpM6QbuzbqqqgqQP2ZMkE8yNNKrcpdWEYbrrvO8qrHu53z647FHPTle/c/0r/3U9v4DGt9YfdL9yR2P04FnAuqADzZco+8CY9RTM12OOzV1rMoqS/w5z+PJdt8N9DawKYrDxDSWBgkZVJI7pmkp7JruLtU3XCVOPaaW/wBpR92elrEYrE27UQCRMgREgHh51xuaxkjOzVVOLm44cktk+7+Z1Pe7ei3gbWdyMx4AmPU9wqcpYNOo1CpjxlvhLl/87nCNvdL+JuuerJC8oYoOPJV195qPTJ8sz+RqbVmc+n4R/c+dh9LuJtOM5Yrz7RYeqt+Bp0yXDHkamveFnV8JL9Ud23Q3rtY61mUgMACQDoR3r4fKpRlkv0+pVye2JLlehynpC6RMThcW6IzZTMAPlAAMcMp7qj7Tb3M2L7bZqNnSovGMJ9kywdFO8V7GZnuM0FToWzRDRx99I56mmyWllarp1zl1YS7JcnRasPQI7eDa64S0bj/yiYn8gKjKSislOovjTDql93dv0RwTejpOvXnItnsjmScv8qgj3n3VHpcuWY1p7r/auk4r+7Hb733K9b30xIMyn3Y+RBp5SO/0ZUt1KSfr1HRtwek8swtXvDQtOnMoTxj901zLhzuiLsu0mPMfVD17x+fqvidjt4hWTOCCpEzyirT0zk3SH0mG0TasH0VoJHexHAdw4mq8uTwuDzZW26mThU+mK2cu7+Ef3OUYrezFOZz5fsqPmZPxp5USUfDNP9ZOT9W2bmyN+cTZYEtmjmOw3vX8RTy0vd2Ivw2Ed6ZOD+D2+4/QnR5vgNo2irwTl4x7Q4EMO8c67GTez5LtLqJzcq7FiUfua9Ucc6R9pPhMWyWQqpL6FQf2jwmoKKk3kxR0deovtc87Nd/gam6e0GxfWC/BRTb0CgaSSw4cwIqcP6uyLjyRlo6qdTUod+rO/oiwbR2piMTdYW1Z2AkhRCqPMwqDkJIr3Kqqa4Zm/wBzc5Tk8Iqe9W07tpbSB2W6Zd8ragcFEg8OPurxrnGy2TXHCMmmqWounOxZS9lZ/EjNg7wXlxFs3LrlSYMsYE6Ax4GDPhVcoLGyLtVoa/JbqilJbppb5W5+rd1No9fhrbk9qIbzGhqUZdSya9Ncrqo2eq/HuS9SLxQCgFAKAUAoBQCgFAcE/tFL9ZbP2PldqH1/sMP/AFv+j/uIHox2FgsRZc4oqsEwxXMZGXTgY019ajJ+1u8FGonF3uNljgkljDxnnJVd+MDZs4kpYPYieY1k8jwkQYqUHlGjQ2OcJe11JPCfqi+EP/4D25iNJ/8AZb8AKr/cwPt6edt+v45Kj0WJO0LXp/WlWT7fM36xZ8tf44kr0ybwtiMW9sE5FPwEhR7tf5q5HduRHTx8y6dz7PpXwS5+9m10d9GLY5OsuQF0OpIABEj2dSY1idKZcn7Jx23XzcaX0xi8N4zl+iXwHSJ0ZHA2+tt+yNdCSpA1Ptagga8eApmUXuI2X0TUbn1RlsnjDT7Jr4kb0T7daxiQk9k6geozD1XX+Wk9mpDVLyrIXR9el/J/sz66Yx/ffvfOfxrsfeZPTf29vzX8qL/0BWM1k/ZPxuN+Vcj77+wjp/4q7/T+R2NLQHCrDefn/p528zXupBOWcseCwW97EfdqvmfyPPj/AF2reeIJY+b7/cVDo/3OOPua+xMcwDEEkkawJ5cSa7JvOES1F1jsVNPPLfov3Z1Da/RBY6k9XlLAcACh/lM8fOudMlwyEtNqILqrsbfpLGH+xw7aWDfC3yswyEFW+Kn9cxUotSRpptjqKstc7Nfg0do2TvSDshyTB4+SwS496sPWqstRcfsPM6516adCftKXQvk+PwycTuO+IvTxe63xJgeg/Crdoo9SKhp6cdoo7Xuh0XWWsq9wAzwLKGY+Pa0UdwqCTlu2Y6qbtQvMtm454UXjC+PxNTfHolACtYGhI1QaxzDJw9RT2o8biUNTp3mDc4+j5X290dL6P911wNkAgByAIn2R3eJnUmpQjjd8mjSad1Jym8ylu3+nyRwrppWMaftP8xXIe8yvTfxF3zX5Gt0dIxDhFDO9y2qg8CTPHuGszyqu+Ti01yUayco6qtx5Sf47F4x2JSwDh7MHO5LuRqTHjyCiAfzr0Z9flO2T7YRfqr1RVKS5/Xsch2xiDiMS5XXM2VPIQq+/T31jiumJZpa1p9OlLssv82Zd5Nk/RrgUaqygg+I0b4ifWlc+pEPD9X9Jrcnyn/4/A7d0HbwdYgtsfaWP500PvWDUYbScSrSf1V86Hx7y+T5/E69Vp6YoBQCgFAKAUAoBQCgOEf2jPatfyfK7UPr/AGGJ/wAYv8j/AJkcw2BsTFX0Y2GIUGDDMJMCdF8xSUknujmpvpjPplByeM7Rzg1MVg7mFvL19sMQQ0MZDCe+upqS2LI2R1FTVba7ejX2HWtrbaTEbDARQuXOfPNbucfEGR6VV2S9GebnFddTW8LIp/Hl5+3n5lD6K/8Ar08v96VZPt8z0dXzX/nX5MjN9lIxt6e9f6VpX7pzQ/2P2y/mZ+mejG4hwS5I9ozHiAR8IpX7pHw5r6OkuVnPzzuYulTFImDIcjUzr3KCT8K5Z7pzxLejpXLaS+eUfmfc9ScZajvb+lq7Z7pLxH+Hl9n5osnTAP72vkf9tI+8xp/4i75x/lOkf2e/+nb7P/y3K5H3n9hHT/xV3+n8jq1+/Gg41Ybz8u9Lyt9OYnnm9+difgRVcOX8zDpH/WWrv1fosF+6CbydSRpmgj1DEn4EUj7zOUbaq1Pl9L+zB1d2ABJ4DjVhvPy50k3lbGHLGgPxdmA9xHvquvu/ief4furJLhzbX7knsu03/hbcYyXfiXI+E1B+99qMd38S328yv+VlV3ZcDFWZ4Zo9SCB8SKss91noeIJvTTx6H6v2K4axaK8Mi/KpLg1QalFNcYOZdMG172GfPbbTsaEmIOaYAI1kCq5LM8fA8zUVuzVqDk0nHs8bp/sU3dHe3E4jFIjMABr2S0yCI4se+uSj04eWV6jTeR0yjOTfUlu/ifHTO04z1f8A21KPvSNWm/iLvnH8j46M7bNKoYPWrJ7lCkt8AR61XdFtpIo1UJT1lcY8tP8AM3t8sStsYh0cNM2kKnSX1aD3he7uNa77JS6a323Zbram9ZCh9vaf2cfiU/c7Dq+JUt+wC4GmpEADXxM+lUWv2R4pY46dpd2l8l3JjfHBxYUk9pLhgniyvqdJ01p1Rc/Z4wZtFbX9Kaq3i4rtw1t+R8dGW2Dh8UADxhhrzXiPVSfcKWbYl6GjxDNThqF9V7/J7M/VuEvi4iuvBgCPUVYeknngy0AoBQCgFAKAUAoBQHAv7RL/AFtsfY+Vz86h9f7DD/1v+j/uKx0b79rs1HESzE8VzCDl7iNZFcaknlC2N8LnZUk8pLd44z+5C797y/T8R1oEceUSTHASYEAV2KfLJ6aqyLlZbjMsbLhYWCz2MA9rYrFgRmDRPiHb5OKre7z8TzZ+3d5i4dkUv9Ka/Mg+ilo2ja9P60qyfb5no6z/ANv/ADx/UsPTZus1nEtfVTkaT4ZSZn0JIPpXF7MsepCt+RfKuXEnmPz7r9UQe5nSJfwAyiSsQIiYHAEHQx6V1xaeYnZ6ayE3OiWM8p8N+vwZh3039vY8kNIUwDMSQNYgaKJ9/fRRecyO16abmrLpZa4S4X7smuh/dl7t8XWUhdI+zMsfWAB61yXtSx6Fdz8++NUeIvql8+y/c1emb/rfvfMV2PvMs0/9vd81/KjY3B6QV2dYyD2yCDKZh7TMIgj96uNSUm0Uyr1Nd851JNSxy/RYLAvTGzMqrMsQB9UOJMay9G5/ASs10YuTUNt+5rdJuw7uJsW8WFlm17I4n2XA84B9DUU8NSfcrha65x1Eto2JZ9E+z+T4Oe7r7y3ME+ZNRIJEwQRzB7/nU5RzuuTbqNN5klODxJcP9H8C5ba6Wrl60UUNJ7wFHrlJJ8tK50zezZQ6dXauiySS79Ocv7+Dn1izcxV6NWdzJPId5PcBUm1FGmc69LTnhJf8+0/QWyt08uzDbC9owVU8cqiIPmJ99QUG4/ExR0lk9LJS9+T6vk+35HAtt7NfC3ipBABJQ94B017xz8anGXUjXpr1fXvzw16PuXTd3pSu4dMrZv5QCD4wxEHyNR6ZR91meOm1FHs0SXT6S7fJoit8t+GxylSp1jtNAIymdFXT40UXnLJ16e52q26Sys4SW2/x5Nbo5aMYv2f9yn8KWcL5nPEPdg/8cSS6Xrk4z7/9X/FIcs7pd7rn/iX5GHcG0HS4rMVTOhYjjlAYsB4kCPWpxl02J/Ml5vleIVT+EvyNTf3HZrqWgAqos5V0ALcBHgoHvNRhu3L1IaKTulPUy+s9vktiEwmx791cyW2ZTz5ad011ziuWX26yiqXTOSTMzbvYkf5L+6ueZH1ILxDTP66NHDX2turjRkIPqDzqTWVg0WQjZBxfDR+qui/bAv4ULM5YK/YYSPxFQre2H2Mnh1jlV0S5g+l/ZwXOrDeKAUAoBQCgFAKAUBQ9/OjwbRuB2cQAOycw1EiZU9xqEovOUzFdprJW+ZXPpeMcZ75Kkeg1P3l++/5VzE/Uj5Or/wDkX/1/3N/ZHQrZtuGdl0P8TH0zGB5xTpk+Wc+i3z2st29EsZ+0te9m5S4nCph7RCKkiDOoI11GszzrsobLHYsv0nVCEan09Lytiqbt9EP0XEJdDr2SCe0ToCDEQO6udMm92VPTaico+ZNYTT2XodJ25sa1irZt3RPceYPh+VTcU1hmy6mF0ema/wCfA49tzoRJYmyRH8Jj/S3D0NQxNfEyKvV17RkpL45T/Dk19j9DJV5ukED94yPurx9TTE38BKvV2bSkor4Zb/E6vsXY9vC2wlseZ5mPl5VOMUlsaqaIUx6YL938WUffXorfHYg3Q4g8IbKdYmQVNQ6ZJtozOnUQslOpxxLHOfTHYrF7oRuL+0fvr/2V32/gP/W/4P8A9Hxh+h26jowJOVgdWWDBB7q4+trGxGxa2cHFqO6xy/2O24LYafREw94BgFAP2uMj1qSj7OGaoUR8lVTWUkl9xyre3oazMXskayZWAf5lOhPiCKjiUeNzLGnU0bVtSj6PlfBP9yqYXofxLMAS0fYC/Esa7mfp+JPztU9lUl85L9EdR3I6L7WEhrgUnTTjJH7zc/IaVxQbeZHK9JKU/MvfU1wuy/f7S73reUwOHKrDeUve7cK1jdQFDE6g8Ce8EaqahKG+VyYr9I5T8yqXTL8H80cx2h0NYlG7OaPsh/iGHyrmZ+hHzdXHZ1p/KWPzMuyuh66xBuZiPGEHrBJpmb2SOOWsnsoxj83n8tjfv9Hn0G6t22RMGEV83HwbX48qzzvjGca5yWWyuzSa6yGG1JJp54e3w4IjeHda7iyL91mtwIJKCCZJJEsJ48q16iPkTa2az6lC1FmnnN9KfU8+9h/cYd3NimyHW3nuyVZiEyhQsySZiIPOsvndcvZMt+ot1E1KMcNJrnPKx6GrtXce6913Z7ksZ0sMwjlBVoIiK01xm47JfejfTZqKa1BU8L+8v2J3ZuxbZtLZY3EZFAVwWQg8y1ue0CeR17jWynTzrTnJJ5+T/EjRRmUp3R3k89nhdkWXdfcy5dW4WkZAwBJMM4BAy94mDPlVF8oT91YNktFXKtx6VuucIpe1uivEtduMFdQzEwLZYCdTBDa61nTkljBnqt1VUFB1ZxtnqW50Lom3exWDcLcDdWAQSyldDqAASZgz76Rz1N4O6WFv0iVkodKkl3XK77HVatPTFAKAUAoBQCgFAKAUAoBQCgFAKA8NAaN8do0BjoDew7SooD4xa6T3UBqUBIW3kTQHxih2aA0qAkLZ0HlQGtiz2vSgMK8aA28XiAiMzaADz9w5nwrmQU7aO8uQHQAngsy4He3EAnujT4VOitahuEZfdycszWk2tit4nH3TlewF7czdusMysOIUHTgQRAJM1513hTptXQst92edq9VqrMQreE/QrW3sT1fVuZxL3AxzuWFtSp1GTR34g8V416Om8KjKTd0uOxlhoUkpTeX6Eom0Hs2Ua4VNxwGCBQqWlYdkBBpmI1J1PAcZNaoaeuU+mG0V+J6UVGqCwiCxW8Lk+0ff+dehHRwxwVu6Tecmxgd4C2jQw8dY8uY9Kz3aZxXsvBZC3PJ2jdLHpew1vJpkAQgmSCoHz4+teUk08M1diZFdB7QCgFAKAUAoBQCgFAKAUAoDyaATQCaATQCaA1sWnOgNagM2GuQY5GgNw0BqXcPHDh8aA1zeCcWC+ZA+dcyjuD7N0tzkeHD4V04auO2hasDNdaJ4KNWPp3USbeEO2SK/8wMPMZXjv7PymrPInzgj1x9TLi94kdC1ntOdApER5zp8aqe3OxNLPBSNobWuFvrbzSTAt2jnck8hHZB8s3lVVutorWILqf4GmnRW2PMn0o2XbGuAhZrdofsC711zXTUKzN6aAeFZZU6qftTXTH8C+NukrWIvqZivbIuJbbqkQXdAGxDjKwntdm2ZXTXmauos0ukmpyn88Ga+y2+PT07Gla2Lda4lzEYqz9X7KWLLFVGhOUsVMkgSTJ0GulTv8f0uHGuLfxZRDR2Z5Ji5gcK+UdS9wrMS5A1MnRY+fIV5b8avlnoRetJFckNvJse9duHq7ZGZQYJCqo1GrOdOExJNe94Trm6eq1YefQx6qrEvZKrtDdbFIC3VhwOPVOrkfyA5jp3A17sNZS/Zez+JjlTLlGjs1CT+uVSukunJyCZ23outMLN0ngWUDzAM/Aivn7GutnoRWFgu4qJ0UAoBQCgFAKAUAoBQCgBoCr7R3xtoisgzZhxOgB7j3muRTm8IPC3Kvjd+LpmHCxyGn5mtK0knyyt3Lsa1nfi8D/iT3gwaS0bXDYVyLNsbflHIW6ApP7S8J8QazyhKHJYmmam3N+WQ5UXJ3Fh2iO+CI+dWVUuzdMjKaiVu5vvemetb38K0/QSvzyV2Xv8APwuZbgPHk3v4VRPTShwTjYnyTG0N4+wDYUsCJmJI8MoMyPdVEMOWHsTexUMRvTcP+Y3o0D8q2rSIpdptbO3zvIR9ZmH7r6j8xUJ6XHBKNuSf2nvU960BaItEjWSZnuDD2fOOfKs8YPq34+BJySWxzTam2bqXGW5IcakMZ48CDMMCOY4169OnrlHMcNGWdkk9zNsbem5bYFGKnwPzHAiqbtHHsShcTW2doW74DXnys4kOpYtppBUdkj3eYqjTRcH7PPozbXpJ6hZiysW1toSWuvcP8KBB6Fmb5VunblcYLoeEP60iSwuLfKRasO4PNyzDj3KAKyWVVz982VaSqp5UtzXxF3GDtTbwyknKeyhMd2WXJ/Op1U0Q2hE0z1GmjHE5cli2fh5uAi4rydAjBmYnkqjXw1iOdNTbGVbjJdj5eFeJ5jxkvWF3TSAXZp0kaaHunnXzK8Kr7s9Lz32JPD7BsJwtg+etaYaCiPYrds2e4rHYfD+0UQ9wAn3Cr41xW0EQbfdnPtuY03nZhdQyTALMNOQ1WOHjXo6VxqXtReTPbGUuJEF1l1GGYETwMyD5MJFejN0Wx2ZnxOL3RYNibqLi3N7NkGnWADVm7xyBI4nv1ivHlbKLcEzXCKaydKweES0iogyqogD9cTVOMFhnogK6BQCgFAKAUAoBQCgFAeNwoDhmydpaQ0MpiVYAqY04HStOop7rkqhPPPA2/scMrXMPIZRmNsSQywSShOqsBMrwMaQeNum1Ti1Gzdevp8yu2rPu7FOtY46a6cRXrOtZ2M3U+CV2fjDI/X641juqTRdGe5bLeKFyyFuAOkgFW4d6kc1II4jWvNhCUZ4hz2NEmmsspO8OEOGvFASUYB7RPEo0jU6doEEGO7xr2dLYrq8vlbMyWR6GYsHiNf0fH5122tHIyLfsvFE2211UZh6an3ia8qUErEn32NSbcNuTU3nQZUviAXbI/KWy5lPnAIPkK0aVuM3U/mVz3j1IiMPdM1omtyuLLJs66MjZpygTpx0OkT5/GvJ1Nnlf1i+420V+Z7Bi2vZw+ICBy4NuQGyKTlbXKdRpOvqayU+Lyqbajz2ybJ+GJrHUadnY2HXhdf1tD8Hq9+NuXMSv+iscMkupsMqh2zFZiVYDWJ4N4VRHxJdTeDTVp7aliD/AxmyvWDJfS1bLaBLP1gXhozAnN4zGtX1eJ1NqLWWyNtOqacurZEls9MM95M74loInO4eYPdlEelelqNNLyzxo6jLy9ydv4nZNyJUjKNNWEefa7++vEjqYJ7N5Kv6R0+cEjsrauzrGtsqp7yDMeBOtd+kQfLJrxGj1JdN6MKf81fcfyrvnQ9Tv06j+8YNrbzWlsu1q4rOBprw7zrxjuqUZxm+lMsjq6ZPCkcg21tpmZiSTJ5/j317un0sUksFdljZBnapnjWt0oo62S2ydsNwOqniORHlWC/T43jyaa7M7M7Tuc9tsKhtiOObmcw4/h6RXkLl+pq444J2pAUAoBQCgFAKAUAoBQCgFAeNwNAfm/ZLGF8h8h+Vexet2Y6+EXTZ7HNZiZmI9VP4n315L2hJI1S3aZzLFqBduqvsi7dC92UXGA9IAr6Kr+zjn0X5GGz33g3sCskfGqbGdgW3Zq/VHxKx75+QNeX1Lzk/Q1YzAr+/V8Pft2xr1NuHPczsWK+YGWfE1v8OjiEpv6zKL3nC9CLwdqSK02SWCuCZbNnt1VtnYTIyBf3i3LyABJr53xHUeXFOPJ6uh0/mzcXwYdrNbxVtbZZ7QViwgB1LRlGYMQdBPPmaxabxmdU+ucc9jdb4TGUcQeDTw+wri/wCHet3AOU5G+6/4NXqx8Z01i32fxPOn4XfV8fkXbdvdy7ctuYSRplYwW5nvjXnWa2yNz23QhGVW/DNXF7IxasR9FXjytFh95TrUI6fT/WTLHqbvVEjsndW/dP1lm1aXmSGDei5tfWKrlpqPq5JLVXd2WE7h4bvf7w/KoPSVsktZYjA3R3h+IZ54iSDry5Uho64yUvQlLXWNOPqYdm7h9XcztcECYgGZ5fH5V7N2t649KR5C03qzGejO1/6z+qj868f6Km8mV+FQb95mM9GScr7fc/8AtXPoi9SH9ER/vfgfDdGfdf8A9H/Nc+ir1Of0T6SI7a24jWLfWC4bhBAyqhnXQTrwmK7ChQmnnuSh4W4yUurgo+09g4qZFi4R4AMfuqS3wr6arV1cZNM6pZexWjbMkQZBgg8QRxBHEGtykms5yUNYJTZdszWS+S5Lq1udx6OrLLhiTwZtPQAH4/KvAe8mzf2LZXQKAUAoBQCgFAKAUAoBQCgPG4UB+dtlYcnKP1+uPdXqXzSWTLXHsTe2to/R7eRD/eCIEa9Xm9pnPJsvAcZIMRxw6auVssy938/gi614WEUrD4IiK9l2rsY1F5yT2y9mknh+AHfryrDfekaa6m3gy3d5BauBLUG0mmaB2n/aYE8hwX386rr03VFymt2fQUeHRlT7fP5Gha2YrmbbZ51MmHkkkzPtknmNSeVbHa4pI8rU+GWVvK3XqWLYG6d66RlQgfvGQo8z+ArDdq87RM0ascnSbO51gWhbYFmEy/OTxgcI/KvOspjZ75qrunV7hE4vo6Q+xcg8tP8Ak1kl4fHOYs2R8RmuUV/G7hYlPYAcfwtr7jrWWWhnHg1w8QrlzsQ93DYmwe0rofEEVnddkHk0KyqzbJK4DfbE2hBbMByYT8eNWw1lsdimeipmTL7+3JXsqJAJEcz6zX1un0fXTGcuWsnzN93RbKMeE8Fq2dvHZuIpd1RmEwTA0MaE8qxXJVT6Wzv0iCeJPDJdLgIkEEeBmo5Rcnng+xQ6IoBQHxdvKvtMB5kD51zKQwc93u2yxduIRSQNND4zwM1q0VMbHllF8mtiqHaJmvXlpoOODIrMM+8bs76YAQs31gAgauv7pjiRxB8DXmynLSz+DNMV5iJzd3cG4SDeHVoOOoznyHL1+NZ7dRKb2LowUTpmGw620VFEKoAA8BVCWCZmroFAKAUAoBQCgFAKAUAoBQHjUBxPC5LBUHV4GgIlJ5mZ7Wug+VZtXr0pdK39TXptFKa6nsj3Dbp3LgzWh1ik8Rxnnm1kHn+JrZVrVKPsoy26ZwlhkvgOj++T2gqD+JvwWa7LUSeyRDy0i34Dc3DpbZHBuFhBYyun8IB0qtN9XUyyM+l5RSd5+jFll8McyzOQjtD3e16a+Fbq9Vv7R6+n8SztM57ew92y2oII/hjh4Rqa15UlsenGUZrYtm7HSBew+VXYugMFXMgDhIfiuvLhVNmmjLgx36GFm62Z1Xd/eixix2GyvzRoDenJh4isFlUocnjXaayp7k5VZQKA+LtlWEMAR3ESPjXHFPlHU2uCIx26uFu8bQB71lflpVMtNVLlF8NTbHhlVv7hXDckMmWeMn5V7UddFQxg8x6d5yRm3N1sWr5lSVUBUyGSFHfGskkk+deDq1ZbZ1nl6rS3uXVj4ETa2hisOYzOscpIrMpTiY1O6t90TuA6QLy/4gDDy199WR1Mlya6/ErI87lkwO/lh4DAofQir1qYvk3V+J1y95YPneXewIg6kzmHt/gPHxrTVHzXhG2N8Gso5ztHeF2JJJPidfHif0K9SvQxS3KpXs1rG8LAxmMHly9Z0qUtGuxxXN8m3bW3egoAj9w0VvCOCny0+dVx1M6dpvK/FHXXGfHJddyNiNnF1gQqcJEZiRGk8gCaw6m7zZYRbXBx5L6KrLT2gFAKAUAoBQCgFAKAUAoBQCgPDQHBMXgmtsVIIIJ5cxXzU4yg9z6eE1NZRJbvbbfDuGX1XWGGuh/Whq2m51vYpvojatzreyNppiLYdD9oTqp7jXuV2KayjwbK3CWGb1WEBFARO3N3bGKWLqCf3gAG98a1OFkocF1V8637LOXb0dHF2zLWJuoPvDwj8eFbatSnyevp/EIy9/YpSNcstzBB4cPGflWrZo35jM6Huj0hXcwtXh1gE9ontAAcSx48uPfxrLLSqT9k8fxDTV0wducfD1L5sjei1fbL7LHhJkH176ot006zxYWxkToNZi4UB7QHkUBixGFRxDqrDxAPzrjSfJGUIy5RBY/cvC3JOUoe9DHwOlVSogzJZoKZ9sFcx/R0QD1V2R3Np8qplpVymY5+Fv6rKHtP6uVBkd4n8QPlXreF0OCbfclp9PKmMurllaxV8/r9fqa96KWCTMFu+a7KITJ3ZN4gj9d9edfBYZpqlhnd90cUbmFtk8VBX7pgfCK8ZbbGxk1XQKAUAoBQCgFAKAUAoBQCgFAKAUBW96N2lxCllAFz+rz8fGsuo06sWxq0+pdbx2OVY3CNbYhhBFeLOtxZ7kJqS2JLd/bj4dwVPgQeDDuP5jhVtF7rexVqKFYtzrOytpJfQOh05g8Qe417ddimso8Gyt1ywzdFWED2gEUBXtv7oYfF6uuV/wB5dD6jgathdKJoq1U69k9jnO0t1jgptr2s2ueIkcgB3D516umuU0ZPENTZqJLPC4Rn3fwjK3WNoqwSfHkB3mqvENZCipzkzLp6pSkti+bN3jB0uce8D518lpvEk9pnqzowtiwWrwYSDIPMV60ZxksooawZKkcFAKA8NARe1NtW7Jg6t3Dl5muJSk8ROOWFucx2nsrD3Zh7iEzGiso5jTQkDzrZUr6uyZTNwmyl7b2DcsEEwyMYV19kkDgQdVaNYPoTXo0apT2ezM862iNt4UzWl2IrUSwbHwRJWBx/X68683UXLDNVcNzu27uANjD20PtRLeban3cPSvKj6mlknUgKAUAoBQCgFAKAUAoBQCgFAKAUB5QFU362bba2LhHa4SOfnWHWQj05NuiskpYOX3Ug6V5Elg9uLyT+6e0rlu6mU8SqkciDAg+U6d1adLOSkkY9XXFxbOuCvcPDR7QCgPK4D4u2VYQyhh3ET866m1wMIhNu7Mt5MwERwA0Hu5V5fiFalHrlyXUvD2KiRBMcq8DG5uW6N/ZuNdT2WI//AA8uHKtVF04PZlVkE0XXAXi6Kx4kcq+kpk5RyzFJYNmrSIoD4vNAJ7gajLgHJdr4pmYknUkk+tep4fBdGTHe3khjfM8a9TCwZ1ySOEQXFe2+qsjT5gEg+YIFePrEoOMlya6t0Q2Fwa6f8VyVknHJJRR0vcjY1oL10EuCQJiB4gRx8awSk5S3NGMIuQqRw9oBQCgFAKAUAoBQCgFAKA//2Q=="/>
          <p:cNvSpPr>
            <a:spLocks noChangeAspect="1" noChangeArrowheads="1"/>
          </p:cNvSpPr>
          <p:nvPr/>
        </p:nvSpPr>
        <p:spPr bwMode="auto">
          <a:xfrm>
            <a:off x="168275" y="-1790700"/>
            <a:ext cx="6353175" cy="3743325"/>
          </a:xfrm>
          <a:prstGeom prst="rect">
            <a:avLst/>
          </a:prstGeom>
          <a:noFill/>
          <a:ln w="9525">
            <a:noFill/>
            <a:miter lim="800000"/>
            <a:headEnd/>
            <a:tailEnd/>
          </a:ln>
        </p:spPr>
        <p:txBody>
          <a:bodyPr/>
          <a:lstStyle/>
          <a:p>
            <a:endParaRPr lang="it-IT"/>
          </a:p>
        </p:txBody>
      </p:sp>
      <p:pic>
        <p:nvPicPr>
          <p:cNvPr id="40965" name="Picture 4" descr="http://www.ua.pt/ReadObject.aspx?obj=28433"/>
          <p:cNvPicPr>
            <a:picLocks noChangeAspect="1" noChangeArrowheads="1"/>
          </p:cNvPicPr>
          <p:nvPr/>
        </p:nvPicPr>
        <p:blipFill>
          <a:blip r:embed="rId2" cstate="print"/>
          <a:srcRect/>
          <a:stretch>
            <a:fillRect/>
          </a:stretch>
        </p:blipFill>
        <p:spPr bwMode="auto">
          <a:xfrm>
            <a:off x="5651500" y="1700213"/>
            <a:ext cx="349250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t>LA DIETA MEDITERRANEA</a:t>
            </a:r>
            <a:endParaRPr lang="it-IT" dirty="0"/>
          </a:p>
        </p:txBody>
      </p:sp>
      <p:sp>
        <p:nvSpPr>
          <p:cNvPr id="41987" name="Segnaposto contenuto 2"/>
          <p:cNvSpPr>
            <a:spLocks noGrp="1"/>
          </p:cNvSpPr>
          <p:nvPr>
            <p:ph idx="1"/>
          </p:nvPr>
        </p:nvSpPr>
        <p:spPr>
          <a:xfrm>
            <a:off x="827088" y="1125538"/>
            <a:ext cx="7129462" cy="3024187"/>
          </a:xfrm>
        </p:spPr>
        <p:txBody>
          <a:bodyPr>
            <a:normAutofit fontScale="92500" lnSpcReduction="20000"/>
          </a:bodyPr>
          <a:lstStyle/>
          <a:p>
            <a:pPr eaLnBrk="1" hangingPunct="1"/>
            <a:r>
              <a:rPr lang="it-IT" sz="2000" smtClean="0"/>
              <a:t>Obiettivo : Il vostro compito e’creare un menu mediterraneo</a:t>
            </a:r>
          </a:p>
          <a:p>
            <a:pPr eaLnBrk="1" hangingPunct="1"/>
            <a:r>
              <a:rPr lang="it-IT" sz="2000" smtClean="0"/>
              <a:t>Ruoli : voi siete degli chef</a:t>
            </a:r>
          </a:p>
          <a:p>
            <a:pPr eaLnBrk="1" hangingPunct="1"/>
            <a:r>
              <a:rPr lang="it-IT" sz="2000" smtClean="0"/>
              <a:t>Prodotto : creerete un ppt che illustri il menu creato, quindi in cucina lo realizzerete</a:t>
            </a:r>
          </a:p>
          <a:p>
            <a:pPr eaLnBrk="1" hangingPunct="1"/>
            <a:r>
              <a:rPr lang="it-IT" sz="2000" smtClean="0"/>
              <a:t>Mezzi e strumenti di lavoro : utilizzerete internet, libri di testo, riviste, ricette</a:t>
            </a:r>
          </a:p>
          <a:p>
            <a:pPr eaLnBrk="1" hangingPunct="1"/>
            <a:r>
              <a:rPr lang="it-IT" sz="2000" smtClean="0"/>
              <a:t>Standard di successo : il tuo lavoro sarà giudicato dal docente, il vostro  lavoro in power point sarà efficace se contiene almeno dieci slides, se contiene due ricette, una giornaliera e una delle feste, tali ricette devono contenere tutti gli ingredienti rappresentativi del territorio mediterraneo nel rispetto della stagionalità</a:t>
            </a:r>
          </a:p>
          <a:p>
            <a:pPr eaLnBrk="1" hangingPunct="1"/>
            <a:endParaRPr lang="it-IT" smtClean="0"/>
          </a:p>
        </p:txBody>
      </p:sp>
      <p:pic>
        <p:nvPicPr>
          <p:cNvPr id="41988" name="Picture 2" descr="http://www.albanesi.it/wp-content/uploads/2014/01/dieta_mediterranea1.jpg"/>
          <p:cNvPicPr>
            <a:picLocks noChangeAspect="1" noChangeArrowheads="1"/>
          </p:cNvPicPr>
          <p:nvPr/>
        </p:nvPicPr>
        <p:blipFill>
          <a:blip r:embed="rId2" cstate="print"/>
          <a:srcRect/>
          <a:stretch>
            <a:fillRect/>
          </a:stretch>
        </p:blipFill>
        <p:spPr bwMode="auto">
          <a:xfrm>
            <a:off x="3779838" y="5013325"/>
            <a:ext cx="3924300"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42888"/>
            <a:ext cx="7499350" cy="1143001"/>
          </a:xfrm>
        </p:spPr>
        <p:txBody>
          <a:bodyPr/>
          <a:lstStyle/>
          <a:p>
            <a:pPr eaLnBrk="1" hangingPunct="1">
              <a:defRPr/>
            </a:pPr>
            <a:r>
              <a:rPr lang="it-IT" dirty="0" smtClean="0"/>
              <a:t>IO E L A MIA FAMIGLIA </a:t>
            </a:r>
            <a:endParaRPr lang="it-IT" dirty="0"/>
          </a:p>
        </p:txBody>
      </p:sp>
      <p:sp>
        <p:nvSpPr>
          <p:cNvPr id="43011" name="Segnaposto contenuto 2"/>
          <p:cNvSpPr>
            <a:spLocks noGrp="1"/>
          </p:cNvSpPr>
          <p:nvPr>
            <p:ph idx="1"/>
          </p:nvPr>
        </p:nvSpPr>
        <p:spPr>
          <a:xfrm>
            <a:off x="250825" y="0"/>
            <a:ext cx="5545138" cy="4800600"/>
          </a:xfrm>
        </p:spPr>
        <p:txBody>
          <a:bodyPr>
            <a:normAutofit fontScale="85000" lnSpcReduction="10000"/>
          </a:bodyPr>
          <a:lstStyle/>
          <a:p>
            <a:pPr eaLnBrk="1" hangingPunct="1">
              <a:buFont typeface="Wingdings 2" pitchFamily="18" charset="2"/>
              <a:buNone/>
            </a:pPr>
            <a:endParaRPr lang="it-IT" smtClean="0"/>
          </a:p>
          <a:p>
            <a:pPr eaLnBrk="1" hangingPunct="1"/>
            <a:r>
              <a:rPr lang="it-IT" sz="1800" b="1" smtClean="0"/>
              <a:t>Obiettivo</a:t>
            </a:r>
            <a:r>
              <a:rPr lang="it-IT" sz="1800" smtClean="0"/>
              <a:t> : fare conoscere a parenti canadesi il proprio albero genealogico</a:t>
            </a:r>
          </a:p>
          <a:p>
            <a:pPr eaLnBrk="1" hangingPunct="1"/>
            <a:r>
              <a:rPr lang="it-IT" sz="1800" b="1" smtClean="0"/>
              <a:t>Ruoli</a:t>
            </a:r>
            <a:r>
              <a:rPr lang="it-IT" sz="1800" smtClean="0"/>
              <a:t> : Lo studente è un membro della famiglia che sta presentando sè stesso e  il proprio gruppo familiare ad un parente canadese che desidera conoscere le proprie origini.</a:t>
            </a:r>
          </a:p>
          <a:p>
            <a:pPr eaLnBrk="1" hangingPunct="1"/>
            <a:r>
              <a:rPr lang="it-IT" sz="1800" b="1" smtClean="0"/>
              <a:t>Prodotto</a:t>
            </a:r>
            <a:r>
              <a:rPr lang="it-IT" sz="1800" smtClean="0"/>
              <a:t> :  creerete un power point di presentazione</a:t>
            </a:r>
          </a:p>
          <a:p>
            <a:pPr eaLnBrk="1" hangingPunct="1"/>
            <a:r>
              <a:rPr lang="it-IT" sz="1800" b="1" smtClean="0"/>
              <a:t>Mezzi e strumenti di lavoro</a:t>
            </a:r>
            <a:r>
              <a:rPr lang="it-IT" sz="1800" smtClean="0"/>
              <a:t> : foto, immagini, schemi e mappe, internet </a:t>
            </a:r>
          </a:p>
          <a:p>
            <a:pPr eaLnBrk="1" hangingPunct="1"/>
            <a:r>
              <a:rPr lang="it-IT" sz="1800" b="1" smtClean="0"/>
              <a:t>Standard di successo</a:t>
            </a:r>
            <a:r>
              <a:rPr lang="it-IT" sz="1800" smtClean="0"/>
              <a:t> : </a:t>
            </a:r>
          </a:p>
          <a:p>
            <a:pPr eaLnBrk="1" hangingPunct="1"/>
            <a:r>
              <a:rPr lang="it-IT" sz="1800" smtClean="0"/>
              <a:t> il lavoro sarà giudicato dal docente e dal gruppo classe se la comunicazione sarà chiara ed efficace anche se non perfettamente accurata.</a:t>
            </a:r>
          </a:p>
          <a:p>
            <a:pPr eaLnBrk="1" hangingPunct="1"/>
            <a:r>
              <a:rPr lang="it-IT" sz="1800" smtClean="0"/>
              <a:t>Il tuo lavoro in power point sarà efficace  se : </a:t>
            </a:r>
          </a:p>
          <a:p>
            <a:pPr eaLnBrk="1" hangingPunct="1"/>
            <a:r>
              <a:rPr lang="it-IT" sz="1800" smtClean="0"/>
              <a:t> 1) le immagini sono funzionali alla comunicazione, </a:t>
            </a:r>
          </a:p>
          <a:p>
            <a:pPr eaLnBrk="1" hangingPunct="1"/>
            <a:r>
              <a:rPr lang="it-IT" sz="1800" smtClean="0"/>
              <a:t>2) tutti i parenti citati sono corredati da fotografie, </a:t>
            </a:r>
          </a:p>
          <a:p>
            <a:pPr eaLnBrk="1" hangingPunct="1"/>
            <a:r>
              <a:rPr lang="it-IT" sz="1800" smtClean="0"/>
              <a:t>3)  le slide sono 4 massimo  5 </a:t>
            </a:r>
          </a:p>
          <a:p>
            <a:pPr eaLnBrk="1" hangingPunct="1"/>
            <a:r>
              <a:rPr lang="it-IT" sz="1800" smtClean="0"/>
              <a:t>4) contiene almeno una slide di presentazione di tè stesso</a:t>
            </a:r>
          </a:p>
          <a:p>
            <a:pPr eaLnBrk="1" hangingPunct="1"/>
            <a:endParaRPr lang="it-IT" smtClean="0"/>
          </a:p>
        </p:txBody>
      </p:sp>
      <p:pic>
        <p:nvPicPr>
          <p:cNvPr id="43012" name="Picture 2" descr="http://tvblog.girlpower.it/wp-content/uploads/2014/01/simpson-record-ascolti.jpg"/>
          <p:cNvPicPr>
            <a:picLocks noChangeAspect="1" noChangeArrowheads="1"/>
          </p:cNvPicPr>
          <p:nvPr/>
        </p:nvPicPr>
        <p:blipFill>
          <a:blip r:embed="rId2" cstate="print"/>
          <a:srcRect/>
          <a:stretch>
            <a:fillRect/>
          </a:stretch>
        </p:blipFill>
        <p:spPr bwMode="auto">
          <a:xfrm>
            <a:off x="5435600" y="1163638"/>
            <a:ext cx="3708400" cy="26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188913"/>
            <a:ext cx="7499350" cy="431800"/>
          </a:xfrm>
        </p:spPr>
        <p:txBody>
          <a:bodyPr>
            <a:normAutofit fontScale="90000"/>
          </a:bodyPr>
          <a:lstStyle/>
          <a:p>
            <a:pPr>
              <a:defRPr/>
            </a:pPr>
            <a:r>
              <a:rPr lang="it-IT" dirty="0" smtClean="0"/>
              <a:t>Compiti di fine unità </a:t>
            </a:r>
            <a:endParaRPr lang="it-IT" dirty="0"/>
          </a:p>
        </p:txBody>
      </p:sp>
      <p:sp>
        <p:nvSpPr>
          <p:cNvPr id="44035" name="Segnaposto contenuto 2"/>
          <p:cNvSpPr>
            <a:spLocks noGrp="1"/>
          </p:cNvSpPr>
          <p:nvPr>
            <p:ph idx="1"/>
          </p:nvPr>
        </p:nvSpPr>
        <p:spPr>
          <a:xfrm>
            <a:off x="684213" y="620713"/>
            <a:ext cx="8459787" cy="5761037"/>
          </a:xfrm>
        </p:spPr>
        <p:txBody>
          <a:bodyPr/>
          <a:lstStyle/>
          <a:p>
            <a:r>
              <a:rPr lang="it-IT" sz="2400" smtClean="0"/>
              <a:t>In questa unità abbiamo imparato</a:t>
            </a:r>
          </a:p>
          <a:p>
            <a:r>
              <a:rPr lang="it-IT" sz="2400" smtClean="0"/>
              <a:t>1) come scomporre le competenze scelte in conoscenze e abilità secondo il sistema EQF europeo</a:t>
            </a:r>
          </a:p>
          <a:p>
            <a:r>
              <a:rPr lang="it-IT" sz="2400" smtClean="0"/>
              <a:t>2) cosa sono le prestazioni autentiche e abbiamo fornito esempi</a:t>
            </a:r>
          </a:p>
          <a:p>
            <a:r>
              <a:rPr lang="it-IT" sz="2400" smtClean="0"/>
              <a:t>Ora ecco i compiti : </a:t>
            </a:r>
          </a:p>
          <a:p>
            <a:r>
              <a:rPr lang="it-IT" sz="2400" smtClean="0"/>
              <a:t>1) ogni gruppo scompone le proprie competenze scelte declinandole secondo la tassonomia di Bloom</a:t>
            </a:r>
          </a:p>
          <a:p>
            <a:r>
              <a:rPr lang="it-IT" sz="2400" smtClean="0"/>
              <a:t>2) ogni gruppo sceglie PER LA PROPRIA UNITà </a:t>
            </a:r>
            <a:r>
              <a:rPr lang="it-IT" sz="2400" b="1" smtClean="0"/>
              <a:t>UN SOLO COMPITO DI REALTA’ </a:t>
            </a:r>
            <a:r>
              <a:rPr lang="it-IT" sz="2400" smtClean="0"/>
              <a:t>che andrà a valutare…vedremo nelle prossime slides la valutazione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220072" y="4509120"/>
            <a:ext cx="3466728" cy="1617043"/>
          </a:xfrm>
        </p:spPr>
        <p:txBody>
          <a:bodyPr/>
          <a:lstStyle/>
          <a:p>
            <a:endParaRPr lang="it-IT" dirty="0"/>
          </a:p>
        </p:txBody>
      </p:sp>
      <p:pic>
        <p:nvPicPr>
          <p:cNvPr id="61442" name="Picture 2" descr="http://lavocedeltrentino.it/images/1a.STEFANO/SETTEMBRE1/classe.jpg"/>
          <p:cNvPicPr>
            <a:picLocks noChangeAspect="1" noChangeArrowheads="1"/>
          </p:cNvPicPr>
          <p:nvPr/>
        </p:nvPicPr>
        <p:blipFill>
          <a:blip r:embed="rId2" cstate="print"/>
          <a:srcRect/>
          <a:stretch>
            <a:fillRect/>
          </a:stretch>
        </p:blipFill>
        <p:spPr bwMode="auto">
          <a:xfrm>
            <a:off x="683568" y="764704"/>
            <a:ext cx="7836024" cy="554461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it-IT" b="1" dirty="0" smtClean="0">
                <a:solidFill>
                  <a:srgbClr val="FF0000"/>
                </a:solidFill>
              </a:rPr>
              <a:t>Quali strumenti si possono utilizzare?</a:t>
            </a:r>
            <a:endParaRPr lang="it-IT" b="1" dirty="0">
              <a:solidFill>
                <a:srgbClr val="FF0000"/>
              </a:solidFill>
            </a:endParaRPr>
          </a:p>
        </p:txBody>
      </p:sp>
      <p:sp>
        <p:nvSpPr>
          <p:cNvPr id="4" name="CasellaDiTesto 3"/>
          <p:cNvSpPr txBox="1"/>
          <p:nvPr/>
        </p:nvSpPr>
        <p:spPr>
          <a:xfrm>
            <a:off x="467544" y="1484784"/>
            <a:ext cx="4032448" cy="3970318"/>
          </a:xfrm>
          <a:prstGeom prst="rect">
            <a:avLst/>
          </a:prstGeom>
          <a:noFill/>
        </p:spPr>
        <p:txBody>
          <a:bodyPr wrap="square" rtlCol="0">
            <a:spAutoFit/>
          </a:bodyPr>
          <a:lstStyle/>
          <a:p>
            <a:pPr marL="342900" indent="-342900">
              <a:buAutoNum type="arabicParenR"/>
            </a:pPr>
            <a:r>
              <a:rPr lang="it-IT" sz="3600" b="1" dirty="0" smtClean="0"/>
              <a:t>Le rubriche</a:t>
            </a:r>
          </a:p>
          <a:p>
            <a:pPr marL="342900" indent="-342900">
              <a:buAutoNum type="arabicParenR"/>
            </a:pPr>
            <a:r>
              <a:rPr lang="it-IT" sz="3600" b="1" dirty="0" smtClean="0"/>
              <a:t>Prove disciplinari</a:t>
            </a:r>
          </a:p>
          <a:p>
            <a:pPr marL="342900" indent="-342900">
              <a:buAutoNum type="arabicParenR"/>
            </a:pPr>
            <a:r>
              <a:rPr lang="it-IT" sz="3600" b="1" dirty="0" smtClean="0"/>
              <a:t>Autovalutazione da parte degli studenti</a:t>
            </a:r>
          </a:p>
          <a:p>
            <a:pPr marL="342900" indent="-342900">
              <a:buAutoNum type="arabicParenR"/>
            </a:pPr>
            <a:r>
              <a:rPr lang="it-IT" sz="3600" b="1" dirty="0" err="1" smtClean="0"/>
              <a:t>Roundtable</a:t>
            </a:r>
            <a:r>
              <a:rPr lang="it-IT" sz="3600" b="1" dirty="0" smtClean="0"/>
              <a:t> e </a:t>
            </a:r>
            <a:r>
              <a:rPr lang="it-IT" sz="3600" b="1" dirty="0" err="1" smtClean="0"/>
              <a:t>rundrobin</a:t>
            </a:r>
            <a:endParaRPr lang="it-IT" sz="3600" b="1" dirty="0"/>
          </a:p>
        </p:txBody>
      </p:sp>
      <p:pic>
        <p:nvPicPr>
          <p:cNvPr id="65538" name="Picture 2" descr="http://3.bp.blogspot.com/-funRjzH7ol4/Ul7Di9SCEpI/AAAAAAAAAIg/lPbDSv4tig8/s1600/rubriche.png"/>
          <p:cNvPicPr>
            <a:picLocks noChangeAspect="1" noChangeArrowheads="1"/>
          </p:cNvPicPr>
          <p:nvPr/>
        </p:nvPicPr>
        <p:blipFill>
          <a:blip r:embed="rId2" cstate="print"/>
          <a:srcRect/>
          <a:stretch>
            <a:fillRect/>
          </a:stretch>
        </p:blipFill>
        <p:spPr bwMode="auto">
          <a:xfrm>
            <a:off x="6012160" y="3212976"/>
            <a:ext cx="2555776" cy="1533465"/>
          </a:xfrm>
          <a:prstGeom prst="rect">
            <a:avLst/>
          </a:prstGeom>
          <a:noFill/>
        </p:spPr>
      </p:pic>
      <p:pic>
        <p:nvPicPr>
          <p:cNvPr id="65540" name="Picture 4" descr="http://cwcb.state.co.us/water-management/basin-roundtables/PublishingImages/RoundTable.png"/>
          <p:cNvPicPr>
            <a:picLocks noChangeAspect="1" noChangeArrowheads="1"/>
          </p:cNvPicPr>
          <p:nvPr/>
        </p:nvPicPr>
        <p:blipFill>
          <a:blip r:embed="rId3" cstate="print"/>
          <a:srcRect/>
          <a:stretch>
            <a:fillRect/>
          </a:stretch>
        </p:blipFill>
        <p:spPr bwMode="auto">
          <a:xfrm>
            <a:off x="4932040" y="1124744"/>
            <a:ext cx="2381250" cy="1905000"/>
          </a:xfrm>
          <a:prstGeom prst="rect">
            <a:avLst/>
          </a:prstGeom>
          <a:noFill/>
        </p:spPr>
      </p:pic>
      <p:pic>
        <p:nvPicPr>
          <p:cNvPr id="65542" name="Picture 6" descr="http://s3.amazonaws.com/mbc-bundles-production/bundles/cover_arts/000/400/598/library/round_robin.png?1412350240"/>
          <p:cNvPicPr>
            <a:picLocks noChangeAspect="1" noChangeArrowheads="1"/>
          </p:cNvPicPr>
          <p:nvPr/>
        </p:nvPicPr>
        <p:blipFill>
          <a:blip r:embed="rId4" cstate="print"/>
          <a:srcRect/>
          <a:stretch>
            <a:fillRect/>
          </a:stretch>
        </p:blipFill>
        <p:spPr bwMode="auto">
          <a:xfrm>
            <a:off x="4067944" y="4720580"/>
            <a:ext cx="1923678" cy="213742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0" y="1"/>
          <a:ext cx="9144002" cy="7078339"/>
        </p:xfrm>
        <a:graphic>
          <a:graphicData uri="http://schemas.openxmlformats.org/drawingml/2006/table">
            <a:tbl>
              <a:tblPr/>
              <a:tblGrid>
                <a:gridCol w="1828240"/>
                <a:gridCol w="1828240"/>
                <a:gridCol w="1829174"/>
                <a:gridCol w="1829174"/>
                <a:gridCol w="1829174"/>
              </a:tblGrid>
              <a:tr h="254638">
                <a:tc>
                  <a:txBody>
                    <a:bodyPr/>
                    <a:lstStyle/>
                    <a:p>
                      <a:pPr>
                        <a:spcAft>
                          <a:spcPts val="0"/>
                        </a:spcAft>
                      </a:pPr>
                      <a:endParaRPr lang="it-IT" sz="600" dirty="0">
                        <a:latin typeface="Times New Roman"/>
                        <a:ea typeface="Times New Roman"/>
                        <a:cs typeface="Times New Roman"/>
                      </a:endParaRPr>
                    </a:p>
                  </a:txBody>
                  <a:tcPr marL="23898" marR="2389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9050" cap="flat" cmpd="sng" algn="ctr">
                      <a:solidFill>
                        <a:srgbClr val="000000"/>
                      </a:solidFill>
                      <a:prstDash val="solid"/>
                      <a:round/>
                      <a:headEnd type="none" w="med" len="med"/>
                      <a:tailEnd type="none" w="med" len="med"/>
                    </a:lnTlToBr>
                  </a:tcPr>
                </a:tc>
                <a:tc>
                  <a:txBody>
                    <a:bodyPr/>
                    <a:lstStyle/>
                    <a:p>
                      <a:pPr algn="ctr">
                        <a:spcAft>
                          <a:spcPts val="0"/>
                        </a:spcAft>
                      </a:pPr>
                      <a:r>
                        <a:rPr lang="it-IT" sz="1050" b="1" dirty="0">
                          <a:latin typeface="Times New Roman"/>
                          <a:ea typeface="Times New Roman"/>
                          <a:cs typeface="Times New Roman"/>
                        </a:rPr>
                        <a:t>Non sufficiente</a:t>
                      </a:r>
                      <a:br>
                        <a:rPr lang="it-IT" sz="1050" b="1" dirty="0">
                          <a:latin typeface="Times New Roman"/>
                          <a:ea typeface="Times New Roman"/>
                          <a:cs typeface="Times New Roman"/>
                        </a:rPr>
                      </a:br>
                      <a:r>
                        <a:rPr lang="it-IT" sz="1050" b="1" dirty="0">
                          <a:latin typeface="Times New Roman"/>
                          <a:ea typeface="Times New Roman"/>
                          <a:cs typeface="Times New Roman"/>
                        </a:rPr>
                        <a:t>0 punti</a:t>
                      </a:r>
                      <a:endParaRPr lang="it-IT" sz="1050" dirty="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latin typeface="Times New Roman"/>
                          <a:ea typeface="Times New Roman"/>
                          <a:cs typeface="Times New Roman"/>
                        </a:rPr>
                        <a:t>Base: </a:t>
                      </a:r>
                      <a:br>
                        <a:rPr lang="it-IT" sz="1050" b="1" dirty="0">
                          <a:latin typeface="Times New Roman"/>
                          <a:ea typeface="Times New Roman"/>
                          <a:cs typeface="Times New Roman"/>
                        </a:rPr>
                      </a:br>
                      <a:r>
                        <a:rPr lang="it-IT" sz="1050" b="1" dirty="0">
                          <a:latin typeface="Times New Roman"/>
                          <a:ea typeface="Times New Roman"/>
                          <a:cs typeface="Times New Roman"/>
                        </a:rPr>
                        <a:t>1 punti</a:t>
                      </a:r>
                      <a:endParaRPr lang="it-IT" sz="1050" dirty="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latin typeface="Times New Roman"/>
                          <a:ea typeface="Times New Roman"/>
                          <a:cs typeface="Times New Roman"/>
                        </a:rPr>
                        <a:t>Intermedio: </a:t>
                      </a:r>
                      <a:endParaRPr lang="it-IT" sz="1050" dirty="0">
                        <a:latin typeface="Times New Roman"/>
                        <a:ea typeface="Times New Roman"/>
                        <a:cs typeface="Times New Roman"/>
                      </a:endParaRPr>
                    </a:p>
                    <a:p>
                      <a:pPr algn="ctr">
                        <a:spcAft>
                          <a:spcPts val="0"/>
                        </a:spcAft>
                      </a:pPr>
                      <a:r>
                        <a:rPr lang="it-IT" sz="1050" b="1" dirty="0">
                          <a:latin typeface="Times New Roman"/>
                          <a:ea typeface="Times New Roman"/>
                          <a:cs typeface="Times New Roman"/>
                        </a:rPr>
                        <a:t>2 punti</a:t>
                      </a:r>
                      <a:endParaRPr lang="it-IT" sz="1050" dirty="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it-IT" sz="1050" b="1" dirty="0">
                          <a:latin typeface="Times New Roman"/>
                          <a:ea typeface="Times New Roman"/>
                          <a:cs typeface="Times New Roman"/>
                        </a:rPr>
                        <a:t>Esperto:</a:t>
                      </a:r>
                      <a:br>
                        <a:rPr lang="it-IT" sz="1050" b="1" dirty="0">
                          <a:latin typeface="Times New Roman"/>
                          <a:ea typeface="Times New Roman"/>
                          <a:cs typeface="Times New Roman"/>
                        </a:rPr>
                      </a:br>
                      <a:r>
                        <a:rPr lang="it-IT" sz="1050" b="1" dirty="0">
                          <a:latin typeface="Times New Roman"/>
                          <a:ea typeface="Times New Roman"/>
                          <a:cs typeface="Times New Roman"/>
                        </a:rPr>
                        <a:t>3 punti</a:t>
                      </a:r>
                      <a:endParaRPr lang="it-IT" sz="1050" dirty="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36592">
                <a:tc>
                  <a:txBody>
                    <a:bodyPr/>
                    <a:lstStyle/>
                    <a:p>
                      <a:pPr algn="ctr">
                        <a:spcAft>
                          <a:spcPts val="0"/>
                        </a:spcAft>
                      </a:pPr>
                      <a:r>
                        <a:rPr lang="it-IT" sz="1200" b="1" dirty="0">
                          <a:latin typeface="Times New Roman"/>
                          <a:ea typeface="Times New Roman"/>
                          <a:cs typeface="Times New Roman"/>
                        </a:rPr>
                        <a:t>Cooperazione</a:t>
                      </a:r>
                      <a:endParaRPr lang="it-IT" sz="1200" dirty="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non ha partecipato alla realizzazione del prodotto.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partecipato meno degli altri alla realizzazione del prodotto.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partecipato come gli altri alla realizzazione del prodotto.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partecipato più degli altri alla realizzazione del prodotto.</a:t>
                      </a: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17">
                <a:tc>
                  <a:txBody>
                    <a:bodyPr/>
                    <a:lstStyle/>
                    <a:p>
                      <a:pPr algn="ctr">
                        <a:spcAft>
                          <a:spcPts val="0"/>
                        </a:spcAft>
                      </a:pPr>
                      <a:r>
                        <a:rPr lang="it-IT" sz="1200" b="1" dirty="0">
                          <a:latin typeface="Times New Roman"/>
                          <a:ea typeface="Times New Roman"/>
                          <a:cs typeface="Times New Roman"/>
                        </a:rPr>
                        <a:t>Frequenza alle lezioni ed alle sedute di lavoro</a:t>
                      </a:r>
                      <a:endParaRPr lang="it-IT" sz="1200" dirty="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Frequenza alle lezioni inferiore al 33%.</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Frequenza alle lezioni compresa tra il 33% ed il 66%.</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Frequenza alle lezioni compresa tra il 66% ed il 90%.</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Frequenza alle lezioni superiore al 90%.</a:t>
                      </a: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634">
                <a:tc>
                  <a:txBody>
                    <a:bodyPr/>
                    <a:lstStyle/>
                    <a:p>
                      <a:pPr algn="ctr">
                        <a:spcAft>
                          <a:spcPts val="0"/>
                        </a:spcAft>
                      </a:pPr>
                      <a:r>
                        <a:rPr lang="it-IT" sz="1200" b="1">
                          <a:latin typeface="Times New Roman"/>
                          <a:ea typeface="Times New Roman"/>
                          <a:cs typeface="Times New Roman"/>
                        </a:rPr>
                        <a:t>Autonomia nella raccolta dei dati e delle conoscenze necessari</a:t>
                      </a:r>
                      <a:endParaRPr lang="it-IT" sz="120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Non è riuscito a procedere nella sua parte di lavoro di acquisizione dei dati e delle conoscenze necessarie, neanche se assistito dai compagni .</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Lo studente ha avuto qualche difficoltà a compiere la sua parte di lavoro nonostante l’assistenza dei compagni.</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Lo studente ha svolto bene la sua parte di lavoro, ma qualche volta ha avuto bisogno di assistenza da parte dei compagni.</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svolto la sua parte di lavoro senza assistenza dei compagni, non ne ha avuto bisogno.</a:t>
                      </a: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400">
                <a:tc>
                  <a:txBody>
                    <a:bodyPr/>
                    <a:lstStyle/>
                    <a:p>
                      <a:pPr algn="ctr">
                        <a:spcAft>
                          <a:spcPts val="0"/>
                        </a:spcAft>
                      </a:pPr>
                      <a:r>
                        <a:rPr lang="en-GB" sz="1200" b="1">
                          <a:latin typeface="Times New Roman"/>
                          <a:ea typeface="Times New Roman"/>
                          <a:cs typeface="Times New Roman"/>
                        </a:rPr>
                        <a:t>Impegno personale</a:t>
                      </a:r>
                      <a:endParaRPr lang="it-IT" sz="120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non ha dimostrato impegno ed interesse nel suo lavoro, sebbene sollecitato dai compagni e dai docenti. </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mostrato impegno ed interesse nel suo lavoro, ma solo in quanto sollecitato dai compagni e dai docenti.</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Lo studente ha mostrato impegno ed interesse nel suo lavoro, solo rare volte è stato necessario sollecitarlo.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sfruttato tutto il tempo a disposizione dimostrando impegno, continuità e concentrazione sul suo lavoro</a:t>
                      </a:r>
                      <a:r>
                        <a:rPr lang="it-IT" sz="1200">
                          <a:solidFill>
                            <a:srgbClr val="FF0000"/>
                          </a:solidFill>
                          <a:latin typeface="Times New Roman"/>
                          <a:ea typeface="Times New Roman"/>
                          <a:cs typeface="Times New Roman"/>
                        </a:rPr>
                        <a:t>.</a:t>
                      </a:r>
                      <a:endParaRPr lang="it-IT" sz="1200">
                        <a:latin typeface="Times New Roman"/>
                        <a:ea typeface="Times New Roman"/>
                        <a:cs typeface="Times New Roman"/>
                      </a:endParaRP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867">
                <a:tc>
                  <a:txBody>
                    <a:bodyPr/>
                    <a:lstStyle/>
                    <a:p>
                      <a:pPr algn="ctr">
                        <a:spcAft>
                          <a:spcPts val="0"/>
                        </a:spcAft>
                      </a:pPr>
                      <a:r>
                        <a:rPr lang="en-GB" sz="1200" b="1">
                          <a:latin typeface="Times New Roman"/>
                          <a:ea typeface="Times New Roman"/>
                          <a:cs typeface="Times New Roman"/>
                        </a:rPr>
                        <a:t>Risorse utilizzate</a:t>
                      </a:r>
                      <a:endParaRPr lang="it-IT" sz="120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utilizzato risorse esigue e assolutamente non appropriate per la propria parte del problema o del progetto.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utilizzato poche risorse, scarsamente adeguate per la propria parte del problema o del progetto.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Le risorse utilizzate erano sufficientemente proporzionate ed adeguate alla propria parte di lavoro, ma ordinarie e non sempre ben organizzate.</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Le risorse sono tante e appropriate al livello del suo compito, eccellenti e ben organizzate.</a:t>
                      </a: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1">
                <a:tc>
                  <a:txBody>
                    <a:bodyPr/>
                    <a:lstStyle/>
                    <a:p>
                      <a:pPr algn="ctr">
                        <a:spcAft>
                          <a:spcPts val="0"/>
                        </a:spcAft>
                      </a:pPr>
                      <a:r>
                        <a:rPr lang="it-IT" sz="1200" b="1">
                          <a:latin typeface="Times New Roman"/>
                          <a:ea typeface="Times New Roman"/>
                          <a:cs typeface="Times New Roman"/>
                        </a:rPr>
                        <a:t>Chiarezza del processo ( lo  studente ha capito come e cosa deve fare)</a:t>
                      </a:r>
                      <a:endParaRPr lang="it-IT" sz="120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non ha recepito il processo da seguire, ossia cosa dovesse fare e come.</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ha necessitato di un tempo decisamente eccessivo per mettere a punto il processo da seguire, ossia per stilare il suo personale programma di lavoro; esso poi non sempre è stato adeguatamente seguito.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Lo studente ha necessitato di tempo  per mettere a punto il processo da seguire, ossia per stilare il suo personale programma di lavoro, poi puntualmente ottemperato.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Lo studente ha rapidamente messo a punto il processo da seguire. Ogni tappa è stata chiaramente individuata. Lo studente, durante il processo, sapeva esattamente dove era e cosa doveva fare successivamente.</a:t>
                      </a: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600">
                <a:tc>
                  <a:txBody>
                    <a:bodyPr/>
                    <a:lstStyle/>
                    <a:p>
                      <a:pPr algn="ctr">
                        <a:spcAft>
                          <a:spcPts val="0"/>
                        </a:spcAft>
                      </a:pPr>
                      <a:r>
                        <a:rPr lang="it-IT" sz="1200" b="1">
                          <a:latin typeface="Times New Roman"/>
                          <a:ea typeface="Times New Roman"/>
                          <a:cs typeface="Times New Roman"/>
                        </a:rPr>
                        <a:t>Capacità di stimolo del  gruppo</a:t>
                      </a:r>
                      <a:endParaRPr lang="it-IT" sz="1200">
                        <a:latin typeface="Times New Roman"/>
                        <a:ea typeface="Times New Roman"/>
                        <a:cs typeface="Times New Roman"/>
                      </a:endParaRPr>
                    </a:p>
                  </a:txBody>
                  <a:tcPr marL="23898" marR="238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non è mai stato un elemento di stimolo e di incitamento al lavoro.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raramente è stato un elemento di stimolo e di incitamento al lavoro.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Lo studente è stato sovente un elemento di stimolo e di incitamento al lavoro.</a:t>
                      </a:r>
                    </a:p>
                  </a:txBody>
                  <a:tcPr marL="23898" marR="23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cs typeface="Times New Roman"/>
                        </a:rPr>
                        <a:t>Lo studente è sempre stato un elemento di stimolo e di incitamento al lavoro.</a:t>
                      </a:r>
                    </a:p>
                  </a:txBody>
                  <a:tcPr marL="23898" marR="238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522514"/>
          </a:xfrm>
        </p:spPr>
        <p:txBody>
          <a:bodyPr>
            <a:normAutofit/>
          </a:bodyPr>
          <a:lstStyle/>
          <a:p>
            <a:r>
              <a:rPr lang="it-IT" b="1" dirty="0" smtClean="0">
                <a:solidFill>
                  <a:srgbClr val="FF0000"/>
                </a:solidFill>
              </a:rPr>
              <a:t>Facciamo una pausa poi vediamo alcuni esempi pratici</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436096" y="3573016"/>
            <a:ext cx="3250704" cy="2553147"/>
          </a:xfrm>
        </p:spPr>
        <p:txBody>
          <a:bodyPr/>
          <a:lstStyle/>
          <a:p>
            <a:endParaRPr lang="it-IT" dirty="0"/>
          </a:p>
        </p:txBody>
      </p:sp>
      <p:pic>
        <p:nvPicPr>
          <p:cNvPr id="62466" name="Picture 2" descr="http://ischool.startupitalia.eu/wp-content/uploads/sites/8/2015/09/classi-senza-aule-foto-2.jpg"/>
          <p:cNvPicPr>
            <a:picLocks noChangeAspect="1" noChangeArrowheads="1"/>
          </p:cNvPicPr>
          <p:nvPr/>
        </p:nvPicPr>
        <p:blipFill>
          <a:blip r:embed="rId2" cstate="print"/>
          <a:srcRect/>
          <a:stretch>
            <a:fillRect/>
          </a:stretch>
        </p:blipFill>
        <p:spPr bwMode="auto">
          <a:xfrm>
            <a:off x="683568" y="332656"/>
            <a:ext cx="7992888" cy="60486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6660232" y="3789040"/>
            <a:ext cx="2026568" cy="2337123"/>
          </a:xfrm>
        </p:spPr>
        <p:txBody>
          <a:bodyPr/>
          <a:lstStyle/>
          <a:p>
            <a:endParaRPr lang="it-IT" dirty="0"/>
          </a:p>
        </p:txBody>
      </p:sp>
      <p:pic>
        <p:nvPicPr>
          <p:cNvPr id="63490" name="Picture 2" descr="http://www.zonalocale.it/archivio/attualita/classe-capovolta-rossetti.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5508104" y="3501008"/>
            <a:ext cx="3178696" cy="2625155"/>
          </a:xfrm>
        </p:spPr>
        <p:txBody>
          <a:bodyPr/>
          <a:lstStyle/>
          <a:p>
            <a:endParaRPr lang="it-IT" dirty="0"/>
          </a:p>
        </p:txBody>
      </p:sp>
      <p:pic>
        <p:nvPicPr>
          <p:cNvPr id="64514" name="Picture 2" descr="C:\Users\utente\Desktop\KA2\organizzazionelavori\meeting polonia\foto polonia\20160412_1115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3242</Words>
  <Application>Microsoft Office PowerPoint</Application>
  <PresentationFormat>Presentazione su schermo (4:3)</PresentationFormat>
  <Paragraphs>305</Paragraphs>
  <Slides>62</Slides>
  <Notes>5</Notes>
  <HiddenSlides>0</HiddenSlides>
  <MMClips>0</MMClips>
  <ScaleCrop>false</ScaleCrop>
  <HeadingPairs>
    <vt:vector size="4" baseType="variant">
      <vt:variant>
        <vt:lpstr>Tema</vt:lpstr>
      </vt:variant>
      <vt:variant>
        <vt:i4>1</vt:i4>
      </vt:variant>
      <vt:variant>
        <vt:lpstr>Titoli diapositive</vt:lpstr>
      </vt:variant>
      <vt:variant>
        <vt:i4>62</vt:i4>
      </vt:variant>
    </vt:vector>
  </HeadingPairs>
  <TitlesOfParts>
    <vt:vector size="63" baseType="lpstr">
      <vt:lpstr>Tema di Office</vt:lpstr>
      <vt:lpstr>Corso Aversa</vt:lpstr>
      <vt:lpstr>Diapositiva 2</vt:lpstr>
      <vt:lpstr>Diapositiva 3</vt:lpstr>
      <vt:lpstr>I 4 pilastri flipped </vt:lpstr>
      <vt:lpstr>1 Flexible environment</vt:lpstr>
      <vt:lpstr>Diapositiva 6</vt:lpstr>
      <vt:lpstr>Diapositiva 7</vt:lpstr>
      <vt:lpstr>Diapositiva 8</vt:lpstr>
      <vt:lpstr>Diapositiva 9</vt:lpstr>
      <vt:lpstr>Diapositiva 10</vt:lpstr>
      <vt:lpstr>Diapositiva 11</vt:lpstr>
      <vt:lpstr>2)QUESTE METODOLOGIE RICHIEDONO  UN CAMBIAMENTO DI CULTURA E UN FORTE IMPEGNO DA PARTE DEL DOCENTE </vt:lpstr>
      <vt:lpstr>3)LE METODOLOGIE DESCRITTE NON DEMONIZZANO O ANNULLANO LE LEZIONI FRONTALI </vt:lpstr>
      <vt:lpstr>4)LE METODOLOGIE RICHIEDONO SEMPRE DI PIU’ CHE I DOCENTI SIANO ESPERTI PROFESSIONISTI CON MILLE OCCHI, CENTO BRACCIA E UN CUORE ENORME!!! </vt:lpstr>
      <vt:lpstr>Ten reasons to flip</vt:lpstr>
      <vt:lpstr>1) Gli studenti possono procedere al loro passo!</vt:lpstr>
      <vt:lpstr>Diapositiva 17</vt:lpstr>
      <vt:lpstr>Diapositiva 18</vt:lpstr>
      <vt:lpstr>Ten reasons to flip : l’esperienza del distretto scolastico del Minnesota</vt:lpstr>
      <vt:lpstr>l’esperienza del distretto scolastico del Minnesota</vt:lpstr>
      <vt:lpstr>l’esperienza del distretto scolastico del Minnesota </vt:lpstr>
      <vt:lpstr>Diapositiva 22</vt:lpstr>
      <vt:lpstr>Diapositiva 23</vt:lpstr>
      <vt:lpstr>   "The Flipped Classroom is an intentional shift of content  which in turn helps move students  back to the center of learning  rather than the products of schooling.“ The Flipped Class Manifest    </vt:lpstr>
      <vt:lpstr>LA PRIMA INVERSIONE ricordare SEMPRE di assegnare compiti con la visione del filmato e di usare i primi cinque minuti della lezione per valutare se il video è stato visto</vt:lpstr>
      <vt:lpstr>Nearpod https://app.nearpod.com/home</vt:lpstr>
      <vt:lpstr>LA PRIMA INVERSIONE</vt:lpstr>
      <vt:lpstr>Diapositiva 28</vt:lpstr>
      <vt:lpstr>LA SECONDA INVERSIONE</vt:lpstr>
      <vt:lpstr>APPRENDIMENTO TRA PARI secondo sequenze classiche di mastery learning</vt:lpstr>
      <vt:lpstr>Diapositiva 31</vt:lpstr>
      <vt:lpstr>I loop IBL/PBL</vt:lpstr>
      <vt:lpstr> Dimitra Lamprinou Università Greca del Pireo dipartimento di sistemi digitali  </vt:lpstr>
      <vt:lpstr>Il loop IBL </vt:lpstr>
      <vt:lpstr>Diapositiva 35</vt:lpstr>
      <vt:lpstr>Un secondo loop IBL flipped classroom the full picture </vt:lpstr>
      <vt:lpstr>                può essere condotta senza alcuna particolare tecnologia digitale, tuttavia, fra le molte significative risorse on line ci sono:   WISE (http://wise.berkeley.edu/), acronimo di Web-based inquiry science environment, un ambiente implementato dall’Università di Berkeley dove si possono trovare esperienze di inquiry learning per diverse discipline;   nQuire (http://www.nquire.org.uk/), un software per PC sviluppato dalle Università di Nottingham a dalla Open University che guida gli studenti nelle varie fasi di un progetto di ricerca e forni-sce ai docenti una libreria di ricerche facilmente personalizzabili.   Infine, molto innovativo è iSpot (http://www.ispot.org.uk/) </vt:lpstr>
      <vt:lpstr>Diapositiva 38</vt:lpstr>
      <vt:lpstr>E per i più temerari : il gamification loop</vt:lpstr>
      <vt:lpstr>Il loop gamificato</vt:lpstr>
      <vt:lpstr>Petros Lameras Università di Coventry , Serious Game Institute www.seriousgamesinstitute.co.uk </vt:lpstr>
      <vt:lpstr>Diapositiva 42</vt:lpstr>
      <vt:lpstr>edmodo</vt:lpstr>
      <vt:lpstr>    attività : Launch the best educational apps with  the "Log in with Edmodo" button!   Risorse  : Project Plan using Edmodo   </vt:lpstr>
      <vt:lpstr>MOODLE</vt:lpstr>
      <vt:lpstr>Il problema della valutazione</vt:lpstr>
      <vt:lpstr>Cosa valutare in un percorso flipped?</vt:lpstr>
      <vt:lpstr>Cosa sono i compiti autentici o di realtà ?</vt:lpstr>
      <vt:lpstr>Diapositiva 49</vt:lpstr>
      <vt:lpstr>UNA PRESTAZIONE È AUTENTICA SE..</vt:lpstr>
      <vt:lpstr>Cosa deve  richiedere una prestazione autentica </vt:lpstr>
      <vt:lpstr>Progetti collaborativi </vt:lpstr>
      <vt:lpstr>Apprendimento per progetti </vt:lpstr>
      <vt:lpstr>Contenuti creati dagli studenti </vt:lpstr>
      <vt:lpstr>Un breve digressione : E se volessi usare tablet , pc ? Quali app posso utilizzare coi miei studenti ? Ecco un elenco…non certo esaustivo !</vt:lpstr>
      <vt:lpstr>Esempi di compiti di realtà assegnati da vostri colleghi </vt:lpstr>
      <vt:lpstr>LA DIETA MEDITERRANEA</vt:lpstr>
      <vt:lpstr>IO E L A MIA FAMIGLIA </vt:lpstr>
      <vt:lpstr>Compiti di fine unità </vt:lpstr>
      <vt:lpstr>Quali strumenti si possono utilizzare?</vt:lpstr>
      <vt:lpstr>Diapositiva 61</vt:lpstr>
      <vt:lpstr>Facciamo una pausa poi vediamo alcuni esempi pratici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Mattei</dc:title>
  <dc:creator>utente</dc:creator>
  <cp:lastModifiedBy>utente</cp:lastModifiedBy>
  <cp:revision>28</cp:revision>
  <dcterms:created xsi:type="dcterms:W3CDTF">2016-03-30T10:09:19Z</dcterms:created>
  <dcterms:modified xsi:type="dcterms:W3CDTF">2016-05-26T15:27:02Z</dcterms:modified>
</cp:coreProperties>
</file>