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69" r:id="rId5"/>
    <p:sldId id="261" r:id="rId6"/>
    <p:sldId id="270" r:id="rId7"/>
    <p:sldId id="262" r:id="rId8"/>
    <p:sldId id="271" r:id="rId9"/>
    <p:sldId id="278" r:id="rId10"/>
    <p:sldId id="263" r:id="rId11"/>
    <p:sldId id="272" r:id="rId12"/>
    <p:sldId id="264" r:id="rId13"/>
    <p:sldId id="273" r:id="rId14"/>
    <p:sldId id="268" r:id="rId15"/>
    <p:sldId id="265" r:id="rId16"/>
    <p:sldId id="274" r:id="rId17"/>
    <p:sldId id="275" r:id="rId18"/>
    <p:sldId id="276" r:id="rId19"/>
    <p:sldId id="277" r:id="rId20"/>
    <p:sldId id="257" r:id="rId21"/>
    <p:sldId id="258"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ED2D49-829E-4352-9045-C643F887F1B1}" type="datetimeFigureOut">
              <a:rPr lang="it-IT" smtClean="0"/>
              <a:pPr/>
              <a:t>21/03/2017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2296D-A772-4A58-88B3-35D51C2CD97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D2D49-829E-4352-9045-C643F887F1B1}" type="datetimeFigureOut">
              <a:rPr lang="it-IT" smtClean="0"/>
              <a:pPr/>
              <a:t>21/03/2017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2296D-A772-4A58-88B3-35D51C2CD97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6388" name="Picture 4" descr="Risultati immagini per discriminazione"/>
          <p:cNvPicPr>
            <a:picLocks noChangeAspect="1" noChangeArrowheads="1"/>
          </p:cNvPicPr>
          <p:nvPr/>
        </p:nvPicPr>
        <p:blipFill>
          <a:blip r:embed="rId2" cstate="print"/>
          <a:srcRect/>
          <a:stretch>
            <a:fillRect/>
          </a:stretch>
        </p:blipFill>
        <p:spPr bwMode="auto">
          <a:xfrm>
            <a:off x="0" y="2385800"/>
            <a:ext cx="9144000" cy="4472200"/>
          </a:xfrm>
          <a:prstGeom prst="rect">
            <a:avLst/>
          </a:prstGeom>
          <a:noFill/>
        </p:spPr>
      </p:pic>
      <p:sp>
        <p:nvSpPr>
          <p:cNvPr id="2" name="Titolo 1"/>
          <p:cNvSpPr>
            <a:spLocks noGrp="1"/>
          </p:cNvSpPr>
          <p:nvPr>
            <p:ph type="ctrTitle"/>
          </p:nvPr>
        </p:nvSpPr>
        <p:spPr>
          <a:xfrm>
            <a:off x="0" y="404664"/>
            <a:ext cx="9144000" cy="1470025"/>
          </a:xfrm>
        </p:spPr>
        <p:txBody>
          <a:bodyPr>
            <a:normAutofit fontScale="90000"/>
          </a:bodyPr>
          <a:lstStyle/>
          <a:p>
            <a:r>
              <a:rPr lang="it-IT" smtClean="0">
                <a:ln w="18415" cmpd="sng">
                  <a:solidFill>
                    <a:srgbClr val="002060"/>
                  </a:solidFill>
                  <a:prstDash val="solid"/>
                </a:ln>
                <a:solidFill>
                  <a:srgbClr val="0070C0"/>
                </a:solidFill>
                <a:effectLst>
                  <a:outerShdw blurRad="63500" dir="3600000" algn="tl" rotWithShape="0">
                    <a:srgbClr val="000000">
                      <a:alpha val="70000"/>
                    </a:srgbClr>
                  </a:outerShdw>
                </a:effectLst>
                <a:latin typeface="Garamond" pitchFamily="18" charset="0"/>
              </a:rPr>
              <a:t>Giornata Internazionale ONU </a:t>
            </a:r>
            <a:br>
              <a:rPr lang="it-IT" smtClean="0">
                <a:ln w="18415" cmpd="sng">
                  <a:solidFill>
                    <a:srgbClr val="002060"/>
                  </a:solidFill>
                  <a:prstDash val="solid"/>
                </a:ln>
                <a:solidFill>
                  <a:srgbClr val="0070C0"/>
                </a:solidFill>
                <a:effectLst>
                  <a:outerShdw blurRad="63500" dir="3600000" algn="tl" rotWithShape="0">
                    <a:srgbClr val="000000">
                      <a:alpha val="70000"/>
                    </a:srgbClr>
                  </a:outerShdw>
                </a:effectLst>
                <a:latin typeface="Garamond" pitchFamily="18" charset="0"/>
              </a:rPr>
            </a:br>
            <a:r>
              <a:rPr lang="it-IT" smtClean="0">
                <a:ln w="18415" cmpd="sng">
                  <a:solidFill>
                    <a:srgbClr val="002060"/>
                  </a:solidFill>
                  <a:prstDash val="solid"/>
                </a:ln>
                <a:solidFill>
                  <a:srgbClr val="0070C0"/>
                </a:solidFill>
                <a:effectLst>
                  <a:outerShdw blurRad="63500" dir="3600000" algn="tl" rotWithShape="0">
                    <a:srgbClr val="000000">
                      <a:alpha val="70000"/>
                    </a:srgbClr>
                  </a:outerShdw>
                </a:effectLst>
                <a:latin typeface="Garamond" pitchFamily="18" charset="0"/>
              </a:rPr>
              <a:t>per l’eliminazione della</a:t>
            </a:r>
            <a:br>
              <a:rPr lang="it-IT" smtClean="0">
                <a:ln w="18415" cmpd="sng">
                  <a:solidFill>
                    <a:srgbClr val="002060"/>
                  </a:solidFill>
                  <a:prstDash val="solid"/>
                </a:ln>
                <a:solidFill>
                  <a:srgbClr val="0070C0"/>
                </a:solidFill>
                <a:effectLst>
                  <a:outerShdw blurRad="63500" dir="3600000" algn="tl" rotWithShape="0">
                    <a:srgbClr val="000000">
                      <a:alpha val="70000"/>
                    </a:srgbClr>
                  </a:outerShdw>
                </a:effectLst>
                <a:latin typeface="Garamond" pitchFamily="18" charset="0"/>
              </a:rPr>
            </a:br>
            <a:r>
              <a:rPr lang="it-IT" smtClean="0">
                <a:ln w="18415" cmpd="sng">
                  <a:solidFill>
                    <a:srgbClr val="002060"/>
                  </a:solidFill>
                  <a:prstDash val="solid"/>
                </a:ln>
                <a:solidFill>
                  <a:srgbClr val="0070C0"/>
                </a:solidFill>
                <a:effectLst>
                  <a:outerShdw blurRad="63500" dir="3600000" algn="tl" rotWithShape="0">
                    <a:srgbClr val="000000">
                      <a:alpha val="70000"/>
                    </a:srgbClr>
                  </a:outerShdw>
                </a:effectLst>
                <a:latin typeface="Garamond" pitchFamily="18" charset="0"/>
              </a:rPr>
              <a:t>DISCRIMINAZIONE razziale</a:t>
            </a:r>
            <a:endParaRPr lang="it-IT">
              <a:ln w="18415" cmpd="sng">
                <a:solidFill>
                  <a:srgbClr val="002060"/>
                </a:solidFill>
                <a:prstDash val="solid"/>
              </a:ln>
              <a:solidFill>
                <a:srgbClr val="0070C0"/>
              </a:solidFill>
              <a:effectLst>
                <a:outerShdw blurRad="63500" dir="3600000" algn="tl" rotWithShape="0">
                  <a:srgbClr val="000000">
                    <a:alpha val="70000"/>
                  </a:srgbClr>
                </a:outerShdw>
              </a:effectLst>
              <a:latin typeface="Garamond" pitchFamily="18" charset="0"/>
            </a:endParaRPr>
          </a:p>
        </p:txBody>
      </p:sp>
      <p:pic>
        <p:nvPicPr>
          <p:cNvPr id="16386" name="Picture 2" descr="Risultati immagini per onu"/>
          <p:cNvPicPr>
            <a:picLocks noChangeAspect="1" noChangeArrowheads="1"/>
          </p:cNvPicPr>
          <p:nvPr/>
        </p:nvPicPr>
        <p:blipFill>
          <a:blip r:embed="rId3" cstate="print"/>
          <a:srcRect l="22241" t="11920" r="22155" b="13582"/>
          <a:stretch>
            <a:fillRect/>
          </a:stretch>
        </p:blipFill>
        <p:spPr bwMode="auto">
          <a:xfrm>
            <a:off x="4067944" y="4077072"/>
            <a:ext cx="936104" cy="9361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528" y="620688"/>
            <a:ext cx="8496944" cy="5078313"/>
          </a:xfrm>
          <a:prstGeom prst="rect">
            <a:avLst/>
          </a:prstGeom>
          <a:noFill/>
        </p:spPr>
        <p:txBody>
          <a:bodyPr wrap="square" lIns="91440" tIns="45720" rIns="91440" bIns="45720">
            <a:spAutoFit/>
          </a:bodyPr>
          <a:lstStyle/>
          <a:p>
            <a:pPr algn="just"/>
            <a:r>
              <a:rPr lang="it-IT" sz="3600" b="0" cap="none" spc="0">
                <a:ln w="18415" cmpd="sng">
                  <a:solidFill>
                    <a:srgbClr val="0070C0"/>
                  </a:solidFill>
                  <a:prstDash val="solid"/>
                </a:ln>
                <a:solidFill>
                  <a:srgbClr val="0070C0"/>
                </a:solidFill>
              </a:rPr>
              <a:t>Quando uno </a:t>
            </a:r>
            <a:r>
              <a:rPr lang="it-IT" sz="3600" b="0" cap="none" spc="0" smtClean="0">
                <a:ln w="18415" cmpd="sng">
                  <a:solidFill>
                    <a:srgbClr val="0070C0"/>
                  </a:solidFill>
                  <a:prstDash val="solid"/>
                </a:ln>
                <a:solidFill>
                  <a:srgbClr val="0070C0"/>
                </a:solidFill>
              </a:rPr>
              <a:t>stereotipo o </a:t>
            </a:r>
            <a:r>
              <a:rPr lang="it-IT" sz="3600" b="0" cap="none" spc="0">
                <a:ln w="18415" cmpd="sng">
                  <a:solidFill>
                    <a:srgbClr val="0070C0"/>
                  </a:solidFill>
                  <a:prstDash val="solid"/>
                </a:ln>
                <a:solidFill>
                  <a:srgbClr val="0070C0"/>
                </a:solidFill>
              </a:rPr>
              <a:t>un pregiudizio </a:t>
            </a:r>
            <a:r>
              <a:rPr lang="it-IT" sz="3600" b="0" cap="none" spc="0" smtClean="0">
                <a:ln w="18415" cmpd="sng">
                  <a:solidFill>
                    <a:srgbClr val="0070C0"/>
                  </a:solidFill>
                  <a:prstDash val="solid"/>
                </a:ln>
                <a:solidFill>
                  <a:srgbClr val="0070C0"/>
                </a:solidFill>
              </a:rPr>
              <a:t>sono fondati </a:t>
            </a:r>
            <a:r>
              <a:rPr lang="it-IT" sz="3600" b="0" cap="none" spc="0">
                <a:ln w="18415" cmpd="sng">
                  <a:solidFill>
                    <a:srgbClr val="0070C0"/>
                  </a:solidFill>
                  <a:prstDash val="solid"/>
                </a:ln>
                <a:solidFill>
                  <a:srgbClr val="0070C0"/>
                </a:solidFill>
              </a:rPr>
              <a:t>sul colore delle pelle </a:t>
            </a:r>
            <a:r>
              <a:rPr lang="it-IT" sz="3600" b="0" cap="none" spc="0" smtClean="0">
                <a:ln w="18415" cmpd="sng">
                  <a:solidFill>
                    <a:srgbClr val="0070C0"/>
                  </a:solidFill>
                  <a:prstDash val="solid"/>
                </a:ln>
                <a:solidFill>
                  <a:srgbClr val="0070C0"/>
                </a:solidFill>
              </a:rPr>
              <a:t>di una </a:t>
            </a:r>
            <a:r>
              <a:rPr lang="it-IT" sz="3600" b="0" cap="none" spc="0">
                <a:ln w="18415" cmpd="sng">
                  <a:solidFill>
                    <a:srgbClr val="0070C0"/>
                  </a:solidFill>
                  <a:prstDash val="solid"/>
                </a:ln>
                <a:solidFill>
                  <a:srgbClr val="0070C0"/>
                </a:solidFill>
              </a:rPr>
              <a:t>persona o sulla sua origine </a:t>
            </a:r>
            <a:r>
              <a:rPr lang="it-IT" sz="3600" b="0" cap="none" spc="0" smtClean="0">
                <a:ln w="18415" cmpd="sng">
                  <a:solidFill>
                    <a:srgbClr val="0070C0"/>
                  </a:solidFill>
                  <a:prstDash val="solid"/>
                </a:ln>
                <a:solidFill>
                  <a:srgbClr val="0070C0"/>
                </a:solidFill>
              </a:rPr>
              <a:t>nazionale, sulla sua etnia, religione, allora si trasformano in osservazioni razziste. </a:t>
            </a:r>
          </a:p>
          <a:p>
            <a:pPr algn="just"/>
            <a:r>
              <a:rPr lang="it-IT" sz="3600" b="0" u="sng" cap="none" spc="0" smtClean="0">
                <a:ln w="18415" cmpd="sng">
                  <a:solidFill>
                    <a:srgbClr val="0070C0"/>
                  </a:solidFill>
                  <a:prstDash val="solid"/>
                </a:ln>
                <a:solidFill>
                  <a:srgbClr val="0070C0"/>
                </a:solidFill>
              </a:rPr>
              <a:t>Il </a:t>
            </a:r>
            <a:r>
              <a:rPr lang="it-IT" sz="3600" b="0" u="sng" cap="none" spc="0" smtClean="0">
                <a:ln w="18415" cmpd="sng">
                  <a:solidFill>
                    <a:srgbClr val="0070C0"/>
                  </a:solidFill>
                  <a:prstDash val="solid"/>
                </a:ln>
                <a:solidFill>
                  <a:srgbClr val="0070C0"/>
                </a:solidFill>
              </a:rPr>
              <a:t>razzismo </a:t>
            </a:r>
            <a:r>
              <a:rPr lang="it-IT" sz="3600" b="0" cap="none" spc="0" smtClean="0">
                <a:ln w="18415" cmpd="sng">
                  <a:solidFill>
                    <a:srgbClr val="0070C0"/>
                  </a:solidFill>
                  <a:prstDash val="solid"/>
                </a:ln>
                <a:solidFill>
                  <a:srgbClr val="0070C0"/>
                </a:solidFill>
              </a:rPr>
              <a:t>è </a:t>
            </a:r>
            <a:r>
              <a:rPr lang="it-IT" sz="3600" b="0" cap="none" spc="0">
                <a:ln w="18415" cmpd="sng">
                  <a:solidFill>
                    <a:srgbClr val="0070C0"/>
                  </a:solidFill>
                  <a:prstDash val="solid"/>
                </a:ln>
                <a:solidFill>
                  <a:srgbClr val="0070C0"/>
                </a:solidFill>
              </a:rPr>
              <a:t>un’ideologia che comporta atteggiamenti discriminatori </a:t>
            </a:r>
            <a:r>
              <a:rPr lang="it-IT" sz="3600" b="0" cap="none" spc="0" smtClean="0">
                <a:ln w="18415" cmpd="sng">
                  <a:solidFill>
                    <a:srgbClr val="0070C0"/>
                  </a:solidFill>
                  <a:prstDash val="solid"/>
                </a:ln>
                <a:solidFill>
                  <a:srgbClr val="0070C0"/>
                </a:solidFill>
              </a:rPr>
              <a:t>e insulti nei </a:t>
            </a:r>
            <a:r>
              <a:rPr lang="it-IT" sz="3600" b="0" cap="none" spc="0">
                <a:ln w="18415" cmpd="sng">
                  <a:solidFill>
                    <a:srgbClr val="0070C0"/>
                  </a:solidFill>
                  <a:prstDash val="solid"/>
                </a:ln>
                <a:solidFill>
                  <a:srgbClr val="0070C0"/>
                </a:solidFill>
              </a:rPr>
              <a:t>confronti di persone </a:t>
            </a:r>
            <a:r>
              <a:rPr lang="it-IT" sz="3600" b="0" cap="none" spc="0" smtClean="0">
                <a:ln w="18415" cmpd="sng">
                  <a:solidFill>
                    <a:srgbClr val="0070C0"/>
                  </a:solidFill>
                  <a:prstDash val="solid"/>
                </a:ln>
                <a:solidFill>
                  <a:srgbClr val="0070C0"/>
                </a:solidFill>
              </a:rPr>
              <a:t>a causa </a:t>
            </a:r>
            <a:r>
              <a:rPr lang="it-IT" sz="3600" b="0" cap="none" spc="0">
                <a:ln w="18415" cmpd="sng">
                  <a:solidFill>
                    <a:srgbClr val="0070C0"/>
                  </a:solidFill>
                  <a:prstDash val="solid"/>
                </a:ln>
                <a:solidFill>
                  <a:srgbClr val="0070C0"/>
                </a:solidFill>
              </a:rPr>
              <a:t>della loro </a:t>
            </a:r>
            <a:r>
              <a:rPr lang="it-IT" sz="3600" b="0" cap="none" spc="0" smtClean="0">
                <a:ln w="18415" cmpd="sng">
                  <a:solidFill>
                    <a:srgbClr val="0070C0"/>
                  </a:solidFill>
                  <a:prstDash val="solid"/>
                </a:ln>
                <a:solidFill>
                  <a:srgbClr val="0070C0"/>
                </a:solidFill>
              </a:rPr>
              <a:t>“presunta inferiorità</a:t>
            </a:r>
            <a:r>
              <a:rPr lang="it-IT" sz="3600" b="0" cap="none" spc="0">
                <a:ln w="18415" cmpd="sng">
                  <a:solidFill>
                    <a:srgbClr val="0070C0"/>
                  </a:solidFill>
                  <a:prstDash val="solid"/>
                </a:ln>
                <a:solidFill>
                  <a:srgbClr val="0070C0"/>
                </a:solidFill>
              </a:rPr>
              <a:t>”.</a:t>
            </a:r>
            <a:endParaRPr lang="it-IT" sz="3600" b="0" cap="none" spc="0">
              <a:ln w="18415" cmpd="sng">
                <a:solidFill>
                  <a:srgbClr val="0070C0"/>
                </a:solidFill>
                <a:prstDash val="solid"/>
              </a:ln>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isultati immagini per fumetto contro razzismo"/>
          <p:cNvPicPr>
            <a:picLocks noChangeAspect="1" noChangeArrowheads="1"/>
          </p:cNvPicPr>
          <p:nvPr/>
        </p:nvPicPr>
        <p:blipFill>
          <a:blip r:embed="rId2" cstate="print"/>
          <a:srcRect/>
          <a:stretch>
            <a:fillRect/>
          </a:stretch>
        </p:blipFill>
        <p:spPr bwMode="auto">
          <a:xfrm>
            <a:off x="1259632" y="0"/>
            <a:ext cx="6732240" cy="673224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980728"/>
            <a:ext cx="8136904" cy="4524315"/>
          </a:xfrm>
          <a:prstGeom prst="rect">
            <a:avLst/>
          </a:prstGeom>
        </p:spPr>
        <p:txBody>
          <a:bodyPr wrap="square">
            <a:spAutoFit/>
          </a:bodyPr>
          <a:lstStyle/>
          <a:p>
            <a:r>
              <a:rPr lang="it-IT" sz="3200">
                <a:ln w="18415" cmpd="sng">
                  <a:solidFill>
                    <a:srgbClr val="0070C0"/>
                  </a:solidFill>
                  <a:prstDash val="solid"/>
                </a:ln>
                <a:solidFill>
                  <a:srgbClr val="0070C0"/>
                </a:solidFill>
              </a:rPr>
              <a:t>Si è in presenza di una </a:t>
            </a:r>
            <a:r>
              <a:rPr lang="it-IT" sz="3200" u="sng">
                <a:ln w="18415" cmpd="sng">
                  <a:solidFill>
                    <a:srgbClr val="0070C0"/>
                  </a:solidFill>
                  <a:prstDash val="solid"/>
                </a:ln>
                <a:solidFill>
                  <a:srgbClr val="0070C0"/>
                </a:solidFill>
              </a:rPr>
              <a:t>discriminazione</a:t>
            </a:r>
            <a:r>
              <a:rPr lang="it-IT" sz="3200">
                <a:ln w="18415" cmpd="sng">
                  <a:solidFill>
                    <a:srgbClr val="0070C0"/>
                  </a:solidFill>
                  <a:prstDash val="solid"/>
                </a:ln>
                <a:solidFill>
                  <a:srgbClr val="0070C0"/>
                </a:solidFill>
              </a:rPr>
              <a:t> quando degli atteggiamenti o comportamenti negativi </a:t>
            </a:r>
            <a:r>
              <a:rPr lang="it-IT" sz="3200" smtClean="0">
                <a:ln w="18415" cmpd="sng">
                  <a:solidFill>
                    <a:srgbClr val="0070C0"/>
                  </a:solidFill>
                  <a:prstDash val="solid"/>
                </a:ln>
                <a:solidFill>
                  <a:srgbClr val="0070C0"/>
                </a:solidFill>
              </a:rPr>
              <a:t>nei confronti </a:t>
            </a:r>
            <a:r>
              <a:rPr lang="it-IT" sz="3200">
                <a:ln w="18415" cmpd="sng">
                  <a:solidFill>
                    <a:srgbClr val="0070C0"/>
                  </a:solidFill>
                  <a:prstDash val="solid"/>
                </a:ln>
                <a:solidFill>
                  <a:srgbClr val="0070C0"/>
                </a:solidFill>
              </a:rPr>
              <a:t>di un determinato </a:t>
            </a:r>
            <a:r>
              <a:rPr lang="it-IT" sz="3200" smtClean="0">
                <a:ln w="18415" cmpd="sng">
                  <a:solidFill>
                    <a:srgbClr val="0070C0"/>
                  </a:solidFill>
                  <a:prstDash val="solid"/>
                </a:ln>
                <a:solidFill>
                  <a:srgbClr val="0070C0"/>
                </a:solidFill>
              </a:rPr>
              <a:t>gruppo o di una persona , violano anche i suoi diritti. </a:t>
            </a:r>
          </a:p>
          <a:p>
            <a:r>
              <a:rPr lang="it-IT" sz="3200" smtClean="0">
                <a:ln w="18415" cmpd="sng">
                  <a:solidFill>
                    <a:srgbClr val="0070C0"/>
                  </a:solidFill>
                  <a:prstDash val="solid"/>
                </a:ln>
                <a:solidFill>
                  <a:srgbClr val="0070C0"/>
                </a:solidFill>
              </a:rPr>
              <a:t>La </a:t>
            </a:r>
            <a:r>
              <a:rPr lang="it-IT" sz="3200">
                <a:ln w="18415" cmpd="sng">
                  <a:solidFill>
                    <a:srgbClr val="0070C0"/>
                  </a:solidFill>
                  <a:prstDash val="solid"/>
                </a:ln>
                <a:solidFill>
                  <a:srgbClr val="0070C0"/>
                </a:solidFill>
              </a:rPr>
              <a:t>discriminazione </a:t>
            </a:r>
            <a:r>
              <a:rPr lang="it-IT" sz="3200" smtClean="0">
                <a:ln w="18415" cmpd="sng">
                  <a:solidFill>
                    <a:srgbClr val="0070C0"/>
                  </a:solidFill>
                  <a:prstDash val="solid"/>
                </a:ln>
                <a:solidFill>
                  <a:srgbClr val="0070C0"/>
                </a:solidFill>
              </a:rPr>
              <a:t>può </a:t>
            </a:r>
            <a:r>
              <a:rPr lang="it-IT" sz="3200">
                <a:ln w="18415" cmpd="sng">
                  <a:solidFill>
                    <a:srgbClr val="0070C0"/>
                  </a:solidFill>
                  <a:prstDash val="solid"/>
                </a:ln>
                <a:solidFill>
                  <a:srgbClr val="0070C0"/>
                </a:solidFill>
              </a:rPr>
              <a:t>derivare da atteggiamenti razzisti </a:t>
            </a:r>
            <a:r>
              <a:rPr lang="it-IT" sz="3200" smtClean="0">
                <a:ln w="18415" cmpd="sng">
                  <a:solidFill>
                    <a:srgbClr val="0070C0"/>
                  </a:solidFill>
                  <a:prstDash val="solid"/>
                </a:ln>
                <a:solidFill>
                  <a:srgbClr val="0070C0"/>
                </a:solidFill>
              </a:rPr>
              <a:t>ma anche da </a:t>
            </a:r>
            <a:r>
              <a:rPr lang="it-IT" sz="3200">
                <a:ln w="18415" cmpd="sng">
                  <a:solidFill>
                    <a:srgbClr val="0070C0"/>
                  </a:solidFill>
                  <a:prstDash val="solid"/>
                </a:ln>
                <a:solidFill>
                  <a:srgbClr val="0070C0"/>
                </a:solidFill>
              </a:rPr>
              <a:t>altri pregiudizi </a:t>
            </a:r>
            <a:r>
              <a:rPr lang="it-IT" sz="3200" smtClean="0">
                <a:ln w="18415" cmpd="sng">
                  <a:solidFill>
                    <a:srgbClr val="0070C0"/>
                  </a:solidFill>
                  <a:prstDash val="solid"/>
                </a:ln>
                <a:solidFill>
                  <a:srgbClr val="0070C0"/>
                </a:solidFill>
              </a:rPr>
              <a:t>di </a:t>
            </a:r>
            <a:r>
              <a:rPr lang="it-IT" sz="3200">
                <a:ln w="18415" cmpd="sng">
                  <a:solidFill>
                    <a:srgbClr val="0070C0"/>
                  </a:solidFill>
                  <a:prstDash val="solid"/>
                </a:ln>
                <a:solidFill>
                  <a:srgbClr val="0070C0"/>
                </a:solidFill>
              </a:rPr>
              <a:t>natura </a:t>
            </a:r>
            <a:r>
              <a:rPr lang="it-IT" sz="3200" smtClean="0">
                <a:ln w="18415" cmpd="sng">
                  <a:solidFill>
                    <a:srgbClr val="0070C0"/>
                  </a:solidFill>
                  <a:prstDash val="solid"/>
                </a:ln>
                <a:solidFill>
                  <a:srgbClr val="0070C0"/>
                </a:solidFill>
              </a:rPr>
              <a:t>non razziale (ad es. il genere, la classe sociale, l’aspetto fisico, lo stato di salute etc.).</a:t>
            </a:r>
            <a:endParaRPr lang="it-IT" sz="3200">
              <a:ln w="18415" cmpd="sng">
                <a:solidFill>
                  <a:srgbClr val="0070C0"/>
                </a:solidFill>
                <a:prstDash val="solid"/>
              </a:ln>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er discriminazione sociale"/>
          <p:cNvPicPr>
            <a:picLocks noChangeAspect="1" noChangeArrowheads="1"/>
          </p:cNvPicPr>
          <p:nvPr/>
        </p:nvPicPr>
        <p:blipFill>
          <a:blip r:embed="rId2" cstate="print"/>
          <a:srcRect/>
          <a:stretch>
            <a:fillRect/>
          </a:stretch>
        </p:blipFill>
        <p:spPr bwMode="auto">
          <a:xfrm>
            <a:off x="1187624" y="0"/>
            <a:ext cx="6588224" cy="65882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060848"/>
            <a:ext cx="4896544" cy="3785652"/>
          </a:xfrm>
          <a:prstGeom prst="rect">
            <a:avLst/>
          </a:prstGeom>
        </p:spPr>
        <p:txBody>
          <a:bodyPr wrap="square">
            <a:spAutoFit/>
          </a:bodyPr>
          <a:lstStyle/>
          <a:p>
            <a:pPr algn="just"/>
            <a:r>
              <a:rPr lang="it-IT" sz="2400" smtClean="0">
                <a:ln w="18415" cmpd="sng">
                  <a:solidFill>
                    <a:srgbClr val="7030A0"/>
                  </a:solidFill>
                  <a:prstDash val="solid"/>
                </a:ln>
                <a:solidFill>
                  <a:srgbClr val="7030A0"/>
                </a:solidFill>
              </a:rPr>
              <a:t>A </a:t>
            </a:r>
            <a:r>
              <a:rPr lang="it-IT" sz="2400" smtClean="0">
                <a:ln w="18415" cmpd="sng">
                  <a:solidFill>
                    <a:srgbClr val="7030A0"/>
                  </a:solidFill>
                  <a:prstDash val="solid"/>
                </a:ln>
                <a:solidFill>
                  <a:srgbClr val="7030A0"/>
                </a:solidFill>
              </a:rPr>
              <a:t>ogni individuo spettano tutti i diritti e le libertà </a:t>
            </a:r>
            <a:r>
              <a:rPr lang="it-IT" sz="2400" smtClean="0">
                <a:ln w="18415" cmpd="sng">
                  <a:solidFill>
                    <a:srgbClr val="7030A0"/>
                  </a:solidFill>
                  <a:prstDash val="solid"/>
                </a:ln>
                <a:solidFill>
                  <a:srgbClr val="7030A0"/>
                </a:solidFill>
              </a:rPr>
              <a:t>enunciati </a:t>
            </a:r>
            <a:r>
              <a:rPr lang="it-IT" sz="2400" smtClean="0">
                <a:ln w="18415" cmpd="sng">
                  <a:solidFill>
                    <a:srgbClr val="7030A0"/>
                  </a:solidFill>
                  <a:prstDash val="solid"/>
                </a:ln>
                <a:solidFill>
                  <a:srgbClr val="7030A0"/>
                </a:solidFill>
              </a:rPr>
              <a:t> nella </a:t>
            </a:r>
            <a:r>
              <a:rPr lang="it-IT" sz="2400" i="1" smtClean="0">
                <a:ln w="18415" cmpd="sng">
                  <a:solidFill>
                    <a:srgbClr val="7030A0"/>
                  </a:solidFill>
                  <a:prstDash val="solid"/>
                </a:ln>
                <a:solidFill>
                  <a:srgbClr val="7030A0"/>
                </a:solidFill>
              </a:rPr>
              <a:t>Dichiarazione dei diritti umani</a:t>
            </a:r>
            <a:r>
              <a:rPr lang="it-IT" sz="2400" smtClean="0">
                <a:ln w="18415" cmpd="sng">
                  <a:solidFill>
                    <a:srgbClr val="7030A0"/>
                  </a:solidFill>
                  <a:prstDash val="solid"/>
                </a:ln>
                <a:solidFill>
                  <a:srgbClr val="7030A0"/>
                </a:solidFill>
              </a:rPr>
              <a:t>, </a:t>
            </a:r>
            <a:r>
              <a:rPr lang="it-IT" sz="2400" smtClean="0">
                <a:ln w="18415" cmpd="sng">
                  <a:solidFill>
                    <a:srgbClr val="7030A0"/>
                  </a:solidFill>
                  <a:prstDash val="solid"/>
                </a:ln>
                <a:solidFill>
                  <a:srgbClr val="7030A0"/>
                </a:solidFill>
              </a:rPr>
              <a:t>senza </a:t>
            </a:r>
            <a:r>
              <a:rPr lang="it-IT" sz="2400" smtClean="0">
                <a:ln w="18415" cmpd="sng">
                  <a:solidFill>
                    <a:srgbClr val="7030A0"/>
                  </a:solidFill>
                  <a:prstDash val="solid"/>
                </a:ln>
                <a:solidFill>
                  <a:srgbClr val="7030A0"/>
                </a:solidFill>
              </a:rPr>
              <a:t>distinzione alcuna</a:t>
            </a:r>
            <a:r>
              <a:rPr lang="it-IT" sz="2400" smtClean="0">
                <a:ln w="18415" cmpd="sng">
                  <a:solidFill>
                    <a:srgbClr val="7030A0"/>
                  </a:solidFill>
                  <a:prstDash val="solid"/>
                </a:ln>
                <a:solidFill>
                  <a:srgbClr val="7030A0"/>
                </a:solidFill>
              </a:rPr>
              <a:t>, per ragioni di razza, di colore, di sesso, di lingua, di religione, di opinione politica o </a:t>
            </a:r>
            <a:r>
              <a:rPr lang="it-IT" sz="2400" smtClean="0">
                <a:ln w="18415" cmpd="sng">
                  <a:solidFill>
                    <a:srgbClr val="7030A0"/>
                  </a:solidFill>
                  <a:prstDash val="solid"/>
                </a:ln>
                <a:solidFill>
                  <a:srgbClr val="7030A0"/>
                </a:solidFill>
              </a:rPr>
              <a:t>di </a:t>
            </a:r>
            <a:r>
              <a:rPr lang="it-IT" sz="2400" smtClean="0">
                <a:ln w="18415" cmpd="sng">
                  <a:solidFill>
                    <a:srgbClr val="7030A0"/>
                  </a:solidFill>
                  <a:prstDash val="solid"/>
                </a:ln>
                <a:solidFill>
                  <a:srgbClr val="7030A0"/>
                </a:solidFill>
              </a:rPr>
              <a:t>altro genere</a:t>
            </a:r>
            <a:r>
              <a:rPr lang="it-IT" sz="2400" smtClean="0">
                <a:ln w="18415" cmpd="sng">
                  <a:solidFill>
                    <a:srgbClr val="7030A0"/>
                  </a:solidFill>
                  <a:prstDash val="solid"/>
                </a:ln>
                <a:solidFill>
                  <a:srgbClr val="7030A0"/>
                </a:solidFill>
              </a:rPr>
              <a:t>, di origine nazionale o sociale, di ricchezza, di nascita o di altra condizione ...</a:t>
            </a:r>
          </a:p>
          <a:p>
            <a:r>
              <a:rPr lang="it-IT" sz="2400" smtClean="0">
                <a:ln w="18415" cmpd="sng">
                  <a:solidFill>
                    <a:srgbClr val="7030A0"/>
                  </a:solidFill>
                  <a:prstDash val="solid"/>
                </a:ln>
                <a:solidFill>
                  <a:srgbClr val="7030A0"/>
                </a:solidFill>
              </a:rPr>
              <a:t>(Articolo 2)</a:t>
            </a:r>
            <a:endParaRPr lang="it-IT" sz="2400">
              <a:ln w="18415" cmpd="sng">
                <a:solidFill>
                  <a:srgbClr val="7030A0"/>
                </a:solidFill>
                <a:prstDash val="solid"/>
              </a:ln>
              <a:solidFill>
                <a:srgbClr val="7030A0"/>
              </a:solidFill>
            </a:endParaRPr>
          </a:p>
        </p:txBody>
      </p:sp>
      <p:pic>
        <p:nvPicPr>
          <p:cNvPr id="1026" name="Picture 2" descr="Immagine correlata"/>
          <p:cNvPicPr>
            <a:picLocks noChangeAspect="1" noChangeArrowheads="1"/>
          </p:cNvPicPr>
          <p:nvPr/>
        </p:nvPicPr>
        <p:blipFill>
          <a:blip r:embed="rId2" cstate="print"/>
          <a:srcRect/>
          <a:stretch>
            <a:fillRect/>
          </a:stretch>
        </p:blipFill>
        <p:spPr bwMode="auto">
          <a:xfrm>
            <a:off x="5292080" y="2204864"/>
            <a:ext cx="3663077" cy="3204221"/>
          </a:xfrm>
          <a:prstGeom prst="rect">
            <a:avLst/>
          </a:prstGeom>
          <a:noFill/>
        </p:spPr>
      </p:pic>
      <p:sp>
        <p:nvSpPr>
          <p:cNvPr id="6" name="Rettangolo 5"/>
          <p:cNvSpPr/>
          <p:nvPr/>
        </p:nvSpPr>
        <p:spPr>
          <a:xfrm>
            <a:off x="395536" y="260648"/>
            <a:ext cx="8280920" cy="1446550"/>
          </a:xfrm>
          <a:prstGeom prst="rect">
            <a:avLst/>
          </a:prstGeom>
        </p:spPr>
        <p:txBody>
          <a:bodyPr wrap="square">
            <a:spAutoFit/>
          </a:bodyPr>
          <a:lstStyle/>
          <a:p>
            <a:r>
              <a:rPr lang="it-IT" sz="4400" smtClean="0">
                <a:ln w="18415" cmpd="sng">
                  <a:solidFill>
                    <a:srgbClr val="FF0000"/>
                  </a:solidFill>
                  <a:prstDash val="solid"/>
                </a:ln>
                <a:solidFill>
                  <a:srgbClr val="FF0000"/>
                </a:solidFill>
                <a:effectLst>
                  <a:outerShdw blurRad="63500" dir="3600000" algn="tl" rotWithShape="0">
                    <a:srgbClr val="000000">
                      <a:alpha val="70000"/>
                    </a:srgbClr>
                  </a:outerShdw>
                </a:effectLst>
              </a:rPr>
              <a:t>La discriminazione costituisce una violazione dei diritti umani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1520" y="332656"/>
            <a:ext cx="856895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200" i="0" u="none" strike="noStrike" normalizeH="0" baseline="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I</a:t>
            </a:r>
            <a:r>
              <a:rPr kumimoji="0" lang="it-IT" sz="3200" i="0" u="none" strike="noStrike" normalizeH="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 pregiudizi, le intolleranze, le discriminazioni, l’odio, si stanno diffondendo oggi anche grazie ad Internet e in particolare tra i giovani.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3200" i="0" u="none" strike="noStrike" normalizeH="0" baseline="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Episodi </a:t>
            </a:r>
            <a:r>
              <a:rPr kumimoji="0" lang="it-IT" sz="3200" i="0" u="none" strike="noStrike" normalizeH="0" baseline="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di intolleranza ed espressioni violente verso il </a:t>
            </a:r>
            <a:r>
              <a:rPr kumimoji="0" lang="it-IT" sz="3200" i="0" u="none" strike="noStrike" normalizeH="0" baseline="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“diverso” si manifestano </a:t>
            </a:r>
            <a:r>
              <a:rPr kumimoji="0" lang="it-IT" sz="3200" i="0" u="none" strike="noStrike" normalizeH="0" baseline="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on </a:t>
            </a:r>
            <a:r>
              <a:rPr kumimoji="0" lang="it-IT" sz="3200" i="0" u="none" strike="noStrike" normalizeH="0" baseline="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line e riguardano </a:t>
            </a:r>
            <a:r>
              <a:rPr kumimoji="0" lang="it-IT" sz="3200" i="0" u="none" strike="noStrike" normalizeH="0" baseline="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differenze religiose, di genere, culturali, ma anche episodi di bullismo e di </a:t>
            </a:r>
            <a:r>
              <a:rPr kumimoji="0" lang="it-IT" sz="3200" i="0" u="none" strike="noStrike" normalizeH="0" baseline="0" smtClean="0">
                <a:ln w="18415" cmpd="sng">
                  <a:solidFill>
                    <a:schemeClr val="accent2">
                      <a:lumMod val="75000"/>
                    </a:schemeClr>
                  </a:solidFill>
                  <a:prstDash val="solid"/>
                </a:ln>
                <a:solidFill>
                  <a:schemeClr val="accent2">
                    <a:lumMod val="75000"/>
                  </a:schemeClr>
                </a:solidFill>
                <a:latin typeface="Garamond" pitchFamily="18" charset="0"/>
                <a:ea typeface="Times New Roman" pitchFamily="18" charset="0"/>
                <a:cs typeface="Arial" pitchFamily="34" charset="0"/>
              </a:rPr>
              <a:t>emarginazione</a:t>
            </a:r>
          </a:p>
        </p:txBody>
      </p:sp>
      <p:pic>
        <p:nvPicPr>
          <p:cNvPr id="5122" name="Picture 2" descr="Risultati immagini per web"/>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27984" y="3284984"/>
            <a:ext cx="4464496" cy="332617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188640"/>
            <a:ext cx="8136904" cy="3785652"/>
          </a:xfrm>
          <a:prstGeom prst="rect">
            <a:avLst/>
          </a:prstGeom>
        </p:spPr>
        <p:txBody>
          <a:bodyPr wrap="square">
            <a:spAutoFit/>
          </a:bodyPr>
          <a:lstStyle/>
          <a:p>
            <a:pPr lvl="0" algn="just" fontAlgn="base">
              <a:spcBef>
                <a:spcPct val="0"/>
              </a:spcBef>
              <a:spcAft>
                <a:spcPct val="0"/>
              </a:spcAft>
            </a:pP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Arial" pitchFamily="34" charset="0"/>
              </a:rPr>
              <a:t>Ecco alcuni termini importanti: </a:t>
            </a:r>
          </a:p>
          <a:p>
            <a:pPr lvl="0" algn="just" eaLnBrk="0" fontAlgn="base" hangingPunct="0">
              <a:spcBef>
                <a:spcPct val="0"/>
              </a:spcBef>
              <a:spcAft>
                <a:spcPct val="0"/>
              </a:spcAft>
            </a:pP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Times New Roman" pitchFamily="18" charset="0"/>
              </a:rPr>
              <a:t>• </a:t>
            </a:r>
            <a:r>
              <a:rPr lang="it-IT" sz="2400" smtClean="0">
                <a:ln w="18415" cmpd="sng">
                  <a:solidFill>
                    <a:srgbClr val="FF0000"/>
                  </a:solidFill>
                  <a:prstDash val="solid"/>
                </a:ln>
                <a:solidFill>
                  <a:srgbClr val="FF0000"/>
                </a:solidFill>
                <a:latin typeface="Garamond" pitchFamily="18" charset="0"/>
                <a:ea typeface="Times New Roman" pitchFamily="18" charset="0"/>
                <a:cs typeface="Times New Roman" pitchFamily="18" charset="0"/>
              </a:rPr>
              <a:t>FLAMING</a:t>
            </a: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Times New Roman" pitchFamily="18" charset="0"/>
              </a:rPr>
              <a:t>: messaggi online violenti e volgari mirati a suscitare battaglie verbali.</a:t>
            </a:r>
            <a:endPar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Arial" pitchFamily="34" charset="0"/>
            </a:endParaRPr>
          </a:p>
          <a:p>
            <a:pPr lvl="0" algn="just" eaLnBrk="0" fontAlgn="base" hangingPunct="0">
              <a:spcBef>
                <a:spcPct val="0"/>
              </a:spcBef>
              <a:spcAft>
                <a:spcPct val="0"/>
              </a:spcAft>
            </a:pP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Times New Roman" pitchFamily="18" charset="0"/>
              </a:rPr>
              <a:t>• </a:t>
            </a:r>
            <a:r>
              <a:rPr lang="it-IT" sz="2400" smtClean="0">
                <a:ln w="18415" cmpd="sng">
                  <a:solidFill>
                    <a:srgbClr val="FF0000"/>
                  </a:solidFill>
                  <a:prstDash val="solid"/>
                </a:ln>
                <a:solidFill>
                  <a:srgbClr val="FF0000"/>
                </a:solidFill>
                <a:latin typeface="Garamond" pitchFamily="18" charset="0"/>
                <a:ea typeface="Times New Roman" pitchFamily="18" charset="0"/>
                <a:cs typeface="Times New Roman" pitchFamily="18" charset="0"/>
              </a:rPr>
              <a:t>HARASSMENT</a:t>
            </a: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Times New Roman" pitchFamily="18" charset="0"/>
              </a:rPr>
              <a:t>: spedizione ripetuta di messaggi offensivi mirati a molestare e/o ferire i sentimenti di qualcuno.</a:t>
            </a:r>
            <a:endPar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Arial" pitchFamily="34" charset="0"/>
            </a:endParaRPr>
          </a:p>
          <a:p>
            <a:pPr lvl="0" algn="just" eaLnBrk="0" fontAlgn="base" hangingPunct="0">
              <a:spcBef>
                <a:spcPct val="0"/>
              </a:spcBef>
              <a:spcAft>
                <a:spcPct val="0"/>
              </a:spcAft>
            </a:pP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Times New Roman" pitchFamily="18" charset="0"/>
              </a:rPr>
              <a:t>• </a:t>
            </a:r>
            <a:r>
              <a:rPr lang="it-IT" sz="2400" smtClean="0">
                <a:ln w="18415" cmpd="sng">
                  <a:solidFill>
                    <a:srgbClr val="FF0000"/>
                  </a:solidFill>
                  <a:prstDash val="solid"/>
                </a:ln>
                <a:solidFill>
                  <a:srgbClr val="FF0000"/>
                </a:solidFill>
                <a:latin typeface="Garamond" pitchFamily="18" charset="0"/>
                <a:ea typeface="Times New Roman" pitchFamily="18" charset="0"/>
                <a:cs typeface="Times New Roman" pitchFamily="18" charset="0"/>
              </a:rPr>
              <a:t>DENIGRAZIONE</a:t>
            </a: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Times New Roman" pitchFamily="18" charset="0"/>
              </a:rPr>
              <a:t>: sparlare di qualcuno (via e-mail, SMS, sui social network, ecc.) per danneggiarne gratuitamente e con cattiveria </a:t>
            </a: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Times New Roman" pitchFamily="18" charset="0"/>
              </a:rPr>
              <a:t>la </a:t>
            </a:r>
            <a:r>
              <a:rPr lang="it-IT" sz="2400" smtClean="0">
                <a:ln w="18415" cmpd="sng">
                  <a:solidFill>
                    <a:srgbClr val="002060"/>
                  </a:solidFill>
                  <a:prstDash val="solid"/>
                </a:ln>
                <a:solidFill>
                  <a:schemeClr val="accent5">
                    <a:lumMod val="50000"/>
                  </a:schemeClr>
                </a:solidFill>
                <a:latin typeface="Garamond" pitchFamily="18" charset="0"/>
                <a:ea typeface="Times New Roman" pitchFamily="18" charset="0"/>
                <a:cs typeface="Times New Roman" pitchFamily="18" charset="0"/>
              </a:rPr>
              <a:t>reputazione</a:t>
            </a:r>
          </a:p>
          <a:p>
            <a:pPr lvl="0" algn="just" eaLnBrk="0" fontAlgn="base" hangingPunct="0">
              <a:spcBef>
                <a:spcPct val="0"/>
              </a:spcBef>
              <a:spcAft>
                <a:spcPct val="0"/>
              </a:spcAft>
              <a:buFont typeface="Arial" pitchFamily="34" charset="0"/>
              <a:buChar char="•"/>
            </a:pPr>
            <a:r>
              <a:rPr lang="it-IT" sz="2400" smtClean="0">
                <a:ln w="18415" cmpd="sng">
                  <a:solidFill>
                    <a:srgbClr val="002060"/>
                  </a:solidFill>
                  <a:prstDash val="solid"/>
                </a:ln>
                <a:solidFill>
                  <a:schemeClr val="accent5">
                    <a:lumMod val="50000"/>
                  </a:schemeClr>
                </a:solidFill>
                <a:latin typeface="Garamond" pitchFamily="18" charset="0"/>
                <a:ea typeface="Calibri" pitchFamily="34" charset="0"/>
                <a:cs typeface="Times New Roman" pitchFamily="18" charset="0"/>
              </a:rPr>
              <a:t> </a:t>
            </a:r>
            <a:r>
              <a:rPr lang="it-IT" sz="2400" smtClean="0">
                <a:ln w="18415" cmpd="sng">
                  <a:solidFill>
                    <a:srgbClr val="FF0000"/>
                  </a:solidFill>
                  <a:prstDash val="solid"/>
                </a:ln>
                <a:solidFill>
                  <a:srgbClr val="FF0000"/>
                </a:solidFill>
                <a:latin typeface="Garamond" pitchFamily="18" charset="0"/>
                <a:ea typeface="Calibri" pitchFamily="34" charset="0"/>
                <a:cs typeface="Times New Roman" pitchFamily="18" charset="0"/>
              </a:rPr>
              <a:t>ESCLUSIONE</a:t>
            </a:r>
            <a:r>
              <a:rPr lang="it-IT" sz="2400" smtClean="0">
                <a:ln w="18415" cmpd="sng">
                  <a:solidFill>
                    <a:srgbClr val="002060"/>
                  </a:solidFill>
                  <a:prstDash val="solid"/>
                </a:ln>
                <a:solidFill>
                  <a:schemeClr val="accent5">
                    <a:lumMod val="50000"/>
                  </a:schemeClr>
                </a:solidFill>
                <a:latin typeface="Garamond" pitchFamily="18" charset="0"/>
                <a:ea typeface="Calibri" pitchFamily="34" charset="0"/>
                <a:cs typeface="Times New Roman" pitchFamily="18" charset="0"/>
              </a:rPr>
              <a:t>: </a:t>
            </a:r>
            <a:r>
              <a:rPr lang="it-IT" sz="2400" b="1" u="sng" smtClean="0">
                <a:ln w="18415" cmpd="sng">
                  <a:solidFill>
                    <a:srgbClr val="002060"/>
                  </a:solidFill>
                  <a:prstDash val="solid"/>
                </a:ln>
                <a:solidFill>
                  <a:schemeClr val="accent5">
                    <a:lumMod val="50000"/>
                  </a:schemeClr>
                </a:solidFill>
                <a:latin typeface="Garamond" pitchFamily="18" charset="0"/>
                <a:ea typeface="Calibri" pitchFamily="34" charset="0"/>
                <a:cs typeface="Times New Roman" pitchFamily="18" charset="0"/>
              </a:rPr>
              <a:t>discriminare</a:t>
            </a:r>
            <a:r>
              <a:rPr lang="it-IT" sz="2400" smtClean="0">
                <a:ln w="18415" cmpd="sng">
                  <a:solidFill>
                    <a:srgbClr val="002060"/>
                  </a:solidFill>
                  <a:prstDash val="solid"/>
                </a:ln>
                <a:solidFill>
                  <a:schemeClr val="accent5">
                    <a:lumMod val="50000"/>
                  </a:schemeClr>
                </a:solidFill>
                <a:latin typeface="Garamond" pitchFamily="18" charset="0"/>
                <a:ea typeface="Calibri" pitchFamily="34" charset="0"/>
                <a:cs typeface="Times New Roman" pitchFamily="18" charset="0"/>
              </a:rPr>
              <a:t> deliberatamente una persona da un gruppo online per provocarle un sentimento di emarginazione.</a:t>
            </a:r>
            <a:r>
              <a:rPr lang="it-IT" sz="2400" smtClean="0">
                <a:ln w="18415" cmpd="sng">
                  <a:solidFill>
                    <a:srgbClr val="002060"/>
                  </a:solidFill>
                  <a:prstDash val="solid"/>
                </a:ln>
                <a:solidFill>
                  <a:schemeClr val="accent5">
                    <a:lumMod val="50000"/>
                  </a:schemeClr>
                </a:solidFill>
                <a:latin typeface="Garamond" pitchFamily="18" charset="0"/>
                <a:cs typeface="Arial" pitchFamily="34" charset="0"/>
              </a:rPr>
              <a:t> </a:t>
            </a:r>
          </a:p>
        </p:txBody>
      </p:sp>
      <p:pic>
        <p:nvPicPr>
          <p:cNvPr id="31746" name="Picture 2" descr="Risultati immagini per cyberbullismo"/>
          <p:cNvPicPr>
            <a:picLocks noChangeAspect="1" noChangeArrowheads="1"/>
          </p:cNvPicPr>
          <p:nvPr/>
        </p:nvPicPr>
        <p:blipFill>
          <a:blip r:embed="rId2" cstate="print"/>
          <a:srcRect/>
          <a:stretch>
            <a:fillRect/>
          </a:stretch>
        </p:blipFill>
        <p:spPr bwMode="auto">
          <a:xfrm>
            <a:off x="2627784" y="4005064"/>
            <a:ext cx="3888432" cy="25922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620688"/>
            <a:ext cx="3960440" cy="954107"/>
          </a:xfrm>
          <a:prstGeom prst="rect">
            <a:avLst/>
          </a:prstGeom>
        </p:spPr>
        <p:txBody>
          <a:bodyPr wrap="square">
            <a:spAutoFit/>
          </a:bodyPr>
          <a:lstStyle/>
          <a:p>
            <a:pPr algn="ctr"/>
            <a:r>
              <a:rPr lang="it-IT" sz="2800" smtClean="0">
                <a:ln w="18415" cmpd="sng">
                  <a:solidFill>
                    <a:srgbClr val="FF0000"/>
                  </a:solidFill>
                  <a:prstDash val="solid"/>
                </a:ln>
                <a:solidFill>
                  <a:srgbClr val="FF0000"/>
                </a:solidFill>
              </a:rPr>
              <a:t>In rete le parole possono essere armi…</a:t>
            </a:r>
            <a:endParaRPr lang="it-IT" sz="2800">
              <a:ln w="18415" cmpd="sng">
                <a:solidFill>
                  <a:srgbClr val="FF0000"/>
                </a:solidFill>
                <a:prstDash val="solid"/>
              </a:ln>
              <a:solidFill>
                <a:srgbClr val="FF0000"/>
              </a:solidFill>
            </a:endParaRPr>
          </a:p>
        </p:txBody>
      </p:sp>
      <p:pic>
        <p:nvPicPr>
          <p:cNvPr id="32770" name="Picture 2" descr="Risultati immagini per boom"/>
          <p:cNvPicPr>
            <a:picLocks noChangeAspect="1" noChangeArrowheads="1"/>
          </p:cNvPicPr>
          <p:nvPr/>
        </p:nvPicPr>
        <p:blipFill>
          <a:blip r:embed="rId2" cstate="print"/>
          <a:srcRect/>
          <a:stretch>
            <a:fillRect/>
          </a:stretch>
        </p:blipFill>
        <p:spPr bwMode="auto">
          <a:xfrm>
            <a:off x="5724128" y="0"/>
            <a:ext cx="2029747" cy="1948558"/>
          </a:xfrm>
          <a:prstGeom prst="rect">
            <a:avLst/>
          </a:prstGeom>
          <a:noFill/>
        </p:spPr>
      </p:pic>
      <p:sp>
        <p:nvSpPr>
          <p:cNvPr id="10" name="Rettangolo 9"/>
          <p:cNvSpPr/>
          <p:nvPr/>
        </p:nvSpPr>
        <p:spPr>
          <a:xfrm>
            <a:off x="4499992" y="2276872"/>
            <a:ext cx="3960440" cy="954107"/>
          </a:xfrm>
          <a:prstGeom prst="rect">
            <a:avLst/>
          </a:prstGeom>
        </p:spPr>
        <p:txBody>
          <a:bodyPr wrap="square">
            <a:spAutoFit/>
          </a:bodyPr>
          <a:lstStyle/>
          <a:p>
            <a:pPr algn="ctr"/>
            <a:r>
              <a:rPr lang="it-IT" sz="2800" smtClean="0">
                <a:ln w="18415" cmpd="sng">
                  <a:solidFill>
                    <a:srgbClr val="FF0000"/>
                  </a:solidFill>
                  <a:prstDash val="solid"/>
                </a:ln>
                <a:solidFill>
                  <a:srgbClr val="FF0000"/>
                </a:solidFill>
              </a:rPr>
              <a:t>…ed essere usate per offendere, aggredire, </a:t>
            </a:r>
            <a:endParaRPr lang="it-IT" sz="2800">
              <a:ln w="18415" cmpd="sng">
                <a:solidFill>
                  <a:srgbClr val="FF0000"/>
                </a:solidFill>
                <a:prstDash val="solid"/>
              </a:ln>
              <a:solidFill>
                <a:srgbClr val="FF0000"/>
              </a:solidFill>
            </a:endParaRPr>
          </a:p>
        </p:txBody>
      </p:sp>
      <p:pic>
        <p:nvPicPr>
          <p:cNvPr id="32772" name="Picture 4" descr="Risultati immagini per grrr"/>
          <p:cNvPicPr>
            <a:picLocks noChangeAspect="1" noChangeArrowheads="1"/>
          </p:cNvPicPr>
          <p:nvPr/>
        </p:nvPicPr>
        <p:blipFill>
          <a:blip r:embed="rId3" cstate="print">
            <a:clrChange>
              <a:clrFrom>
                <a:srgbClr val="FFFFFF"/>
              </a:clrFrom>
              <a:clrTo>
                <a:srgbClr val="FFFFFF">
                  <a:alpha val="0"/>
                </a:srgbClr>
              </a:clrTo>
            </a:clrChange>
          </a:blip>
          <a:srcRect b="10089"/>
          <a:stretch>
            <a:fillRect/>
          </a:stretch>
        </p:blipFill>
        <p:spPr bwMode="auto">
          <a:xfrm>
            <a:off x="1259632" y="1772816"/>
            <a:ext cx="2736304" cy="1908893"/>
          </a:xfrm>
          <a:prstGeom prst="rect">
            <a:avLst/>
          </a:prstGeom>
          <a:noFill/>
        </p:spPr>
      </p:pic>
      <p:sp>
        <p:nvSpPr>
          <p:cNvPr id="12" name="Rettangolo 11"/>
          <p:cNvSpPr/>
          <p:nvPr/>
        </p:nvSpPr>
        <p:spPr>
          <a:xfrm>
            <a:off x="395536" y="4077072"/>
            <a:ext cx="4875245" cy="523220"/>
          </a:xfrm>
          <a:prstGeom prst="rect">
            <a:avLst/>
          </a:prstGeom>
        </p:spPr>
        <p:txBody>
          <a:bodyPr wrap="none">
            <a:spAutoFit/>
          </a:bodyPr>
          <a:lstStyle/>
          <a:p>
            <a:r>
              <a:rPr lang="it-IT" sz="2800" smtClean="0">
                <a:ln w="18415" cmpd="sng">
                  <a:solidFill>
                    <a:srgbClr val="FF0000"/>
                  </a:solidFill>
                  <a:prstDash val="solid"/>
                </a:ln>
                <a:solidFill>
                  <a:srgbClr val="FF0000"/>
                </a:solidFill>
              </a:rPr>
              <a:t>minacciare, isolare, discriminare</a:t>
            </a:r>
            <a:endParaRPr lang="it-IT" sz="2800"/>
          </a:p>
        </p:txBody>
      </p:sp>
      <p:pic>
        <p:nvPicPr>
          <p:cNvPr id="32774" name="Picture 6" descr="Risultati immagini per slam"/>
          <p:cNvPicPr>
            <a:picLocks noChangeAspect="1" noChangeArrowheads="1"/>
          </p:cNvPicPr>
          <p:nvPr/>
        </p:nvPicPr>
        <p:blipFill>
          <a:blip r:embed="rId4" cstate="print">
            <a:clrChange>
              <a:clrFrom>
                <a:srgbClr val="FFFFFF"/>
              </a:clrFrom>
              <a:clrTo>
                <a:srgbClr val="FFFFFF">
                  <a:alpha val="0"/>
                </a:srgbClr>
              </a:clrTo>
            </a:clrChange>
          </a:blip>
          <a:srcRect b="10089"/>
          <a:stretch>
            <a:fillRect/>
          </a:stretch>
        </p:blipFill>
        <p:spPr bwMode="auto">
          <a:xfrm>
            <a:off x="6084168" y="3645024"/>
            <a:ext cx="1980728" cy="1421959"/>
          </a:xfrm>
          <a:prstGeom prst="rect">
            <a:avLst/>
          </a:prstGeom>
          <a:noFill/>
        </p:spPr>
      </p:pic>
      <p:pic>
        <p:nvPicPr>
          <p:cNvPr id="32776" name="Picture 8" descr="Risultati immagini per no discriminazione"/>
          <p:cNvPicPr>
            <a:picLocks noChangeAspect="1" noChangeArrowheads="1"/>
          </p:cNvPicPr>
          <p:nvPr/>
        </p:nvPicPr>
        <p:blipFill>
          <a:blip r:embed="rId5" cstate="print">
            <a:clrChange>
              <a:clrFrom>
                <a:srgbClr val="FFFFFF"/>
              </a:clrFrom>
              <a:clrTo>
                <a:srgbClr val="FFFFFF">
                  <a:alpha val="0"/>
                </a:srgbClr>
              </a:clrTo>
            </a:clrChange>
          </a:blip>
          <a:srcRect t="16130" b="23610"/>
          <a:stretch>
            <a:fillRect/>
          </a:stretch>
        </p:blipFill>
        <p:spPr bwMode="auto">
          <a:xfrm>
            <a:off x="2627784" y="5273824"/>
            <a:ext cx="4152900" cy="15841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620688"/>
            <a:ext cx="8136904" cy="3416320"/>
          </a:xfrm>
          <a:prstGeom prst="rect">
            <a:avLst/>
          </a:prstGeom>
        </p:spPr>
        <p:txBody>
          <a:bodyPr wrap="square">
            <a:spAutoFit/>
          </a:bodyPr>
          <a:lstStyle/>
          <a:p>
            <a:pPr algn="ctr"/>
            <a:r>
              <a:rPr lang="it-IT" sz="3600" smtClean="0">
                <a:ln w="18415" cmpd="sng">
                  <a:solidFill>
                    <a:srgbClr val="00B050"/>
                  </a:solidFill>
                  <a:prstDash val="solid"/>
                </a:ln>
                <a:solidFill>
                  <a:srgbClr val="00B050"/>
                </a:solidFill>
              </a:rPr>
              <a:t>… ma </a:t>
            </a:r>
            <a:r>
              <a:rPr lang="it-IT" sz="3600" smtClean="0">
                <a:ln w="18415" cmpd="sng">
                  <a:solidFill>
                    <a:srgbClr val="00B050"/>
                  </a:solidFill>
                  <a:prstDash val="solid"/>
                </a:ln>
                <a:solidFill>
                  <a:srgbClr val="00B050"/>
                </a:solidFill>
              </a:rPr>
              <a:t>la rete è libertà d’espressione, condivisione</a:t>
            </a:r>
            <a:r>
              <a:rPr lang="it-IT" sz="3600" smtClean="0">
                <a:ln w="18415" cmpd="sng">
                  <a:solidFill>
                    <a:srgbClr val="00B050"/>
                  </a:solidFill>
                  <a:prstDash val="solid"/>
                </a:ln>
                <a:solidFill>
                  <a:srgbClr val="00B050"/>
                </a:solidFill>
              </a:rPr>
              <a:t>, </a:t>
            </a:r>
            <a:r>
              <a:rPr lang="it-IT" sz="3600" smtClean="0">
                <a:ln w="18415" cmpd="sng">
                  <a:solidFill>
                    <a:srgbClr val="00B050"/>
                  </a:solidFill>
                  <a:prstDash val="solid"/>
                </a:ln>
                <a:solidFill>
                  <a:srgbClr val="00B050"/>
                </a:solidFill>
              </a:rPr>
              <a:t>partecipazione. </a:t>
            </a:r>
          </a:p>
          <a:p>
            <a:pPr algn="ctr"/>
            <a:endParaRPr lang="it-IT" sz="1600" smtClean="0">
              <a:ln w="18415" cmpd="sng">
                <a:solidFill>
                  <a:srgbClr val="00B050"/>
                </a:solidFill>
                <a:prstDash val="solid"/>
              </a:ln>
              <a:solidFill>
                <a:srgbClr val="00B050"/>
              </a:solidFill>
            </a:endParaRPr>
          </a:p>
          <a:p>
            <a:pPr algn="ctr"/>
            <a:r>
              <a:rPr lang="it-IT" sz="3600" smtClean="0">
                <a:ln w="18415" cmpd="sng">
                  <a:solidFill>
                    <a:srgbClr val="00B050"/>
                  </a:solidFill>
                  <a:prstDash val="solid"/>
                </a:ln>
                <a:solidFill>
                  <a:srgbClr val="00B050"/>
                </a:solidFill>
              </a:rPr>
              <a:t>Rendiamo internet </a:t>
            </a:r>
            <a:r>
              <a:rPr lang="it-IT" sz="3600" smtClean="0">
                <a:ln w="18415" cmpd="sng">
                  <a:solidFill>
                    <a:srgbClr val="00B050"/>
                  </a:solidFill>
                  <a:prstDash val="solid"/>
                </a:ln>
                <a:solidFill>
                  <a:srgbClr val="00B050"/>
                </a:solidFill>
              </a:rPr>
              <a:t>un posto migliore</a:t>
            </a:r>
            <a:r>
              <a:rPr lang="it-IT" sz="3600" smtClean="0">
                <a:ln w="18415" cmpd="sng">
                  <a:solidFill>
                    <a:srgbClr val="00B050"/>
                  </a:solidFill>
                  <a:prstDash val="solid"/>
                </a:ln>
                <a:solidFill>
                  <a:srgbClr val="00B050"/>
                </a:solidFill>
              </a:rPr>
              <a:t>, </a:t>
            </a:r>
            <a:endParaRPr lang="it-IT" sz="3600" smtClean="0">
              <a:ln w="18415" cmpd="sng">
                <a:solidFill>
                  <a:srgbClr val="00B050"/>
                </a:solidFill>
                <a:prstDash val="solid"/>
              </a:ln>
              <a:solidFill>
                <a:srgbClr val="00B050"/>
              </a:solidFill>
            </a:endParaRPr>
          </a:p>
          <a:p>
            <a:pPr algn="ctr"/>
            <a:r>
              <a:rPr lang="it-IT" sz="3600" smtClean="0">
                <a:ln w="18415" cmpd="sng">
                  <a:solidFill>
                    <a:srgbClr val="00B050"/>
                  </a:solidFill>
                  <a:prstDash val="solid"/>
                </a:ln>
                <a:solidFill>
                  <a:srgbClr val="00B050"/>
                </a:solidFill>
              </a:rPr>
              <a:t>usiamo </a:t>
            </a:r>
            <a:r>
              <a:rPr lang="it-IT" sz="3600" smtClean="0">
                <a:ln w="18415" cmpd="sng">
                  <a:solidFill>
                    <a:srgbClr val="00B050"/>
                  </a:solidFill>
                  <a:prstDash val="solid"/>
                </a:ln>
                <a:solidFill>
                  <a:srgbClr val="00B050"/>
                </a:solidFill>
              </a:rPr>
              <a:t>internet </a:t>
            </a:r>
            <a:r>
              <a:rPr lang="it-IT" sz="3600" smtClean="0">
                <a:ln w="18415" cmpd="sng">
                  <a:solidFill>
                    <a:srgbClr val="00B050"/>
                  </a:solidFill>
                  <a:prstDash val="solid"/>
                </a:ln>
                <a:solidFill>
                  <a:srgbClr val="00B050"/>
                </a:solidFill>
              </a:rPr>
              <a:t>col </a:t>
            </a:r>
            <a:r>
              <a:rPr lang="it-IT" sz="3600" smtClean="0">
                <a:ln w="18415" cmpd="sng">
                  <a:solidFill>
                    <a:srgbClr val="00B050"/>
                  </a:solidFill>
                  <a:prstDash val="solid"/>
                </a:ln>
                <a:solidFill>
                  <a:srgbClr val="00B050"/>
                </a:solidFill>
              </a:rPr>
              <a:t>cuore</a:t>
            </a:r>
          </a:p>
          <a:p>
            <a:endParaRPr lang="it-IT" sz="2000" smtClean="0">
              <a:ln w="18415" cmpd="sng">
                <a:solidFill>
                  <a:srgbClr val="00B050"/>
                </a:solidFill>
                <a:prstDash val="solid"/>
              </a:ln>
              <a:solidFill>
                <a:srgbClr val="00B050"/>
              </a:solidFill>
            </a:endParaRPr>
          </a:p>
          <a:p>
            <a:pPr algn="ctr"/>
            <a:r>
              <a:rPr lang="it-IT" sz="3600" smtClean="0">
                <a:ln w="18415" cmpd="sng">
                  <a:solidFill>
                    <a:srgbClr val="00B050"/>
                  </a:solidFill>
                  <a:prstDash val="solid"/>
                </a:ln>
                <a:solidFill>
                  <a:srgbClr val="00B050"/>
                </a:solidFill>
              </a:rPr>
              <a:t>NO </a:t>
            </a:r>
            <a:r>
              <a:rPr lang="it-IT" sz="3600" smtClean="0">
                <a:ln w="18415" cmpd="sng">
                  <a:solidFill>
                    <a:srgbClr val="00B050"/>
                  </a:solidFill>
                  <a:prstDash val="solid"/>
                </a:ln>
                <a:solidFill>
                  <a:srgbClr val="00B050"/>
                </a:solidFill>
              </a:rPr>
              <a:t>all’odio</a:t>
            </a:r>
            <a:r>
              <a:rPr lang="it-IT" sz="3600" smtClean="0">
                <a:ln w="18415" cmpd="sng">
                  <a:solidFill>
                    <a:srgbClr val="00B050"/>
                  </a:solidFill>
                  <a:prstDash val="solid"/>
                </a:ln>
                <a:solidFill>
                  <a:srgbClr val="00B050"/>
                </a:solidFill>
              </a:rPr>
              <a:t>, </a:t>
            </a:r>
            <a:r>
              <a:rPr lang="it-IT" sz="3600" smtClean="0">
                <a:ln w="18415" cmpd="sng">
                  <a:solidFill>
                    <a:srgbClr val="00B050"/>
                  </a:solidFill>
                  <a:prstDash val="solid"/>
                </a:ln>
                <a:solidFill>
                  <a:srgbClr val="00B050"/>
                </a:solidFill>
              </a:rPr>
              <a:t>NO all’intolleranza </a:t>
            </a:r>
            <a:r>
              <a:rPr lang="it-IT" sz="3600" smtClean="0">
                <a:ln w="18415" cmpd="sng">
                  <a:solidFill>
                    <a:srgbClr val="00B050"/>
                  </a:solidFill>
                  <a:prstDash val="solid"/>
                </a:ln>
                <a:solidFill>
                  <a:srgbClr val="00B050"/>
                </a:solidFill>
              </a:rPr>
              <a:t>sul web.</a:t>
            </a:r>
            <a:endParaRPr lang="it-IT" sz="3600">
              <a:ln w="18415" cmpd="sng">
                <a:solidFill>
                  <a:srgbClr val="00B050"/>
                </a:solidFill>
                <a:prstDash val="solid"/>
              </a:ln>
              <a:solidFill>
                <a:srgbClr val="00B050"/>
              </a:solidFill>
            </a:endParaRPr>
          </a:p>
        </p:txBody>
      </p:sp>
      <p:pic>
        <p:nvPicPr>
          <p:cNvPr id="33794" name="Picture 2" descr="Risultati immagini per no hate speech"/>
          <p:cNvPicPr>
            <a:picLocks noChangeAspect="1" noChangeArrowheads="1"/>
          </p:cNvPicPr>
          <p:nvPr/>
        </p:nvPicPr>
        <p:blipFill>
          <a:blip r:embed="rId2" cstate="print"/>
          <a:srcRect/>
          <a:stretch>
            <a:fillRect/>
          </a:stretch>
        </p:blipFill>
        <p:spPr bwMode="auto">
          <a:xfrm>
            <a:off x="2051720" y="4293096"/>
            <a:ext cx="5410200" cy="21050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14109" t="14391" r="38296" b="9813"/>
          <a:stretch>
            <a:fillRect/>
          </a:stretch>
        </p:blipFill>
        <p:spPr bwMode="auto">
          <a:xfrm>
            <a:off x="899592" y="0"/>
            <a:ext cx="7632848" cy="683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isultati immagini per massacro sharpeville"/>
          <p:cNvPicPr>
            <a:picLocks noChangeAspect="1" noChangeArrowheads="1"/>
          </p:cNvPicPr>
          <p:nvPr/>
        </p:nvPicPr>
        <p:blipFill>
          <a:blip r:embed="rId2" cstate="print"/>
          <a:srcRect/>
          <a:stretch>
            <a:fillRect/>
          </a:stretch>
        </p:blipFill>
        <p:spPr bwMode="auto">
          <a:xfrm>
            <a:off x="4860032" y="3861048"/>
            <a:ext cx="3977680" cy="1988840"/>
          </a:xfrm>
          <a:prstGeom prst="rect">
            <a:avLst/>
          </a:prstGeom>
          <a:noFill/>
        </p:spPr>
      </p:pic>
      <p:pic>
        <p:nvPicPr>
          <p:cNvPr id="13316" name="Picture 4" descr="Risultati immagini per legge del lasciapassare"/>
          <p:cNvPicPr>
            <a:picLocks noChangeAspect="1" noChangeArrowheads="1"/>
          </p:cNvPicPr>
          <p:nvPr/>
        </p:nvPicPr>
        <p:blipFill>
          <a:blip r:embed="rId3" cstate="print"/>
          <a:srcRect/>
          <a:stretch>
            <a:fillRect/>
          </a:stretch>
        </p:blipFill>
        <p:spPr bwMode="auto">
          <a:xfrm>
            <a:off x="107504" y="260648"/>
            <a:ext cx="3563888" cy="2368262"/>
          </a:xfrm>
          <a:prstGeom prst="rect">
            <a:avLst/>
          </a:prstGeom>
          <a:noFill/>
        </p:spPr>
      </p:pic>
      <p:sp>
        <p:nvSpPr>
          <p:cNvPr id="7" name="Rettangolo 6"/>
          <p:cNvSpPr/>
          <p:nvPr/>
        </p:nvSpPr>
        <p:spPr>
          <a:xfrm>
            <a:off x="3707904" y="332656"/>
            <a:ext cx="5256584" cy="3323987"/>
          </a:xfrm>
          <a:prstGeom prst="rect">
            <a:avLst/>
          </a:prstGeom>
        </p:spPr>
        <p:txBody>
          <a:bodyPr wrap="square">
            <a:spAutoFit/>
          </a:bodyPr>
          <a:lstStyle/>
          <a:p>
            <a:pPr algn="just"/>
            <a:r>
              <a:rPr lang="it-IT" sz="2400" b="1" smtClean="0">
                <a:latin typeface="Garamond" pitchFamily="18" charset="0"/>
              </a:rPr>
              <a:t>Era la mattina di un 21 marzo, proprio come oggi, di 57 anni fa. </a:t>
            </a:r>
          </a:p>
          <a:p>
            <a:pPr algn="just"/>
            <a:r>
              <a:rPr lang="it-IT" sz="2400" b="1" smtClean="0">
                <a:latin typeface="Garamond" pitchFamily="18" charset="0"/>
              </a:rPr>
              <a:t>In Sudafrica, in pieno apartheid, la polizia aprì il fuoco su un gruppo di dimostranti di colore uccidendone 69 e ferendone 180, in quello che è ormai famoso come il massacro di Sharpeville. </a:t>
            </a:r>
          </a:p>
          <a:p>
            <a:endParaRPr lang="it-IT" smtClean="0"/>
          </a:p>
        </p:txBody>
      </p:sp>
      <p:sp>
        <p:nvSpPr>
          <p:cNvPr id="8" name="Rettangolo 7"/>
          <p:cNvSpPr/>
          <p:nvPr/>
        </p:nvSpPr>
        <p:spPr>
          <a:xfrm>
            <a:off x="179512" y="3284984"/>
            <a:ext cx="4572000" cy="3416320"/>
          </a:xfrm>
          <a:prstGeom prst="rect">
            <a:avLst/>
          </a:prstGeom>
        </p:spPr>
        <p:txBody>
          <a:bodyPr>
            <a:spAutoFit/>
          </a:bodyPr>
          <a:lstStyle/>
          <a:p>
            <a:pPr algn="just"/>
            <a:r>
              <a:rPr lang="it-IT" sz="2400" b="1" smtClean="0">
                <a:latin typeface="Garamond" pitchFamily="18" charset="0"/>
              </a:rPr>
              <a:t>La colpa di quegli uomini? Aver protestato contro le leggi razziali discriminanti, in particolare contro la cosiddetta “legge del lasciapassare” che imponeva ai cittadini sudafricani neri di dover esibire uno speciale permesso se fossero stati fermati dalla polizia in un’area riservata ai bianchi.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3861048"/>
            <a:ext cx="8136904" cy="2554545"/>
          </a:xfrm>
          <a:prstGeom prst="rect">
            <a:avLst/>
          </a:prstGeom>
        </p:spPr>
        <p:txBody>
          <a:bodyPr wrap="square">
            <a:spAutoFit/>
          </a:bodyPr>
          <a:lstStyle/>
          <a:p>
            <a:pPr algn="ctr"/>
            <a:r>
              <a:rPr lang="it-IT" sz="3200" smtClean="0">
                <a:ln w="18415" cmpd="sng">
                  <a:solidFill>
                    <a:srgbClr val="00B050"/>
                  </a:solidFill>
                  <a:prstDash val="solid"/>
                </a:ln>
                <a:solidFill>
                  <a:srgbClr val="00B050"/>
                </a:solidFill>
              </a:rPr>
              <a:t>Diversità </a:t>
            </a:r>
            <a:r>
              <a:rPr lang="it-IT" sz="3200" smtClean="0">
                <a:ln w="18415" cmpd="sng">
                  <a:solidFill>
                    <a:srgbClr val="00B050"/>
                  </a:solidFill>
                  <a:prstDash val="solid"/>
                </a:ln>
                <a:solidFill>
                  <a:srgbClr val="00B050"/>
                </a:solidFill>
              </a:rPr>
              <a:t>e uguaglianza sono due facce della stessa </a:t>
            </a:r>
            <a:r>
              <a:rPr lang="it-IT" sz="3200" smtClean="0">
                <a:ln w="18415" cmpd="sng">
                  <a:solidFill>
                    <a:srgbClr val="00B050"/>
                  </a:solidFill>
                  <a:prstDash val="solid"/>
                </a:ln>
                <a:solidFill>
                  <a:srgbClr val="00B050"/>
                </a:solidFill>
              </a:rPr>
              <a:t>medaglia; </a:t>
            </a:r>
            <a:r>
              <a:rPr lang="it-IT" sz="3200" smtClean="0">
                <a:ln w="18415" cmpd="sng">
                  <a:solidFill>
                    <a:srgbClr val="00B050"/>
                  </a:solidFill>
                  <a:prstDash val="solid"/>
                </a:ln>
                <a:solidFill>
                  <a:srgbClr val="00B050"/>
                </a:solidFill>
              </a:rPr>
              <a:t>tutti siamo unici e diversi dagli altri e al contempo siamo tutti uguali, con un cuore e un cervello e desideriamo vivere in pace secondo la nostra natura.</a:t>
            </a:r>
            <a:endParaRPr lang="it-IT" sz="3200">
              <a:ln w="18415" cmpd="sng">
                <a:solidFill>
                  <a:srgbClr val="00B050"/>
                </a:solidFill>
                <a:prstDash val="solid"/>
              </a:ln>
              <a:solidFill>
                <a:srgbClr val="00B050"/>
              </a:solidFill>
            </a:endParaRPr>
          </a:p>
        </p:txBody>
      </p:sp>
      <p:pic>
        <p:nvPicPr>
          <p:cNvPr id="2050" name="Picture 2" descr="Immagine correlata"/>
          <p:cNvPicPr>
            <a:picLocks noChangeAspect="1" noChangeArrowheads="1"/>
          </p:cNvPicPr>
          <p:nvPr/>
        </p:nvPicPr>
        <p:blipFill>
          <a:blip r:embed="rId2" cstate="print"/>
          <a:srcRect/>
          <a:stretch>
            <a:fillRect/>
          </a:stretch>
        </p:blipFill>
        <p:spPr bwMode="auto">
          <a:xfrm>
            <a:off x="1547664" y="0"/>
            <a:ext cx="6134100" cy="3648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giornata discriminazione"/>
          <p:cNvPicPr>
            <a:picLocks noChangeAspect="1" noChangeArrowheads="1"/>
          </p:cNvPicPr>
          <p:nvPr/>
        </p:nvPicPr>
        <p:blipFill>
          <a:blip r:embed="rId2" cstate="print"/>
          <a:srcRect/>
          <a:stretch>
            <a:fillRect/>
          </a:stretch>
        </p:blipFill>
        <p:spPr bwMode="auto">
          <a:xfrm>
            <a:off x="0" y="908720"/>
            <a:ext cx="9144000" cy="510988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260648"/>
            <a:ext cx="8424936" cy="3539430"/>
          </a:xfrm>
          <a:prstGeom prst="rect">
            <a:avLst/>
          </a:prstGeom>
        </p:spPr>
        <p:txBody>
          <a:bodyPr wrap="square">
            <a:spAutoFit/>
          </a:bodyPr>
          <a:lstStyle/>
          <a:p>
            <a:pPr algn="just"/>
            <a:r>
              <a:rPr lang="it-IT" sz="2800" smtClean="0">
                <a:ln w="18415" cmpd="sng">
                  <a:solidFill>
                    <a:srgbClr val="002060"/>
                  </a:solidFill>
                  <a:prstDash val="solid"/>
                </a:ln>
                <a:solidFill>
                  <a:srgbClr val="0070C0"/>
                </a:solidFill>
                <a:latin typeface="Garamond" pitchFamily="18" charset="0"/>
              </a:rPr>
              <a:t>È passato più di mezzo secolo da quella tragica giornata, eppure le discriminazioni razziali continuano ancora oggi a contaminare il pianeta, con il loro carico di odio, violenza e ingiustizia. In memoria del massacro di Sharpeville si celebra il 21 marzo la Giornata mondiale per l’eliminazione della discriminazione razziale, istituita dalle Nazioni Unite per contribuire a combattere il razzismo ogni volta e ovunque si manifesti</a:t>
            </a:r>
            <a:r>
              <a:rPr lang="it-IT" sz="2800" smtClean="0">
                <a:ln w="18415" cmpd="sng">
                  <a:solidFill>
                    <a:srgbClr val="002060"/>
                  </a:solidFill>
                  <a:prstDash val="solid"/>
                </a:ln>
                <a:solidFill>
                  <a:srgbClr val="0070C0"/>
                </a:solidFill>
                <a:latin typeface="Garamond" pitchFamily="18" charset="0"/>
              </a:rPr>
              <a:t>.</a:t>
            </a:r>
            <a:endParaRPr lang="it-IT" sz="2800" smtClean="0">
              <a:ln w="18415" cmpd="sng">
                <a:solidFill>
                  <a:srgbClr val="002060"/>
                </a:solidFill>
                <a:prstDash val="solid"/>
              </a:ln>
              <a:solidFill>
                <a:srgbClr val="0070C0"/>
              </a:solidFill>
              <a:latin typeface="Garamond" pitchFamily="18" charset="0"/>
            </a:endParaRPr>
          </a:p>
        </p:txBody>
      </p:sp>
      <p:pic>
        <p:nvPicPr>
          <p:cNvPr id="17410" name="Picture 2" descr="Risultati immagini per no discriminazion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28184" y="3429000"/>
            <a:ext cx="2592288" cy="2592289"/>
          </a:xfrm>
          <a:prstGeom prst="rect">
            <a:avLst/>
          </a:prstGeom>
          <a:noFill/>
        </p:spPr>
      </p:pic>
      <p:sp>
        <p:nvSpPr>
          <p:cNvPr id="5" name="Rettangolo 4"/>
          <p:cNvSpPr/>
          <p:nvPr/>
        </p:nvSpPr>
        <p:spPr>
          <a:xfrm>
            <a:off x="539552" y="3749457"/>
            <a:ext cx="5688632" cy="2677656"/>
          </a:xfrm>
          <a:prstGeom prst="rect">
            <a:avLst/>
          </a:prstGeom>
        </p:spPr>
        <p:txBody>
          <a:bodyPr wrap="square">
            <a:spAutoFit/>
          </a:bodyPr>
          <a:lstStyle/>
          <a:p>
            <a:pPr algn="just"/>
            <a:r>
              <a:rPr lang="it-IT" sz="2800" smtClean="0">
                <a:ln w="18415" cmpd="sng">
                  <a:solidFill>
                    <a:srgbClr val="002060"/>
                  </a:solidFill>
                  <a:prstDash val="solid"/>
                </a:ln>
                <a:solidFill>
                  <a:srgbClr val="0070C0"/>
                </a:solidFill>
                <a:latin typeface="Garamond" pitchFamily="18" charset="0"/>
              </a:rPr>
              <a:t>La giornata è l’occasione per impegnarci a costruire un mondo di giustizia e di uguaglianza, dove l’odio, l’intolleranza, le discriminazioni nella vita quotidiana e oggi anche in Internet, NON DEVONO ESISTERE</a:t>
            </a:r>
            <a:endParaRPr lang="it-IT" sz="2800">
              <a:ln w="18415" cmpd="sng">
                <a:solidFill>
                  <a:srgbClr val="002060"/>
                </a:solidFill>
                <a:prstDash val="solid"/>
              </a:ln>
              <a:solidFill>
                <a:srgbClr val="0070C0"/>
              </a:solidFill>
              <a:latin typeface="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er dubbio"/>
          <p:cNvPicPr>
            <a:picLocks noChangeAspect="1" noChangeArrowheads="1"/>
          </p:cNvPicPr>
          <p:nvPr/>
        </p:nvPicPr>
        <p:blipFill>
          <a:blip r:embed="rId2" cstate="print"/>
          <a:srcRect/>
          <a:stretch>
            <a:fillRect/>
          </a:stretch>
        </p:blipFill>
        <p:spPr bwMode="auto">
          <a:xfrm>
            <a:off x="0" y="188640"/>
            <a:ext cx="3038475" cy="3924301"/>
          </a:xfrm>
          <a:prstGeom prst="rect">
            <a:avLst/>
          </a:prstGeom>
          <a:noFill/>
        </p:spPr>
      </p:pic>
      <p:sp>
        <p:nvSpPr>
          <p:cNvPr id="5" name="Rettangolo 4"/>
          <p:cNvSpPr/>
          <p:nvPr/>
        </p:nvSpPr>
        <p:spPr>
          <a:xfrm>
            <a:off x="2915816" y="692696"/>
            <a:ext cx="6228184" cy="923330"/>
          </a:xfrm>
          <a:prstGeom prst="rect">
            <a:avLst/>
          </a:prstGeom>
          <a:noFill/>
        </p:spPr>
        <p:txBody>
          <a:bodyPr wrap="square" lIns="91440" tIns="45720" rIns="91440" bIns="45720">
            <a:spAutoFit/>
          </a:bodyPr>
          <a:lstStyle/>
          <a:p>
            <a:pPr algn="ctr"/>
            <a:r>
              <a:rPr lang="it-IT" sz="5400" b="0" u="sng" cap="none" spc="0" smtClean="0">
                <a:ln w="18415" cmpd="sng">
                  <a:solidFill>
                    <a:srgbClr val="FF0000"/>
                  </a:solidFill>
                  <a:prstDash val="solid"/>
                </a:ln>
                <a:solidFill>
                  <a:srgbClr val="FF0000"/>
                </a:solidFill>
                <a:latin typeface="Garamond" pitchFamily="18" charset="0"/>
              </a:rPr>
              <a:t>Chiariamoci le idee…!</a:t>
            </a:r>
            <a:endParaRPr lang="it-IT" sz="5400" b="0" u="sng" cap="none" spc="0">
              <a:ln w="18415" cmpd="sng">
                <a:solidFill>
                  <a:srgbClr val="FF0000"/>
                </a:solidFill>
                <a:prstDash val="solid"/>
              </a:ln>
              <a:solidFill>
                <a:srgbClr val="FF0000"/>
              </a:solidFill>
              <a:latin typeface="Garamond" pitchFamily="18" charset="0"/>
            </a:endParaRPr>
          </a:p>
        </p:txBody>
      </p:sp>
      <p:sp>
        <p:nvSpPr>
          <p:cNvPr id="6" name="Rettangolo 5"/>
          <p:cNvSpPr/>
          <p:nvPr/>
        </p:nvSpPr>
        <p:spPr>
          <a:xfrm rot="21219531">
            <a:off x="2936093" y="2029385"/>
            <a:ext cx="3372731" cy="553998"/>
          </a:xfrm>
          <a:prstGeom prst="rect">
            <a:avLst/>
          </a:prstGeom>
          <a:noFill/>
        </p:spPr>
        <p:txBody>
          <a:bodyPr wrap="square" lIns="91440" tIns="45720" rIns="91440" bIns="45720">
            <a:spAutoFit/>
          </a:bodyPr>
          <a:lstStyle/>
          <a:p>
            <a:pPr algn="ctr"/>
            <a:r>
              <a:rPr lang="it-IT" sz="3000" b="0" cap="none" spc="0" smtClean="0">
                <a:ln w="18415" cmpd="sng">
                  <a:solidFill>
                    <a:srgbClr val="002060"/>
                  </a:solidFill>
                  <a:prstDash val="solid"/>
                </a:ln>
                <a:solidFill>
                  <a:srgbClr val="002060"/>
                </a:solidFill>
                <a:latin typeface="Monotype Corsiva" pitchFamily="66" charset="0"/>
              </a:rPr>
              <a:t>Cos’è uno “stereotipo”?</a:t>
            </a:r>
            <a:endParaRPr lang="it-IT" sz="3000" b="0" cap="none" spc="0">
              <a:ln w="18415" cmpd="sng">
                <a:solidFill>
                  <a:srgbClr val="002060"/>
                </a:solidFill>
                <a:prstDash val="solid"/>
              </a:ln>
              <a:solidFill>
                <a:srgbClr val="002060"/>
              </a:solidFill>
              <a:latin typeface="Monotype Corsiva" pitchFamily="66" charset="0"/>
            </a:endParaRPr>
          </a:p>
        </p:txBody>
      </p:sp>
      <p:sp>
        <p:nvSpPr>
          <p:cNvPr id="7" name="Rettangolo 6"/>
          <p:cNvSpPr/>
          <p:nvPr/>
        </p:nvSpPr>
        <p:spPr>
          <a:xfrm rot="656837">
            <a:off x="5473677" y="2799705"/>
            <a:ext cx="3372731" cy="1477328"/>
          </a:xfrm>
          <a:prstGeom prst="rect">
            <a:avLst/>
          </a:prstGeom>
          <a:noFill/>
        </p:spPr>
        <p:txBody>
          <a:bodyPr wrap="square" lIns="91440" tIns="45720" rIns="91440" bIns="45720">
            <a:spAutoFit/>
          </a:bodyPr>
          <a:lstStyle/>
          <a:p>
            <a:pPr algn="ctr"/>
            <a:r>
              <a:rPr lang="it-IT" sz="3000" b="0" cap="none" spc="0" smtClean="0">
                <a:ln w="18415" cmpd="sng">
                  <a:solidFill>
                    <a:srgbClr val="00B050"/>
                  </a:solidFill>
                  <a:prstDash val="solid"/>
                </a:ln>
                <a:solidFill>
                  <a:srgbClr val="00B050"/>
                </a:solidFill>
                <a:latin typeface="Monotype Corsiva" pitchFamily="66" charset="0"/>
              </a:rPr>
              <a:t>Che significa “avere un pregiudizio verso qualcuno” ?</a:t>
            </a:r>
            <a:endParaRPr lang="it-IT" sz="3000" b="0" cap="none" spc="0">
              <a:ln w="18415" cmpd="sng">
                <a:solidFill>
                  <a:srgbClr val="00B050"/>
                </a:solidFill>
                <a:prstDash val="solid"/>
              </a:ln>
              <a:solidFill>
                <a:srgbClr val="00B050"/>
              </a:solidFill>
              <a:latin typeface="Monotype Corsiva" pitchFamily="66" charset="0"/>
            </a:endParaRPr>
          </a:p>
        </p:txBody>
      </p:sp>
      <p:sp>
        <p:nvSpPr>
          <p:cNvPr id="8" name="Rettangolo 7"/>
          <p:cNvSpPr/>
          <p:nvPr/>
        </p:nvSpPr>
        <p:spPr>
          <a:xfrm rot="20912602">
            <a:off x="2190996" y="3393798"/>
            <a:ext cx="3372731" cy="1015663"/>
          </a:xfrm>
          <a:prstGeom prst="rect">
            <a:avLst/>
          </a:prstGeom>
          <a:noFill/>
        </p:spPr>
        <p:txBody>
          <a:bodyPr wrap="square" lIns="91440" tIns="45720" rIns="91440" bIns="45720">
            <a:spAutoFit/>
          </a:bodyPr>
          <a:lstStyle/>
          <a:p>
            <a:pPr algn="ctr"/>
            <a:r>
              <a:rPr lang="it-IT" sz="3000" smtClean="0">
                <a:ln w="18415" cmpd="sng">
                  <a:solidFill>
                    <a:srgbClr val="C00000"/>
                  </a:solidFill>
                  <a:prstDash val="solid"/>
                </a:ln>
                <a:solidFill>
                  <a:srgbClr val="C00000"/>
                </a:solidFill>
                <a:latin typeface="Monotype Corsiva" pitchFamily="66" charset="0"/>
              </a:rPr>
              <a:t>In cosa consiste la “discriminazione” ?</a:t>
            </a:r>
            <a:endParaRPr lang="it-IT" sz="3000" b="0" cap="none" spc="0">
              <a:ln w="18415" cmpd="sng">
                <a:solidFill>
                  <a:srgbClr val="C00000"/>
                </a:solidFill>
                <a:prstDash val="solid"/>
              </a:ln>
              <a:solidFill>
                <a:srgbClr val="C00000"/>
              </a:solidFill>
              <a:latin typeface="Monotype Corsiva" pitchFamily="66" charset="0"/>
            </a:endParaRPr>
          </a:p>
        </p:txBody>
      </p:sp>
      <p:sp>
        <p:nvSpPr>
          <p:cNvPr id="9" name="Rettangolo 8"/>
          <p:cNvSpPr/>
          <p:nvPr/>
        </p:nvSpPr>
        <p:spPr>
          <a:xfrm>
            <a:off x="3059832" y="4869160"/>
            <a:ext cx="3372731" cy="553998"/>
          </a:xfrm>
          <a:prstGeom prst="rect">
            <a:avLst/>
          </a:prstGeom>
          <a:noFill/>
        </p:spPr>
        <p:txBody>
          <a:bodyPr wrap="square" lIns="91440" tIns="45720" rIns="91440" bIns="45720">
            <a:spAutoFit/>
          </a:bodyPr>
          <a:lstStyle/>
          <a:p>
            <a:pPr algn="ctr"/>
            <a:r>
              <a:rPr lang="it-IT" sz="3000" smtClean="0">
                <a:ln w="18415" cmpd="sng">
                  <a:solidFill>
                    <a:srgbClr val="7030A0"/>
                  </a:solidFill>
                  <a:prstDash val="solid"/>
                </a:ln>
                <a:solidFill>
                  <a:srgbClr val="7030A0"/>
                </a:solidFill>
                <a:latin typeface="Monotype Corsiva" pitchFamily="66" charset="0"/>
              </a:rPr>
              <a:t>Sono un razzista ?!?</a:t>
            </a:r>
            <a:endParaRPr lang="it-IT" sz="3000" b="0" cap="none" spc="0">
              <a:ln w="18415" cmpd="sng">
                <a:solidFill>
                  <a:srgbClr val="7030A0"/>
                </a:solidFill>
                <a:prstDash val="solid"/>
              </a:ln>
              <a:solidFill>
                <a:srgbClr val="7030A0"/>
              </a:solidFill>
              <a:latin typeface="Monotype Corsiva" pitchFamily="66" charset="0"/>
            </a:endParaRPr>
          </a:p>
        </p:txBody>
      </p:sp>
      <p:sp>
        <p:nvSpPr>
          <p:cNvPr id="10" name="Rettangolo 9"/>
          <p:cNvSpPr/>
          <p:nvPr/>
        </p:nvSpPr>
        <p:spPr>
          <a:xfrm>
            <a:off x="251520" y="5373216"/>
            <a:ext cx="3372731" cy="1015663"/>
          </a:xfrm>
          <a:prstGeom prst="rect">
            <a:avLst/>
          </a:prstGeom>
          <a:noFill/>
        </p:spPr>
        <p:txBody>
          <a:bodyPr wrap="square" lIns="91440" tIns="45720" rIns="91440" bIns="45720">
            <a:spAutoFit/>
          </a:bodyPr>
          <a:lstStyle/>
          <a:p>
            <a:pPr algn="ctr"/>
            <a:r>
              <a:rPr lang="it-IT" sz="3000" smtClean="0">
                <a:ln w="18415" cmpd="sng">
                  <a:solidFill>
                    <a:srgbClr val="002060"/>
                  </a:solidFill>
                  <a:prstDash val="solid"/>
                </a:ln>
                <a:solidFill>
                  <a:srgbClr val="0070C0"/>
                </a:solidFill>
                <a:latin typeface="Monotype Corsiva" pitchFamily="66" charset="0"/>
              </a:rPr>
              <a:t>Cos’è la spirale dell’odio?</a:t>
            </a:r>
            <a:endParaRPr lang="it-IT" sz="3000" b="0" cap="none" spc="0">
              <a:ln w="18415" cmpd="sng">
                <a:solidFill>
                  <a:srgbClr val="002060"/>
                </a:solidFill>
                <a:prstDash val="solid"/>
              </a:ln>
              <a:solidFill>
                <a:srgbClr val="0070C0"/>
              </a:solidFill>
              <a:latin typeface="Monotype Corsiva" pitchFamily="66" charset="0"/>
            </a:endParaRPr>
          </a:p>
        </p:txBody>
      </p:sp>
      <p:pic>
        <p:nvPicPr>
          <p:cNvPr id="26626" name="Picture 2" descr="Risultati immagini per mafalda razzismo"/>
          <p:cNvPicPr>
            <a:picLocks noChangeAspect="1" noChangeArrowheads="1"/>
          </p:cNvPicPr>
          <p:nvPr/>
        </p:nvPicPr>
        <p:blipFill>
          <a:blip r:embed="rId3" cstate="print"/>
          <a:srcRect/>
          <a:stretch>
            <a:fillRect/>
          </a:stretch>
        </p:blipFill>
        <p:spPr bwMode="auto">
          <a:xfrm>
            <a:off x="6186343" y="4388096"/>
            <a:ext cx="2957657" cy="24699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1560" y="5229200"/>
            <a:ext cx="7992888" cy="1107996"/>
          </a:xfrm>
          <a:prstGeom prst="rect">
            <a:avLst/>
          </a:prstGeom>
        </p:spPr>
        <p:txBody>
          <a:bodyPr wrap="square">
            <a:spAutoFit/>
          </a:bodyPr>
          <a:lstStyle/>
          <a:p>
            <a:endParaRPr lang="it-IT"/>
          </a:p>
          <a:p>
            <a:pPr algn="ctr"/>
            <a:r>
              <a:rPr lang="it-IT" sz="2400" b="1" smtClean="0">
                <a:solidFill>
                  <a:srgbClr val="FF0000"/>
                </a:solidFill>
                <a:effectLst>
                  <a:outerShdw blurRad="38100" dist="38100" dir="2700000" algn="tl">
                    <a:srgbClr val="000000">
                      <a:alpha val="43137"/>
                    </a:srgbClr>
                  </a:outerShdw>
                </a:effectLst>
              </a:rPr>
              <a:t>Osserviamo la prossima figura e riconosciamo gli </a:t>
            </a:r>
            <a:r>
              <a:rPr lang="it-IT" sz="2400" b="1" smtClean="0">
                <a:solidFill>
                  <a:srgbClr val="FF0000"/>
                </a:solidFill>
                <a:effectLst>
                  <a:outerShdw blurRad="38100" dist="38100" dir="2700000" algn="tl">
                    <a:srgbClr val="000000">
                      <a:alpha val="43137"/>
                    </a:srgbClr>
                  </a:outerShdw>
                </a:effectLst>
              </a:rPr>
              <a:t>stereotipi più diffusi sulle popolazioni del mondo</a:t>
            </a:r>
          </a:p>
        </p:txBody>
      </p:sp>
      <p:sp>
        <p:nvSpPr>
          <p:cNvPr id="6" name="Rettangolo 5"/>
          <p:cNvSpPr/>
          <p:nvPr/>
        </p:nvSpPr>
        <p:spPr>
          <a:xfrm>
            <a:off x="611560" y="404664"/>
            <a:ext cx="7920880" cy="5078313"/>
          </a:xfrm>
          <a:prstGeom prst="rect">
            <a:avLst/>
          </a:prstGeom>
          <a:noFill/>
        </p:spPr>
        <p:txBody>
          <a:bodyPr wrap="square" lIns="91440" tIns="45720" rIns="91440" bIns="45720">
            <a:spAutoFit/>
          </a:bodyPr>
          <a:lstStyle/>
          <a:p>
            <a:pPr algn="just"/>
            <a:r>
              <a:rPr lang="it-IT" sz="3600" b="0" u="sng" cap="none" spc="0">
                <a:ln w="18415" cmpd="sng">
                  <a:solidFill>
                    <a:srgbClr val="0070C0"/>
                  </a:solidFill>
                  <a:prstDash val="solid"/>
                </a:ln>
                <a:solidFill>
                  <a:srgbClr val="0070C0"/>
                </a:solidFill>
              </a:rPr>
              <a:t>Gli stereotipi</a:t>
            </a:r>
            <a:r>
              <a:rPr lang="it-IT" sz="3600" b="0" cap="none" spc="0">
                <a:ln w="18415" cmpd="sng">
                  <a:solidFill>
                    <a:srgbClr val="0070C0"/>
                  </a:solidFill>
                  <a:prstDash val="solid"/>
                </a:ln>
                <a:solidFill>
                  <a:srgbClr val="0070C0"/>
                </a:solidFill>
              </a:rPr>
              <a:t> sono </a:t>
            </a:r>
            <a:r>
              <a:rPr lang="it-IT" sz="3600" b="0" cap="none" spc="0" smtClean="0">
                <a:ln w="18415" cmpd="sng">
                  <a:solidFill>
                    <a:srgbClr val="0070C0"/>
                  </a:solidFill>
                  <a:prstDash val="solid"/>
                </a:ln>
                <a:solidFill>
                  <a:srgbClr val="0070C0"/>
                </a:solidFill>
              </a:rPr>
              <a:t>“generalizzazioni”, cioè sono convinzioni </a:t>
            </a:r>
            <a:r>
              <a:rPr lang="it-IT" sz="3600" b="0" cap="none" spc="0" smtClean="0">
                <a:ln w="18415" cmpd="sng">
                  <a:solidFill>
                    <a:srgbClr val="0070C0"/>
                  </a:solidFill>
                  <a:prstDash val="solid"/>
                </a:ln>
                <a:solidFill>
                  <a:srgbClr val="0070C0"/>
                </a:solidFill>
              </a:rPr>
              <a:t>condivise </a:t>
            </a:r>
            <a:r>
              <a:rPr lang="it-IT" sz="3600" b="0" cap="none" spc="0" smtClean="0">
                <a:ln w="18415" cmpd="sng">
                  <a:solidFill>
                    <a:srgbClr val="0070C0"/>
                  </a:solidFill>
                  <a:prstDash val="solid"/>
                </a:ln>
                <a:solidFill>
                  <a:srgbClr val="0070C0"/>
                </a:solidFill>
              </a:rPr>
              <a:t>da molte persone su </a:t>
            </a:r>
            <a:r>
              <a:rPr lang="it-IT" sz="3600" b="0" cap="none" spc="0" smtClean="0">
                <a:ln w="18415" cmpd="sng">
                  <a:solidFill>
                    <a:srgbClr val="0070C0"/>
                  </a:solidFill>
                  <a:prstDash val="solid"/>
                </a:ln>
                <a:solidFill>
                  <a:srgbClr val="0070C0"/>
                </a:solidFill>
              </a:rPr>
              <a:t>certi gruppi umani e </a:t>
            </a:r>
            <a:r>
              <a:rPr lang="it-IT" sz="3600" b="0" cap="none" spc="0">
                <a:ln w="18415" cmpd="sng">
                  <a:solidFill>
                    <a:srgbClr val="0070C0"/>
                  </a:solidFill>
                  <a:prstDash val="solid"/>
                </a:ln>
                <a:solidFill>
                  <a:srgbClr val="0070C0"/>
                </a:solidFill>
              </a:rPr>
              <a:t>possono essere </a:t>
            </a:r>
            <a:r>
              <a:rPr lang="it-IT" sz="3600" b="0" cap="none" spc="0" smtClean="0">
                <a:ln w="18415" cmpd="sng">
                  <a:solidFill>
                    <a:srgbClr val="0070C0"/>
                  </a:solidFill>
                  <a:prstDash val="solid"/>
                </a:ln>
                <a:solidFill>
                  <a:srgbClr val="0070C0"/>
                </a:solidFill>
              </a:rPr>
              <a:t>positivi o negativi. Gli stereotipi </a:t>
            </a:r>
            <a:r>
              <a:rPr lang="it-IT" sz="3600" b="0" cap="none" spc="0">
                <a:ln w="18415" cmpd="sng">
                  <a:solidFill>
                    <a:srgbClr val="0070C0"/>
                  </a:solidFill>
                  <a:prstDash val="solid"/>
                </a:ln>
                <a:solidFill>
                  <a:srgbClr val="0070C0"/>
                </a:solidFill>
              </a:rPr>
              <a:t>diventano dannosi se sono applicati rigidamente agli individui e </a:t>
            </a:r>
            <a:r>
              <a:rPr lang="it-IT" sz="3600" b="0" cap="none" spc="0" smtClean="0">
                <a:ln w="18415" cmpd="sng">
                  <a:solidFill>
                    <a:srgbClr val="0070C0"/>
                  </a:solidFill>
                  <a:prstDash val="solid"/>
                </a:ln>
                <a:solidFill>
                  <a:srgbClr val="0070C0"/>
                </a:solidFill>
              </a:rPr>
              <a:t>servono </a:t>
            </a:r>
            <a:r>
              <a:rPr lang="it-IT" sz="3600" b="0" cap="none" spc="0">
                <a:ln w="18415" cmpd="sng">
                  <a:solidFill>
                    <a:srgbClr val="0070C0"/>
                  </a:solidFill>
                  <a:prstDash val="solid"/>
                </a:ln>
                <a:solidFill>
                  <a:srgbClr val="0070C0"/>
                </a:solidFill>
              </a:rPr>
              <a:t>da pretesto per giustificare trattamenti o comportamenti diversi nei confronti di certi gruppi. </a:t>
            </a:r>
            <a:endParaRPr lang="it-IT" sz="3600" b="0" cap="none" spc="0" smtClean="0">
              <a:ln w="18415" cmpd="sng">
                <a:solidFill>
                  <a:srgbClr val="0070C0"/>
                </a:solidFill>
                <a:prstDash val="solid"/>
              </a:ln>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er stereotipi"/>
          <p:cNvPicPr>
            <a:picLocks noChangeAspect="1" noChangeArrowheads="1"/>
          </p:cNvPicPr>
          <p:nvPr/>
        </p:nvPicPr>
        <p:blipFill>
          <a:blip r:embed="rId2" cstate="print"/>
          <a:srcRect/>
          <a:stretch>
            <a:fillRect/>
          </a:stretch>
        </p:blipFill>
        <p:spPr bwMode="auto">
          <a:xfrm>
            <a:off x="251520" y="346705"/>
            <a:ext cx="8676456" cy="651129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620688"/>
            <a:ext cx="8640960" cy="5632311"/>
          </a:xfrm>
          <a:prstGeom prst="rect">
            <a:avLst/>
          </a:prstGeom>
          <a:noFill/>
        </p:spPr>
        <p:txBody>
          <a:bodyPr wrap="square" lIns="91440" tIns="45720" rIns="91440" bIns="45720">
            <a:spAutoFit/>
          </a:bodyPr>
          <a:lstStyle/>
          <a:p>
            <a:pPr algn="just"/>
            <a:r>
              <a:rPr lang="it-IT" sz="3600" b="0" u="sng" cap="none" spc="0">
                <a:ln w="18415" cmpd="sng">
                  <a:solidFill>
                    <a:srgbClr val="0070C0"/>
                  </a:solidFill>
                  <a:prstDash val="solid"/>
                </a:ln>
                <a:solidFill>
                  <a:srgbClr val="0070C0"/>
                </a:solidFill>
              </a:rPr>
              <a:t>Un pregiudizio </a:t>
            </a:r>
            <a:r>
              <a:rPr lang="it-IT" sz="3600" b="0" cap="none" spc="0">
                <a:ln w="18415" cmpd="sng">
                  <a:solidFill>
                    <a:srgbClr val="0070C0"/>
                  </a:solidFill>
                  <a:prstDash val="solid"/>
                </a:ln>
                <a:solidFill>
                  <a:srgbClr val="0070C0"/>
                </a:solidFill>
              </a:rPr>
              <a:t>è un tipo particolare di stereotipo, </a:t>
            </a:r>
            <a:r>
              <a:rPr lang="it-IT" sz="3600" b="0" cap="none" spc="0" smtClean="0">
                <a:ln w="18415" cmpd="sng">
                  <a:solidFill>
                    <a:srgbClr val="0070C0"/>
                  </a:solidFill>
                  <a:prstDash val="solid"/>
                </a:ln>
                <a:solidFill>
                  <a:srgbClr val="0070C0"/>
                </a:solidFill>
              </a:rPr>
              <a:t>perché contiene </a:t>
            </a:r>
            <a:r>
              <a:rPr lang="it-IT" sz="3600" b="0" cap="none" spc="0">
                <a:ln w="18415" cmpd="sng">
                  <a:solidFill>
                    <a:srgbClr val="0070C0"/>
                  </a:solidFill>
                  <a:prstDash val="solid"/>
                </a:ln>
                <a:solidFill>
                  <a:srgbClr val="0070C0"/>
                </a:solidFill>
              </a:rPr>
              <a:t>una </a:t>
            </a:r>
            <a:r>
              <a:rPr lang="it-IT" sz="3600" b="0" cap="none" spc="0" smtClean="0">
                <a:ln w="18415" cmpd="sng">
                  <a:solidFill>
                    <a:srgbClr val="0070C0"/>
                  </a:solidFill>
                  <a:prstDash val="solid"/>
                </a:ln>
                <a:solidFill>
                  <a:srgbClr val="0070C0"/>
                </a:solidFill>
              </a:rPr>
              <a:t>valutazione, un giudizio appunto. </a:t>
            </a:r>
          </a:p>
          <a:p>
            <a:pPr algn="just"/>
            <a:r>
              <a:rPr lang="it-IT" sz="3600" b="0" cap="none" spc="0" smtClean="0">
                <a:ln w="18415" cmpd="sng">
                  <a:solidFill>
                    <a:srgbClr val="0070C0"/>
                  </a:solidFill>
                  <a:prstDash val="solid"/>
                </a:ln>
                <a:solidFill>
                  <a:srgbClr val="0070C0"/>
                </a:solidFill>
              </a:rPr>
              <a:t>Molti </a:t>
            </a:r>
            <a:r>
              <a:rPr lang="it-IT" sz="3600" b="0" cap="none" spc="0" smtClean="0">
                <a:ln w="18415" cmpd="sng">
                  <a:solidFill>
                    <a:srgbClr val="0070C0"/>
                  </a:solidFill>
                  <a:prstDash val="solid"/>
                </a:ln>
                <a:solidFill>
                  <a:srgbClr val="0070C0"/>
                </a:solidFill>
              </a:rPr>
              <a:t>stereotipi contengono </a:t>
            </a:r>
            <a:r>
              <a:rPr lang="it-IT" sz="3600" b="0" cap="none" spc="0" smtClean="0">
                <a:ln w="18415" cmpd="sng">
                  <a:solidFill>
                    <a:srgbClr val="0070C0"/>
                  </a:solidFill>
                  <a:prstDash val="solid"/>
                </a:ln>
                <a:solidFill>
                  <a:srgbClr val="0070C0"/>
                </a:solidFill>
              </a:rPr>
              <a:t>un </a:t>
            </a:r>
            <a:r>
              <a:rPr lang="it-IT" sz="3600" b="0" cap="none" spc="0">
                <a:ln w="18415" cmpd="sng">
                  <a:solidFill>
                    <a:srgbClr val="0070C0"/>
                  </a:solidFill>
                  <a:prstDash val="solid"/>
                </a:ln>
                <a:solidFill>
                  <a:srgbClr val="0070C0"/>
                </a:solidFill>
              </a:rPr>
              <a:t>elemento di </a:t>
            </a:r>
            <a:r>
              <a:rPr lang="it-IT" sz="3600" b="0" cap="none" spc="0" smtClean="0">
                <a:ln w="18415" cmpd="sng">
                  <a:solidFill>
                    <a:srgbClr val="0070C0"/>
                  </a:solidFill>
                  <a:prstDash val="solid"/>
                </a:ln>
                <a:solidFill>
                  <a:srgbClr val="0070C0"/>
                </a:solidFill>
              </a:rPr>
              <a:t>giudizio spesso negativo </a:t>
            </a:r>
            <a:r>
              <a:rPr lang="it-IT" sz="3600" b="0" cap="none" spc="0" smtClean="0">
                <a:ln w="18415" cmpd="sng">
                  <a:solidFill>
                    <a:srgbClr val="0070C0"/>
                  </a:solidFill>
                  <a:prstDash val="solid"/>
                </a:ln>
                <a:solidFill>
                  <a:srgbClr val="0070C0"/>
                </a:solidFill>
              </a:rPr>
              <a:t>e, </a:t>
            </a:r>
            <a:r>
              <a:rPr lang="it-IT" sz="3600" b="0" cap="none" spc="0" smtClean="0">
                <a:ln w="18415" cmpd="sng">
                  <a:solidFill>
                    <a:srgbClr val="0070C0"/>
                  </a:solidFill>
                  <a:prstDash val="solid"/>
                </a:ln>
                <a:solidFill>
                  <a:srgbClr val="0070C0"/>
                </a:solidFill>
              </a:rPr>
              <a:t>anche quando “sembrano” </a:t>
            </a:r>
            <a:r>
              <a:rPr lang="it-IT" sz="3600" b="0" cap="none" spc="0">
                <a:ln w="18415" cmpd="sng">
                  <a:solidFill>
                    <a:srgbClr val="0070C0"/>
                  </a:solidFill>
                  <a:prstDash val="solid"/>
                </a:ln>
                <a:solidFill>
                  <a:srgbClr val="0070C0"/>
                </a:solidFill>
              </a:rPr>
              <a:t>positivi, hanno quasi sempre </a:t>
            </a:r>
            <a:r>
              <a:rPr lang="it-IT" sz="3600" b="0" cap="none" spc="0" smtClean="0">
                <a:ln w="18415" cmpd="sng">
                  <a:solidFill>
                    <a:srgbClr val="0070C0"/>
                  </a:solidFill>
                  <a:prstDash val="solid"/>
                </a:ln>
                <a:solidFill>
                  <a:srgbClr val="0070C0"/>
                </a:solidFill>
              </a:rPr>
              <a:t>un valore negativo. L’affermazione </a:t>
            </a:r>
            <a:r>
              <a:rPr lang="it-IT" sz="3600" b="0" cap="none" spc="0">
                <a:ln w="18415" cmpd="sng">
                  <a:solidFill>
                    <a:srgbClr val="0070C0"/>
                  </a:solidFill>
                  <a:prstDash val="solid"/>
                </a:ln>
                <a:solidFill>
                  <a:srgbClr val="0070C0"/>
                </a:solidFill>
              </a:rPr>
              <a:t>“Gli africani sono bravi nello sport” può essere interpretata </a:t>
            </a:r>
            <a:r>
              <a:rPr lang="it-IT" sz="3600" b="0" cap="none" spc="0" smtClean="0">
                <a:ln w="18415" cmpd="sng">
                  <a:solidFill>
                    <a:srgbClr val="0070C0"/>
                  </a:solidFill>
                  <a:prstDash val="solid"/>
                </a:ln>
                <a:solidFill>
                  <a:srgbClr val="0070C0"/>
                </a:solidFill>
              </a:rPr>
              <a:t>come “Gli </a:t>
            </a:r>
            <a:r>
              <a:rPr lang="it-IT" sz="3600" b="0" cap="none" spc="0">
                <a:ln w="18415" cmpd="sng">
                  <a:solidFill>
                    <a:srgbClr val="0070C0"/>
                  </a:solidFill>
                  <a:prstDash val="solid"/>
                </a:ln>
                <a:solidFill>
                  <a:srgbClr val="0070C0"/>
                </a:solidFill>
              </a:rPr>
              <a:t>africani sono soltanto dotati nello sport”.</a:t>
            </a:r>
            <a:r>
              <a:rPr lang="it-IT" sz="3600" b="0" cap="none" spc="0">
                <a:ln w="18415" cmpd="sng">
                  <a:solidFill>
                    <a:srgbClr val="0070C0"/>
                  </a:solidFill>
                  <a:prstDash val="solid"/>
                </a:ln>
                <a:solidFill>
                  <a:srgbClr val="0070C0"/>
                </a:solidFill>
                <a:effectLst>
                  <a:outerShdw blurRad="63500" dir="3600000" algn="tl" rotWithShape="0">
                    <a:srgbClr val="000000">
                      <a:alpha val="70000"/>
                    </a:srgbClr>
                  </a:outerShdw>
                </a:effectLst>
              </a:rPr>
              <a:t> </a:t>
            </a:r>
            <a:endParaRPr lang="it-IT" sz="3600" b="0" cap="none" spc="0" smtClean="0">
              <a:ln w="18415" cmpd="sng">
                <a:solidFill>
                  <a:srgbClr val="0070C0"/>
                </a:solidFill>
                <a:prstDash val="solid"/>
              </a:ln>
              <a:solidFill>
                <a:srgbClr val="0070C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isultati immagini per pregiudizio"/>
          <p:cNvPicPr>
            <a:picLocks noChangeAspect="1" noChangeArrowheads="1"/>
          </p:cNvPicPr>
          <p:nvPr/>
        </p:nvPicPr>
        <p:blipFill>
          <a:blip r:embed="rId2" cstate="print"/>
          <a:srcRect t="14679" b="19263"/>
          <a:stretch>
            <a:fillRect/>
          </a:stretch>
        </p:blipFill>
        <p:spPr bwMode="auto">
          <a:xfrm>
            <a:off x="0" y="332656"/>
            <a:ext cx="9144000" cy="5996618"/>
          </a:xfrm>
          <a:prstGeom prst="rect">
            <a:avLst/>
          </a:prstGeom>
          <a:noFill/>
        </p:spPr>
      </p:pic>
      <p:sp>
        <p:nvSpPr>
          <p:cNvPr id="7" name="Rettangolo 6"/>
          <p:cNvSpPr/>
          <p:nvPr/>
        </p:nvSpPr>
        <p:spPr>
          <a:xfrm>
            <a:off x="4572000" y="404664"/>
            <a:ext cx="4572000" cy="60631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it-IT" sz="66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L’apparenza inganna, </a:t>
            </a:r>
          </a:p>
          <a:p>
            <a:pPr algn="ctr"/>
            <a:endParaRPr lang="it-IT" sz="72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it-IT" sz="72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it-IT" sz="28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it-IT" sz="28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it-IT" sz="28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it-IT" sz="2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isultati immagini per pregiudizio"/>
          <p:cNvPicPr>
            <a:picLocks noChangeAspect="1" noChangeArrowheads="1"/>
          </p:cNvPicPr>
          <p:nvPr/>
        </p:nvPicPr>
        <p:blipFill>
          <a:blip r:embed="rId2" cstate="print"/>
          <a:srcRect t="14679" b="19263"/>
          <a:stretch>
            <a:fillRect/>
          </a:stretch>
        </p:blipFill>
        <p:spPr bwMode="auto">
          <a:xfrm>
            <a:off x="0" y="332656"/>
            <a:ext cx="9144000" cy="5996618"/>
          </a:xfrm>
          <a:prstGeom prst="rect">
            <a:avLst/>
          </a:prstGeom>
          <a:noFill/>
        </p:spPr>
      </p:pic>
      <p:sp>
        <p:nvSpPr>
          <p:cNvPr id="7" name="Rettangolo 6"/>
          <p:cNvSpPr/>
          <p:nvPr/>
        </p:nvSpPr>
        <p:spPr>
          <a:xfrm>
            <a:off x="0" y="404664"/>
            <a:ext cx="4572000" cy="58785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endParaRPr lang="it-IT" sz="66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it-IT" sz="66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a:p>
            <a:pPr algn="ctr"/>
            <a:endParaRPr lang="it-IT" sz="72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it-IT" sz="72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 pregiudizi pure…!</a:t>
            </a:r>
          </a:p>
          <a:p>
            <a:pPr algn="ctr"/>
            <a:endParaRPr lang="it-IT" sz="28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812</Words>
  <Application>Microsoft Office PowerPoint</Application>
  <PresentationFormat>Presentazione su schermo (4:3)</PresentationFormat>
  <Paragraphs>50</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Giornata Internazionale ONU  per l’eliminazione della DISCRIMINAZIONE razziale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Giornata Internazionale ONU  per l’eliminazione della DISCRIMINAZIONE razziale</dc:title>
  <dc:creator>joker</dc:creator>
  <cp:lastModifiedBy>joker</cp:lastModifiedBy>
  <cp:revision>43</cp:revision>
  <dcterms:created xsi:type="dcterms:W3CDTF">2017-03-20T17:56:02Z</dcterms:created>
  <dcterms:modified xsi:type="dcterms:W3CDTF">2017-03-21T08:06:20Z</dcterms:modified>
</cp:coreProperties>
</file>