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theme/theme7.xml" ContentType="application/vnd.openxmlformats-officedocument.theme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theme/theme12.xml" ContentType="application/vnd.openxmlformats-officedocument.theme+xml"/>
  <Override PartName="/ppt/slideLayouts/slideLayout23.xml" ContentType="application/vnd.openxmlformats-officedocument.presentationml.slideLayout+xml"/>
  <Override PartName="/ppt/theme/theme13.xml" ContentType="application/vnd.openxmlformats-officedocument.theme+xml"/>
  <Override PartName="/ppt/slideLayouts/slideLayout24.xml" ContentType="application/vnd.openxmlformats-officedocument.presentationml.slideLayout+xml"/>
  <Override PartName="/ppt/theme/theme14.xml" ContentType="application/vnd.openxmlformats-officedocument.theme+xml"/>
  <Override PartName="/ppt/slideLayouts/slideLayout25.xml" ContentType="application/vnd.openxmlformats-officedocument.presentationml.slideLayout+xml"/>
  <Override PartName="/ppt/theme/theme15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  <p:sldMasterId id="2147483770" r:id="rId3"/>
    <p:sldMasterId id="2147483772" r:id="rId4"/>
    <p:sldMasterId id="2147483774" r:id="rId5"/>
    <p:sldMasterId id="2147483776" r:id="rId6"/>
    <p:sldMasterId id="2147483778" r:id="rId7"/>
    <p:sldMasterId id="2147483780" r:id="rId8"/>
    <p:sldMasterId id="2147483782" r:id="rId9"/>
    <p:sldMasterId id="2147483784" r:id="rId10"/>
    <p:sldMasterId id="2147483786" r:id="rId11"/>
    <p:sldMasterId id="2147483788" r:id="rId12"/>
    <p:sldMasterId id="2147483790" r:id="rId13"/>
    <p:sldMasterId id="2147483792" r:id="rId14"/>
    <p:sldMasterId id="2147483794" r:id="rId15"/>
    <p:sldMasterId id="2147483796" r:id="rId16"/>
  </p:sldMasterIdLst>
  <p:sldIdLst>
    <p:sldId id="256" r:id="rId17"/>
    <p:sldId id="257" r:id="rId18"/>
    <p:sldId id="258" r:id="rId19"/>
    <p:sldId id="259" r:id="rId20"/>
    <p:sldId id="260" r:id="rId21"/>
    <p:sldId id="261" r:id="rId22"/>
    <p:sldId id="262" r:id="rId23"/>
    <p:sldId id="263" r:id="rId24"/>
    <p:sldId id="264" r:id="rId25"/>
    <p:sldId id="265" r:id="rId26"/>
    <p:sldId id="266" r:id="rId27"/>
    <p:sldId id="267" r:id="rId28"/>
    <p:sldId id="268" r:id="rId29"/>
    <p:sldId id="269" r:id="rId30"/>
    <p:sldId id="270" r:id="rId31"/>
    <p:sldId id="271" r:id="rId32"/>
    <p:sldId id="272" r:id="rId33"/>
    <p:sldId id="273" r:id="rId34"/>
    <p:sldId id="274" r:id="rId35"/>
    <p:sldId id="275" r:id="rId36"/>
    <p:sldId id="276" r:id="rId37"/>
    <p:sldId id="277" r:id="rId38"/>
    <p:sldId id="278" r:id="rId39"/>
    <p:sldId id="279" r:id="rId40"/>
    <p:sldId id="280" r:id="rId41"/>
    <p:sldId id="281" r:id="rId42"/>
    <p:sldId id="282" r:id="rId43"/>
    <p:sldId id="283" r:id="rId44"/>
    <p:sldId id="284" r:id="rId45"/>
    <p:sldId id="285" r:id="rId46"/>
    <p:sldId id="286" r:id="rId4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6C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1476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slide" Target="slides/slide26.xml"/><Relationship Id="rId47" Type="http://schemas.openxmlformats.org/officeDocument/2006/relationships/slide" Target="slides/slide31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slide" Target="slides/slide30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41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slide" Target="slides/slide29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49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4" Type="http://schemas.openxmlformats.org/officeDocument/2006/relationships/slide" Target="slides/slide2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slide" Target="slides/slide27.xml"/><Relationship Id="rId48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A5BE-F31B-46F7-A576-EC5AA4B6563E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71075-3FD6-42D4-BF9D-7F316D5B94DA}" type="slidenum">
              <a:rPr lang="it-IT" smtClean="0"/>
              <a:t>‹N›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A5BE-F31B-46F7-A576-EC5AA4B6563E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71075-3FD6-42D4-BF9D-7F316D5B94D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A5BE-F31B-46F7-A576-EC5AA4B6563E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71075-3FD6-42D4-BF9D-7F316D5B94D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70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090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0906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090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0906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0906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09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090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A5BE-F31B-46F7-A576-EC5AA4B6563E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71075-3FD6-42D4-BF9D-7F316D5B94D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0906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0906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0906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0906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0906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0906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11EE4-45CE-46C8-A9CF-77E3AF142654}" type="datetimeFigureOut">
              <a:rPr lang="it-IT" smtClean="0"/>
              <a:pPr/>
              <a:t>27/05/2019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12B6-17A5-428D-ABF1-17C43A3629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11EE4-45CE-46C8-A9CF-77E3AF142654}" type="datetimeFigureOut">
              <a:rPr lang="it-IT" smtClean="0"/>
              <a:pPr/>
              <a:t>27/05/2019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12B6-17A5-428D-ABF1-17C43A3629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A5BE-F31B-46F7-A576-EC5AA4B6563E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71075-3FD6-42D4-BF9D-7F316D5B94DA}" type="slidenum">
              <a:rPr lang="it-IT" smtClean="0"/>
              <a:t>‹N›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A5BE-F31B-46F7-A576-EC5AA4B6563E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71075-3FD6-42D4-BF9D-7F316D5B94D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A5BE-F31B-46F7-A576-EC5AA4B6563E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71075-3FD6-42D4-BF9D-7F316D5B94DA}" type="slidenum">
              <a:rPr lang="it-IT" smtClean="0"/>
              <a:t>‹N›</a:t>
            </a:fld>
            <a:endParaRPr lang="it-IT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A5BE-F31B-46F7-A576-EC5AA4B6563E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71075-3FD6-42D4-BF9D-7F316D5B94D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A5BE-F31B-46F7-A576-EC5AA4B6563E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71075-3FD6-42D4-BF9D-7F316D5B94D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A5BE-F31B-46F7-A576-EC5AA4B6563E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71075-3FD6-42D4-BF9D-7F316D5B94DA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A5BE-F31B-46F7-A576-EC5AA4B6563E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71075-3FD6-42D4-BF9D-7F316D5B94D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2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3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4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5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theme" Target="../theme/theme16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FE4A5BE-F31B-46F7-A576-EC5AA4B6563E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8771075-3FD6-42D4-BF9D-7F316D5B94DA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99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99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99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99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99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99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8211EE4-45CE-46C8-A9CF-77E3AF142654}" type="datetimeFigureOut">
              <a:rPr lang="it-IT" smtClean="0"/>
              <a:pPr/>
              <a:t>27/05/2019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88012B6-17A5-428D-ABF1-17C43A36292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99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99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99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99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99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99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99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2F34E-CF44-434F-89E4-43D1BF5963C6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27/05/2019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EE880-1DA3-47AD-AD01-DDE1C31ED7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99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t.wikipedia.org/wiki/Paesi_Bassi" TargetMode="External"/><Relationship Id="rId2" Type="http://schemas.openxmlformats.org/officeDocument/2006/relationships/hyperlink" Target="https://it.wikipedia.org/wiki/Maastricht" TargetMode="External"/><Relationship Id="rId1" Type="http://schemas.openxmlformats.org/officeDocument/2006/relationships/slideLayout" Target="../slideLayouts/slideLayout20.xml"/><Relationship Id="rId4" Type="http://schemas.openxmlformats.org/officeDocument/2006/relationships/hyperlink" Target="https://it.wikipedia.org/wiki/Comunit%C3%A0_economica_europea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europa.eu/european-union/about-eu/institutions-bodies/european-parliament_it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05y7Y1DOD-M" TargetMode="External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7.xml"/><Relationship Id="rId4" Type="http://schemas.openxmlformats.org/officeDocument/2006/relationships/hyperlink" Target="https://www.youtube.com/watch?v=icaCqu3IKZY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5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at-europe-does-for-me.eu/it/portal/1/0" TargetMode="External"/><Relationship Id="rId2" Type="http://schemas.openxmlformats.org/officeDocument/2006/relationships/hyperlink" Target="https://www.what-europe-does-for-me.eu/it/portal" TargetMode="External"/><Relationship Id="rId1" Type="http://schemas.openxmlformats.org/officeDocument/2006/relationships/slideLayout" Target="../slideLayouts/slideLayout2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2">
                <a:tint val="80000"/>
                <a:shade val="58000"/>
              </a:schemeClr>
              <a:schemeClr val="bg2">
                <a:tint val="73000"/>
                <a:shade val="68000"/>
                <a:satMod val="150000"/>
              </a:schemeClr>
            </a:duotone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125"/>
                    </a14:imgEffect>
                    <a14:imgEffect>
                      <a14:saturation sat="45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8032" y="3645024"/>
            <a:ext cx="7772400" cy="2664296"/>
          </a:xfrm>
        </p:spPr>
        <p:txBody>
          <a:bodyPr/>
          <a:lstStyle/>
          <a:p>
            <a:pPr algn="ctr"/>
            <a:r>
              <a:rPr lang="it-IT" sz="2400" b="1" dirty="0" smtClean="0"/>
              <a:t>LA </a:t>
            </a:r>
            <a:r>
              <a:rPr lang="it-IT" sz="2400" b="1" dirty="0"/>
              <a:t>Scuola </a:t>
            </a:r>
            <a:r>
              <a:rPr lang="it-IT" sz="2400" b="1" dirty="0" smtClean="0"/>
              <a:t> S. S. </a:t>
            </a:r>
            <a:r>
              <a:rPr lang="it-IT" sz="2400" b="1" dirty="0"/>
              <a:t>di Primo Grado</a:t>
            </a:r>
            <a:br>
              <a:rPr lang="it-IT" sz="2400" b="1" dirty="0"/>
            </a:br>
            <a:r>
              <a:rPr lang="it-IT" sz="2400" b="1" dirty="0"/>
              <a:t>"SAN GIOVANNI </a:t>
            </a:r>
            <a:r>
              <a:rPr lang="it-IT" sz="2400" b="1" dirty="0" smtClean="0"/>
              <a:t>BOSCO</a:t>
            </a:r>
            <a:r>
              <a:rPr lang="it-IT" sz="2400" b="1" dirty="0" smtClean="0">
                <a:solidFill>
                  <a:srgbClr val="212745"/>
                </a:solidFill>
              </a:rPr>
              <a:t>"</a:t>
            </a:r>
            <a:r>
              <a:rPr lang="it-IT" sz="2400" b="1" dirty="0" smtClean="0"/>
              <a:t> di </a:t>
            </a:r>
            <a:r>
              <a:rPr lang="it-IT" sz="2400" b="1" dirty="0" err="1" smtClean="0"/>
              <a:t>trentola-ducenta</a:t>
            </a: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 smtClean="0"/>
              <a:t>INCONTRA</a:t>
            </a:r>
            <a:br>
              <a:rPr lang="it-IT" sz="2400" b="1" dirty="0" smtClean="0"/>
            </a:b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 smtClean="0"/>
              <a:t>IL LICEO STATALE </a:t>
            </a:r>
            <a:r>
              <a:rPr lang="it-IT" sz="2400" b="1" dirty="0" smtClean="0">
                <a:solidFill>
                  <a:srgbClr val="212745"/>
                </a:solidFill>
              </a:rPr>
              <a:t>"</a:t>
            </a:r>
            <a:r>
              <a:rPr lang="it-IT" sz="2400" b="1" dirty="0" smtClean="0"/>
              <a:t>N. JOMMELLI</a:t>
            </a:r>
            <a:r>
              <a:rPr lang="it-IT" sz="2400" b="1" dirty="0" smtClean="0">
                <a:solidFill>
                  <a:srgbClr val="212745"/>
                </a:solidFill>
              </a:rPr>
              <a:t>" DI AVERSA</a:t>
            </a:r>
            <a:r>
              <a:rPr lang="it-IT" sz="2400" b="1" dirty="0" smtClean="0"/>
              <a:t/>
            </a:r>
            <a:br>
              <a:rPr lang="it-IT" sz="2400" b="1" dirty="0" smtClean="0"/>
            </a:br>
            <a:endParaRPr lang="it-IT" sz="2400" b="1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70570"/>
            <a:ext cx="7776864" cy="170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98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27856"/>
            <a:ext cx="8229600" cy="736848"/>
          </a:xfrm>
        </p:spPr>
        <p:txBody>
          <a:bodyPr>
            <a:normAutofit/>
          </a:bodyPr>
          <a:lstStyle/>
          <a:p>
            <a:r>
              <a:rPr lang="it-IT" sz="3600" b="1" dirty="0" smtClean="0">
                <a:solidFill>
                  <a:srgbClr val="FF0000"/>
                </a:solidFill>
              </a:rPr>
              <a:t>La </a:t>
            </a:r>
            <a:r>
              <a:rPr lang="it-IT" sz="36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CEE</a:t>
            </a:r>
            <a:r>
              <a:rPr lang="it-IT" sz="3600" b="1" dirty="0" smtClean="0">
                <a:solidFill>
                  <a:srgbClr val="FF0000"/>
                </a:solidFill>
              </a:rPr>
              <a:t>: il </a:t>
            </a:r>
            <a:r>
              <a:rPr lang="it-IT" sz="3600" b="1" i="1" dirty="0" smtClean="0">
                <a:solidFill>
                  <a:srgbClr val="FF0000"/>
                </a:solidFill>
              </a:rPr>
              <a:t>via</a:t>
            </a:r>
            <a:r>
              <a:rPr lang="it-IT" sz="3600" b="1" dirty="0" smtClean="0">
                <a:solidFill>
                  <a:srgbClr val="FF0000"/>
                </a:solidFill>
              </a:rPr>
              <a:t> alla libera circolazione</a:t>
            </a:r>
            <a:endParaRPr lang="it-IT" sz="3600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21602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300" dirty="0" smtClean="0"/>
              <a:t>I sei stati che avevano aderito alla CECA, nel </a:t>
            </a:r>
            <a:r>
              <a:rPr lang="it-IT" sz="23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1957</a:t>
            </a:r>
            <a:r>
              <a:rPr lang="it-IT" sz="2300" dirty="0" smtClean="0"/>
              <a:t>, con il </a:t>
            </a:r>
            <a:r>
              <a:rPr lang="it-IT" sz="2300" i="1" dirty="0" smtClean="0"/>
              <a:t>Trattato di Roma</a:t>
            </a:r>
            <a:r>
              <a:rPr lang="it-IT" sz="2300" dirty="0" smtClean="0"/>
              <a:t>, formarono la </a:t>
            </a:r>
            <a:r>
              <a:rPr lang="it-IT" sz="23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CEE</a:t>
            </a:r>
            <a:r>
              <a:rPr lang="it-IT" sz="2300" dirty="0" smtClean="0"/>
              <a:t>, ovvero la </a:t>
            </a:r>
            <a:r>
              <a:rPr lang="it-IT" sz="2300" i="1" dirty="0" smtClean="0">
                <a:solidFill>
                  <a:srgbClr val="FF0000"/>
                </a:solidFill>
              </a:rPr>
              <a:t>Comunità Economica Europea</a:t>
            </a:r>
            <a:r>
              <a:rPr lang="it-IT" sz="2300" dirty="0" smtClean="0"/>
              <a:t>: l’accordo fu pensato per permettere la </a:t>
            </a:r>
            <a:r>
              <a:rPr lang="it-IT" sz="2300" b="1" dirty="0" smtClean="0">
                <a:solidFill>
                  <a:schemeClr val="tx2"/>
                </a:solidFill>
              </a:rPr>
              <a:t>LIBERA CIRCOLAZIONE </a:t>
            </a:r>
            <a:r>
              <a:rPr lang="it-IT" sz="2300" dirty="0" smtClean="0"/>
              <a:t>di capitali (cioè, di denaro) e di prodotti agricoli</a:t>
            </a:r>
            <a:r>
              <a:rPr lang="it-IT" sz="2300" dirty="0"/>
              <a:t> </a:t>
            </a:r>
            <a:r>
              <a:rPr lang="it-IT" sz="2300" dirty="0" smtClean="0"/>
              <a:t>e industriali tra i paesi, senza dover pagare dazi (quindi tasse) alle frontiere.</a:t>
            </a:r>
          </a:p>
          <a:p>
            <a:pPr marL="0" indent="0" algn="just">
              <a:buNone/>
            </a:pPr>
            <a:r>
              <a:rPr lang="it-IT" sz="2300" dirty="0" smtClean="0"/>
              <a:t>Si trattò del primo, vero, tentativo di abbattere i confini tra gli stati.</a:t>
            </a:r>
            <a:endParaRPr lang="it-IT" sz="2300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284984"/>
            <a:ext cx="7704856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73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La nascita della </a:t>
            </a:r>
            <a:r>
              <a:rPr lang="it-IT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COMUNITÀ EUROPEA</a:t>
            </a:r>
            <a:endParaRPr lang="it-IT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600201"/>
            <a:ext cx="8784976" cy="1612776"/>
          </a:xfrm>
        </p:spPr>
        <p:txBody>
          <a:bodyPr/>
          <a:lstStyle/>
          <a:p>
            <a:pPr marL="0" indent="0" algn="just">
              <a:buNone/>
            </a:pPr>
            <a:r>
              <a:rPr lang="it-IT" dirty="0" smtClean="0"/>
              <a:t>Nel </a:t>
            </a:r>
            <a:r>
              <a:rPr lang="it-IT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1967</a:t>
            </a:r>
            <a:r>
              <a:rPr lang="it-IT" dirty="0" smtClean="0"/>
              <a:t>, la CECA  e la CEE furono fuse in un unico progetto comune: nasceva la </a:t>
            </a:r>
            <a:r>
              <a:rPr lang="it-IT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Comunità Europea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4" name="Rettangolo arrotondato 3"/>
          <p:cNvSpPr/>
          <p:nvPr/>
        </p:nvSpPr>
        <p:spPr>
          <a:xfrm>
            <a:off x="1475656" y="4005064"/>
            <a:ext cx="2376264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CECA</a:t>
            </a:r>
          </a:p>
        </p:txBody>
      </p:sp>
      <p:sp>
        <p:nvSpPr>
          <p:cNvPr id="5" name="Rettangolo arrotondato 4"/>
          <p:cNvSpPr/>
          <p:nvPr/>
        </p:nvSpPr>
        <p:spPr>
          <a:xfrm>
            <a:off x="5220072" y="4005064"/>
            <a:ext cx="230425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CEE</a:t>
            </a:r>
          </a:p>
        </p:txBody>
      </p:sp>
      <p:cxnSp>
        <p:nvCxnSpPr>
          <p:cNvPr id="7" name="Connettore 2 6"/>
          <p:cNvCxnSpPr/>
          <p:nvPr/>
        </p:nvCxnSpPr>
        <p:spPr>
          <a:xfrm>
            <a:off x="3203848" y="5157192"/>
            <a:ext cx="86409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 flipH="1">
            <a:off x="5004048" y="5157192"/>
            <a:ext cx="86409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11"/>
          <p:cNvSpPr/>
          <p:nvPr/>
        </p:nvSpPr>
        <p:spPr>
          <a:xfrm>
            <a:off x="3203848" y="5877272"/>
            <a:ext cx="2808312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Comunità Europea</a:t>
            </a:r>
          </a:p>
        </p:txBody>
      </p:sp>
    </p:spTree>
    <p:extLst>
      <p:ext uri="{BB962C8B-B14F-4D97-AF65-F5344CB8AC3E}">
        <p14:creationId xmlns:p14="http://schemas.microsoft.com/office/powerpoint/2010/main" val="118888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210146"/>
          </a:xfrm>
        </p:spPr>
        <p:txBody>
          <a:bodyPr>
            <a:normAutofit fontScale="90000"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D</a:t>
            </a:r>
            <a:r>
              <a:rPr lang="it-IT" b="1" dirty="0" smtClean="0">
                <a:solidFill>
                  <a:srgbClr val="FF0000"/>
                </a:solidFill>
              </a:rPr>
              <a:t>all’Europa dei sei</a:t>
            </a:r>
            <a:br>
              <a:rPr lang="it-IT" b="1" dirty="0" smtClean="0">
                <a:solidFill>
                  <a:srgbClr val="FF0000"/>
                </a:solidFill>
              </a:rPr>
            </a:b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all’Europa dei NOVE</a:t>
            </a:r>
            <a:r>
              <a:rPr lang="it-IT" b="1" dirty="0" smtClean="0">
                <a:solidFill>
                  <a:srgbClr val="FF0000"/>
                </a:solidFill>
              </a:rPr>
              <a:t>: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2329764"/>
            <a:ext cx="3491880" cy="34563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400" dirty="0" smtClean="0"/>
              <a:t>Nel </a:t>
            </a:r>
            <a:r>
              <a:rPr lang="it-IT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1973</a:t>
            </a:r>
            <a:r>
              <a:rPr lang="it-IT" sz="2400" dirty="0" smtClean="0"/>
              <a:t> furono ammessi nella </a:t>
            </a:r>
            <a:r>
              <a:rPr lang="it-IT" sz="2400" i="1" dirty="0" smtClean="0">
                <a:solidFill>
                  <a:srgbClr val="FF0000"/>
                </a:solidFill>
              </a:rPr>
              <a:t>Comunità europea </a:t>
            </a:r>
            <a:r>
              <a:rPr lang="it-IT" sz="2400" dirty="0" smtClean="0"/>
              <a:t>tre nuovi Stati: </a:t>
            </a:r>
          </a:p>
          <a:p>
            <a:pPr marL="0" indent="0">
              <a:buNone/>
            </a:pPr>
            <a:r>
              <a:rPr lang="it-IT" sz="2400" dirty="0" smtClean="0">
                <a:solidFill>
                  <a:srgbClr val="FF0000"/>
                </a:solidFill>
              </a:rPr>
              <a:t>Danimarca</a:t>
            </a:r>
            <a:r>
              <a:rPr lang="it-IT" sz="2400" dirty="0" smtClean="0"/>
              <a:t>, </a:t>
            </a:r>
            <a:r>
              <a:rPr lang="it-IT" sz="2400" dirty="0" smtClean="0">
                <a:solidFill>
                  <a:srgbClr val="FF0000"/>
                </a:solidFill>
              </a:rPr>
              <a:t>Irlanda</a:t>
            </a:r>
            <a:r>
              <a:rPr lang="it-IT" sz="2400" dirty="0" smtClean="0"/>
              <a:t> e </a:t>
            </a:r>
            <a:r>
              <a:rPr lang="it-IT" sz="2400" dirty="0" smtClean="0">
                <a:solidFill>
                  <a:srgbClr val="FF0000"/>
                </a:solidFill>
              </a:rPr>
              <a:t>Regno Unito</a:t>
            </a:r>
            <a:r>
              <a:rPr lang="it-IT" sz="2400" dirty="0" smtClean="0"/>
              <a:t>.</a:t>
            </a:r>
          </a:p>
          <a:p>
            <a:pPr marL="0" indent="0" algn="just">
              <a:buNone/>
            </a:pPr>
            <a:r>
              <a:rPr lang="it-IT" sz="2400" dirty="0" smtClean="0"/>
              <a:t>L’Europa dei sei diventava </a:t>
            </a:r>
            <a:r>
              <a:rPr lang="it-IT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l’Europa dei nove</a:t>
            </a:r>
            <a:r>
              <a:rPr lang="it-IT" sz="2400" dirty="0" smtClean="0"/>
              <a:t>. </a:t>
            </a:r>
            <a:endParaRPr lang="it-IT" sz="24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348880"/>
            <a:ext cx="5508104" cy="437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1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36104"/>
          </a:xfrm>
        </p:spPr>
        <p:txBody>
          <a:bodyPr>
            <a:normAutofit/>
          </a:bodyPr>
          <a:lstStyle/>
          <a:p>
            <a:r>
              <a:rPr lang="it-IT" sz="3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nascita dell’Unione Europea</a:t>
            </a:r>
            <a:endParaRPr lang="it-IT" sz="38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47091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800" dirty="0" smtClean="0"/>
              <a:t>Il </a:t>
            </a:r>
            <a:r>
              <a:rPr lang="it-IT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febbraio del 1992</a:t>
            </a:r>
            <a:r>
              <a:rPr lang="it-IT" sz="2800" dirty="0" smtClean="0"/>
              <a:t>, a</a:t>
            </a:r>
            <a:r>
              <a:rPr lang="it-IT" sz="2800" dirty="0"/>
              <a:t> </a:t>
            </a:r>
            <a:r>
              <a:rPr lang="it-IT" sz="2800" dirty="0">
                <a:hlinkClick r:id="rId2" tooltip="Maastricht"/>
              </a:rPr>
              <a:t>Maastricht</a:t>
            </a:r>
            <a:r>
              <a:rPr lang="it-IT" sz="2800" dirty="0"/>
              <a:t> nei </a:t>
            </a:r>
            <a:r>
              <a:rPr lang="it-IT" sz="2800" dirty="0">
                <a:hlinkClick r:id="rId3" tooltip="Paesi Bassi"/>
              </a:rPr>
              <a:t>Paesi Bassi</a:t>
            </a:r>
            <a:r>
              <a:rPr lang="it-IT" sz="2800" dirty="0"/>
              <a:t>, </a:t>
            </a:r>
            <a:r>
              <a:rPr lang="it-IT" sz="2800" dirty="0" smtClean="0"/>
              <a:t>i </a:t>
            </a:r>
            <a:r>
              <a:rPr lang="it-IT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dodici</a:t>
            </a:r>
            <a:r>
              <a:rPr lang="it-IT" sz="2800" dirty="0" smtClean="0"/>
              <a:t> Paesi </a:t>
            </a:r>
            <a:r>
              <a:rPr lang="it-IT" sz="2800" dirty="0"/>
              <a:t>membri dell'allora </a:t>
            </a:r>
            <a:r>
              <a:rPr lang="it-IT" sz="2800" dirty="0">
                <a:hlinkClick r:id="rId4" tooltip="Comunità economica europea"/>
              </a:rPr>
              <a:t>Comunità </a:t>
            </a:r>
            <a:r>
              <a:rPr lang="it-IT" sz="2800" dirty="0" smtClean="0">
                <a:hlinkClick r:id="rId4" tooltip="Comunità economica europea"/>
              </a:rPr>
              <a:t>Europea</a:t>
            </a:r>
            <a:r>
              <a:rPr lang="it-IT" sz="2800" dirty="0"/>
              <a:t> </a:t>
            </a:r>
            <a:r>
              <a:rPr lang="it-IT" sz="2800" dirty="0" smtClean="0"/>
              <a:t>firmarono il</a:t>
            </a:r>
            <a:r>
              <a:rPr lang="it-IT" sz="2800" dirty="0"/>
              <a:t> </a:t>
            </a:r>
            <a:r>
              <a:rPr lang="it-IT" sz="2800" b="1" dirty="0" smtClean="0">
                <a:solidFill>
                  <a:srgbClr val="FF0000"/>
                </a:solidFill>
              </a:rPr>
              <a:t>Trattato di Maastricht</a:t>
            </a:r>
            <a:r>
              <a:rPr lang="it-IT" sz="2800" dirty="0" smtClean="0">
                <a:solidFill>
                  <a:srgbClr val="FF0000"/>
                </a:solidFill>
              </a:rPr>
              <a:t> </a:t>
            </a:r>
            <a:r>
              <a:rPr lang="it-IT" sz="2800" dirty="0" smtClean="0"/>
              <a:t>o </a:t>
            </a:r>
            <a:r>
              <a:rPr lang="it-IT" sz="2800" b="1" dirty="0" smtClean="0">
                <a:solidFill>
                  <a:srgbClr val="FF0000"/>
                </a:solidFill>
              </a:rPr>
              <a:t>Trattato </a:t>
            </a:r>
            <a:r>
              <a:rPr lang="it-IT" sz="2800" b="1" dirty="0">
                <a:solidFill>
                  <a:srgbClr val="FF0000"/>
                </a:solidFill>
              </a:rPr>
              <a:t>sull'Unione E</a:t>
            </a:r>
            <a:r>
              <a:rPr lang="it-IT" sz="2800" b="1" dirty="0" smtClean="0">
                <a:solidFill>
                  <a:srgbClr val="FF0000"/>
                </a:solidFill>
              </a:rPr>
              <a:t>uropea</a:t>
            </a:r>
            <a:r>
              <a:rPr lang="it-IT" sz="2800" dirty="0" smtClean="0"/>
              <a:t>: in quell’occasione i Paesi si impegnarono a raggiungere, negli anni a venire, </a:t>
            </a:r>
            <a:r>
              <a:rPr lang="it-IT" sz="2800" b="1" i="1" dirty="0" smtClean="0">
                <a:solidFill>
                  <a:schemeClr val="accent1"/>
                </a:solidFill>
              </a:rPr>
              <a:t>UN’UNIONE ECONOMICA E MONETARIA</a:t>
            </a:r>
            <a:r>
              <a:rPr lang="it-IT" sz="2800" dirty="0" smtClean="0"/>
              <a:t>.</a:t>
            </a:r>
          </a:p>
          <a:p>
            <a:pPr marL="0" indent="0" algn="just">
              <a:buNone/>
            </a:pPr>
            <a:endParaRPr lang="it-IT" sz="2800" dirty="0" smtClean="0"/>
          </a:p>
          <a:p>
            <a:pPr marL="0" indent="0" algn="just">
              <a:buNone/>
            </a:pPr>
            <a:r>
              <a:rPr lang="it-IT" sz="2800" dirty="0" smtClean="0"/>
              <a:t>Il Trattato entrò </a:t>
            </a:r>
            <a:r>
              <a:rPr lang="it-IT" sz="2800" b="1" i="1" dirty="0" smtClean="0">
                <a:solidFill>
                  <a:srgbClr val="FF0000"/>
                </a:solidFill>
              </a:rPr>
              <a:t>ufficialmente</a:t>
            </a:r>
            <a:r>
              <a:rPr lang="it-IT" sz="2800" dirty="0" smtClean="0"/>
              <a:t> in vigore il </a:t>
            </a:r>
            <a:r>
              <a:rPr lang="it-IT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it-IT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</a:t>
            </a:r>
            <a:r>
              <a:rPr lang="it-IT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Novembre del 1993</a:t>
            </a:r>
            <a:r>
              <a:rPr lang="it-IT" sz="2800" dirty="0" smtClean="0"/>
              <a:t>, considerata la data simbolo della </a:t>
            </a:r>
            <a:r>
              <a:rPr lang="it-IT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nascita dell’Unione Europea</a:t>
            </a:r>
            <a:r>
              <a:rPr lang="it-IT" sz="2800" dirty="0" smtClean="0"/>
              <a:t>. 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01214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it-IT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nascita dell’Unione Europea</a:t>
            </a:r>
            <a:endParaRPr lang="it-IT" dirty="0"/>
          </a:p>
        </p:txBody>
      </p:sp>
      <p:sp>
        <p:nvSpPr>
          <p:cNvPr id="4" name="Ovale 3"/>
          <p:cNvSpPr/>
          <p:nvPr/>
        </p:nvSpPr>
        <p:spPr>
          <a:xfrm>
            <a:off x="395536" y="1628800"/>
            <a:ext cx="129614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07-02-1992</a:t>
            </a:r>
          </a:p>
        </p:txBody>
      </p:sp>
      <p:sp>
        <p:nvSpPr>
          <p:cNvPr id="5" name="Ovale 4"/>
          <p:cNvSpPr/>
          <p:nvPr/>
        </p:nvSpPr>
        <p:spPr>
          <a:xfrm>
            <a:off x="3095836" y="3305736"/>
            <a:ext cx="129614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01-11-1993</a:t>
            </a:r>
          </a:p>
        </p:txBody>
      </p:sp>
      <p:cxnSp>
        <p:nvCxnSpPr>
          <p:cNvPr id="7" name="Connettore 2 6"/>
          <p:cNvCxnSpPr/>
          <p:nvPr/>
        </p:nvCxnSpPr>
        <p:spPr>
          <a:xfrm>
            <a:off x="1835696" y="1916832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tangolo arrotondato 7"/>
          <p:cNvSpPr/>
          <p:nvPr/>
        </p:nvSpPr>
        <p:spPr>
          <a:xfrm>
            <a:off x="2699792" y="1628800"/>
            <a:ext cx="208823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TRATTATO DI MAASTRICHT</a:t>
            </a:r>
          </a:p>
        </p:txBody>
      </p:sp>
      <p:sp>
        <p:nvSpPr>
          <p:cNvPr id="10" name="Freccia a destra 9"/>
          <p:cNvSpPr/>
          <p:nvPr/>
        </p:nvSpPr>
        <p:spPr>
          <a:xfrm>
            <a:off x="5076056" y="1871113"/>
            <a:ext cx="64807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012160" y="1628800"/>
            <a:ext cx="3131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prstClr val="black"/>
                </a:solidFill>
              </a:rPr>
              <a:t>12 Stati si impegnano a raggiungere un’unione economica e monetaria </a:t>
            </a:r>
          </a:p>
        </p:txBody>
      </p:sp>
      <p:sp>
        <p:nvSpPr>
          <p:cNvPr id="16" name="Freccia in giù 15"/>
          <p:cNvSpPr/>
          <p:nvPr/>
        </p:nvSpPr>
        <p:spPr>
          <a:xfrm>
            <a:off x="2951820" y="2492896"/>
            <a:ext cx="1584176" cy="7979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Entra</a:t>
            </a:r>
            <a:r>
              <a:rPr lang="it-IT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11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vigore</a:t>
            </a:r>
          </a:p>
        </p:txBody>
      </p:sp>
      <p:sp>
        <p:nvSpPr>
          <p:cNvPr id="17" name="Freccia a destra 16"/>
          <p:cNvSpPr/>
          <p:nvPr/>
        </p:nvSpPr>
        <p:spPr>
          <a:xfrm>
            <a:off x="4535996" y="3557764"/>
            <a:ext cx="147616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6156176" y="3234598"/>
            <a:ext cx="2843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prstClr val="black"/>
                </a:solidFill>
              </a:rPr>
              <a:t>La </a:t>
            </a:r>
            <a:r>
              <a:rPr lang="it-IT" b="1" i="1" dirty="0">
                <a:solidFill>
                  <a:srgbClr val="FF0000"/>
                </a:solidFill>
              </a:rPr>
              <a:t>Comunità Europea </a:t>
            </a:r>
            <a:r>
              <a:rPr lang="it-IT" dirty="0">
                <a:solidFill>
                  <a:prstClr val="black"/>
                </a:solidFill>
              </a:rPr>
              <a:t>diventa </a:t>
            </a:r>
            <a:r>
              <a:rPr lang="it-IT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UNIONE EUROPEA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71500" y="4519976"/>
            <a:ext cx="56526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prstClr val="black"/>
                </a:solidFill>
              </a:rPr>
              <a:t>La </a:t>
            </a:r>
            <a:r>
              <a:rPr lang="it-IT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NASCITA DELL’UNIONE EUROPEA </a:t>
            </a:r>
            <a:r>
              <a:rPr lang="it-IT" dirty="0">
                <a:solidFill>
                  <a:prstClr val="black"/>
                </a:solidFill>
              </a:rPr>
              <a:t>permise di parlare </a:t>
            </a:r>
            <a:r>
              <a:rPr lang="it-IT" b="1" i="1" dirty="0">
                <a:solidFill>
                  <a:srgbClr val="FF0000"/>
                </a:solidFill>
              </a:rPr>
              <a:t>per la prima volta </a:t>
            </a:r>
            <a:r>
              <a:rPr lang="it-IT" dirty="0">
                <a:solidFill>
                  <a:prstClr val="black"/>
                </a:solidFill>
              </a:rPr>
              <a:t>anche del </a:t>
            </a:r>
            <a:r>
              <a:rPr lang="it-IT" b="1" i="1" dirty="0">
                <a:solidFill>
                  <a:srgbClr val="FF0000"/>
                </a:solidFill>
              </a:rPr>
              <a:t>concetto di «CITTADINANZA EUROPEA». </a:t>
            </a:r>
          </a:p>
          <a:p>
            <a:r>
              <a:rPr lang="it-IT" dirty="0">
                <a:solidFill>
                  <a:prstClr val="black"/>
                </a:solidFill>
              </a:rPr>
              <a:t>Nacque, allora, anche la </a:t>
            </a:r>
            <a:r>
              <a:rPr lang="it-IT" b="1" u="sng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bandiera dell’UNIONE EUROPEA</a:t>
            </a:r>
            <a:r>
              <a:rPr lang="it-IT" dirty="0">
                <a:solidFill>
                  <a:prstClr val="black"/>
                </a:solidFill>
              </a:rPr>
              <a:t>: un fondo blu con </a:t>
            </a:r>
            <a:r>
              <a:rPr lang="it-IT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stelle</a:t>
            </a:r>
            <a:r>
              <a:rPr lang="it-IT" dirty="0">
                <a:solidFill>
                  <a:prstClr val="black"/>
                </a:solidFill>
              </a:rPr>
              <a:t>, quanti furono gli Stati che nel </a:t>
            </a:r>
            <a:r>
              <a:rPr lang="it-IT" i="1" u="sng" dirty="0">
                <a:solidFill>
                  <a:prstClr val="black"/>
                </a:solidFill>
              </a:rPr>
              <a:t>1992</a:t>
            </a:r>
            <a:r>
              <a:rPr lang="it-IT" dirty="0">
                <a:solidFill>
                  <a:prstClr val="black"/>
                </a:solidFill>
              </a:rPr>
              <a:t> firmarono il </a:t>
            </a:r>
            <a:r>
              <a:rPr lang="it-IT" i="1" u="sng" dirty="0">
                <a:solidFill>
                  <a:prstClr val="black"/>
                </a:solidFill>
              </a:rPr>
              <a:t>Trattato</a:t>
            </a:r>
            <a:r>
              <a:rPr lang="it-IT" dirty="0">
                <a:solidFill>
                  <a:prstClr val="black"/>
                </a:solidFill>
              </a:rPr>
              <a:t>.</a:t>
            </a:r>
          </a:p>
          <a:p>
            <a:r>
              <a:rPr lang="it-IT" dirty="0">
                <a:solidFill>
                  <a:prstClr val="black"/>
                </a:solidFill>
              </a:rPr>
              <a:t>Ancora oggi, nonostante le nuove adesioni e le prossime uscite, sulla bandiera si possono ancora contare 12 stelle.</a:t>
            </a:r>
          </a:p>
        </p:txBody>
      </p:sp>
      <p:sp>
        <p:nvSpPr>
          <p:cNvPr id="22" name="Freccia a destra 21"/>
          <p:cNvSpPr/>
          <p:nvPr/>
        </p:nvSpPr>
        <p:spPr>
          <a:xfrm>
            <a:off x="5766302" y="5411488"/>
            <a:ext cx="677906" cy="2626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23" name="Immagin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433" y="4691087"/>
            <a:ext cx="2559643" cy="187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3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it-IT" sz="36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Verso la moneta unica</a:t>
            </a:r>
            <a:endParaRPr lang="it-IT" sz="36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326896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it-IT" sz="2800" dirty="0" smtClean="0"/>
              <a:t>Nel </a:t>
            </a:r>
            <a:r>
              <a:rPr lang="it-IT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1999 </a:t>
            </a:r>
            <a:r>
              <a:rPr lang="it-IT" sz="2800" dirty="0" smtClean="0"/>
              <a:t>nacque la </a:t>
            </a:r>
            <a:r>
              <a:rPr lang="it-IT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Banca Centrale Europea</a:t>
            </a:r>
            <a:r>
              <a:rPr lang="it-IT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(BCE) </a:t>
            </a:r>
            <a:r>
              <a:rPr lang="it-IT" sz="2800" dirty="0" smtClean="0"/>
              <a:t>che, ancora oggi, ha lo scopo di </a:t>
            </a:r>
            <a:r>
              <a:rPr lang="it-IT" sz="2800" b="1" i="1" u="sng" dirty="0" smtClean="0">
                <a:solidFill>
                  <a:srgbClr val="FF0000"/>
                </a:solidFill>
              </a:rPr>
              <a:t>gestire e coordinare le economie</a:t>
            </a:r>
            <a:r>
              <a:rPr lang="it-IT" sz="2800" dirty="0" smtClean="0"/>
              <a:t> di tutte le Nazioni dell’Unione, utilizzando </a:t>
            </a:r>
            <a:r>
              <a:rPr lang="it-IT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l’EURO COME MONETA UNICA</a:t>
            </a:r>
            <a:r>
              <a:rPr lang="it-IT" sz="2800" dirty="0" smtClean="0"/>
              <a:t>.</a:t>
            </a:r>
          </a:p>
          <a:p>
            <a:pPr marL="0" indent="0" algn="just">
              <a:buNone/>
            </a:pPr>
            <a:r>
              <a:rPr lang="it-IT" sz="2800" dirty="0" smtClean="0"/>
              <a:t>Infatti, dopo una fase transitoria in cui l’euro fu utilizzato insieme alle monete dei rispettivi paesi, dal </a:t>
            </a:r>
            <a:r>
              <a:rPr lang="it-IT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it-IT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 Gennaio 2002 </a:t>
            </a:r>
            <a:r>
              <a:rPr lang="it-IT" sz="2800" dirty="0">
                <a:sym typeface="Symbol"/>
              </a:rPr>
              <a:t> </a:t>
            </a:r>
            <a:r>
              <a:rPr lang="it-IT" sz="2800" dirty="0" smtClean="0">
                <a:sym typeface="Symbol"/>
              </a:rPr>
              <a:t>esso è divenuto l’unico mezzo di pagamento circolante.</a:t>
            </a:r>
          </a:p>
          <a:p>
            <a:pPr marL="0" indent="0" algn="just">
              <a:buNone/>
            </a:pPr>
            <a:r>
              <a:rPr lang="it-IT" sz="2800" dirty="0">
                <a:sym typeface="Symbol"/>
              </a:rPr>
              <a:t> </a:t>
            </a:r>
            <a:r>
              <a:rPr lang="it-IT" sz="2800" dirty="0" smtClean="0">
                <a:sym typeface="Symbol"/>
              </a:rPr>
              <a:t>                  </a:t>
            </a:r>
            <a:endParaRPr lang="it-IT" sz="2800" dirty="0"/>
          </a:p>
        </p:txBody>
      </p:sp>
      <p:sp>
        <p:nvSpPr>
          <p:cNvPr id="4" name="Triangolo isoscele 3"/>
          <p:cNvSpPr/>
          <p:nvPr/>
        </p:nvSpPr>
        <p:spPr>
          <a:xfrm>
            <a:off x="506849" y="5258664"/>
            <a:ext cx="1656184" cy="792088"/>
          </a:xfrm>
          <a:prstGeom prst="triangle">
            <a:avLst>
              <a:gd name="adj" fmla="val 512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2843808" y="5286453"/>
            <a:ext cx="61206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u="sng" dirty="0">
                <a:solidFill>
                  <a:srgbClr val="002060"/>
                </a:solidFill>
                <a:sym typeface="Symbol"/>
              </a:rPr>
              <a:t>Non tutti i Paesi UE hanno adottato l’euro</a:t>
            </a:r>
            <a:r>
              <a:rPr lang="it-IT" dirty="0">
                <a:solidFill>
                  <a:prstClr val="black"/>
                </a:solidFill>
                <a:sym typeface="Symbol"/>
              </a:rPr>
              <a:t>: la moneta oggi circola solo in 16 Stati dell’UE. Tra i Paesi che non hanno adottato l’euro: Regno  Unito, Svezia, Finlandia, Polonia, Bulgaria, Romania, Repubblica Ceca, Slovacchia, Ungheria, Estonia, Lettonia, Lituania.</a:t>
            </a:r>
            <a:endParaRPr lang="it-IT" dirty="0">
              <a:solidFill>
                <a:prstClr val="black"/>
              </a:solidFill>
            </a:endParaRPr>
          </a:p>
        </p:txBody>
      </p:sp>
      <p:cxnSp>
        <p:nvCxnSpPr>
          <p:cNvPr id="7" name="Connettore 2 6"/>
          <p:cNvCxnSpPr/>
          <p:nvPr/>
        </p:nvCxnSpPr>
        <p:spPr>
          <a:xfrm>
            <a:off x="2195736" y="5748118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356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Convenzione di Schengen</a:t>
            </a:r>
            <a:endParaRPr lang="it-IT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967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800" dirty="0" smtClean="0"/>
              <a:t>Dal </a:t>
            </a:r>
            <a:r>
              <a:rPr lang="it-IT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1995</a:t>
            </a:r>
            <a:r>
              <a:rPr lang="it-IT" sz="2800" dirty="0" smtClean="0"/>
              <a:t>, tale Convenzione ha permesso la libera circolazione </a:t>
            </a:r>
            <a:r>
              <a:rPr lang="it-IT" sz="2800" b="1" i="1" dirty="0" smtClean="0">
                <a:solidFill>
                  <a:srgbClr val="FF0000"/>
                </a:solidFill>
              </a:rPr>
              <a:t>anche delle persone</a:t>
            </a:r>
            <a:r>
              <a:rPr lang="it-IT" sz="2800" dirty="0" smtClean="0"/>
              <a:t> tra i Paesi membri dell’Unione.</a:t>
            </a:r>
            <a:endParaRPr lang="it-IT" sz="28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429000"/>
            <a:ext cx="4476750" cy="299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65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2362274"/>
          </a:xfrm>
        </p:spPr>
        <p:txBody>
          <a:bodyPr>
            <a:normAutofit fontScale="90000"/>
          </a:bodyPr>
          <a:lstStyle/>
          <a:p>
            <a:r>
              <a:rPr lang="it-IT" b="1" dirty="0">
                <a:solidFill>
                  <a:schemeClr val="tx2"/>
                </a:solidFill>
              </a:rPr>
              <a:t>Ripassiamo assieme i </a:t>
            </a:r>
            <a:r>
              <a:rPr lang="it-IT" b="1" u="sng" dirty="0">
                <a:solidFill>
                  <a:schemeClr val="tx2"/>
                </a:solidFill>
              </a:rPr>
              <a:t>concetti chiave </a:t>
            </a:r>
            <a:r>
              <a:rPr lang="it-IT" b="1" dirty="0">
                <a:solidFill>
                  <a:schemeClr val="tx2"/>
                </a:solidFill>
              </a:rPr>
              <a:t>che un </a:t>
            </a:r>
            <a:r>
              <a:rPr lang="it-IT" b="1" u="sng" dirty="0">
                <a:solidFill>
                  <a:schemeClr val="tx2"/>
                </a:solidFill>
              </a:rPr>
              <a:t>buon cittadino europeo </a:t>
            </a:r>
            <a:r>
              <a:rPr lang="it-IT" b="1" dirty="0">
                <a:solidFill>
                  <a:schemeClr val="tx2"/>
                </a:solidFill>
              </a:rPr>
              <a:t>dovrebbe conoscere e che abbiamo incontrato finora: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2780928"/>
            <a:ext cx="8352928" cy="3888432"/>
          </a:xfrm>
        </p:spPr>
        <p:txBody>
          <a:bodyPr/>
          <a:lstStyle/>
          <a:p>
            <a:r>
              <a:rPr lang="it-IT" b="1" i="1" dirty="0" smtClean="0">
                <a:solidFill>
                  <a:schemeClr val="tx2"/>
                </a:solidFill>
              </a:rPr>
              <a:t>LIBERA CIRCOLAZIONE</a:t>
            </a:r>
            <a:r>
              <a:rPr lang="it-IT" dirty="0" smtClean="0">
                <a:solidFill>
                  <a:schemeClr val="tx2"/>
                </a:solidFill>
              </a:rPr>
              <a:t>, nel senso di «abbattimento di barriere e confini tra gli stati», da applicare a merci, capitali e persone;</a:t>
            </a:r>
          </a:p>
          <a:p>
            <a:r>
              <a:rPr lang="it-IT" b="1" i="1" dirty="0" smtClean="0">
                <a:solidFill>
                  <a:schemeClr val="tx2"/>
                </a:solidFill>
              </a:rPr>
              <a:t>UNIONE MONETARIA ed ECONOMICA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64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L’UE OGGI</a:t>
            </a:r>
            <a:endParaRPr lang="it-IT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b="1" i="1" dirty="0" smtClean="0">
                <a:solidFill>
                  <a:srgbClr val="FF0000"/>
                </a:solidFill>
              </a:rPr>
              <a:t>L’Unione Europea conta oggi 28 Paesi membri:</a:t>
            </a:r>
          </a:p>
          <a:p>
            <a:pPr marL="0" indent="0" algn="just">
              <a:buNone/>
            </a:pPr>
            <a:r>
              <a:rPr lang="it-IT" dirty="0"/>
              <a:t>Austria, Belgio, Bulgaria, Cipro, Croazia, Danimarca, Estonia, Finlandia, Francia, Germania, Grecia, Irlanda, Italia, Lettonia, Lituania, Lussemburgo, Malta, Paesi Bassi, Polonia, Portogallo, Regno Unito[5], Repubblica Ceca, Romania, Slovacchia, Slovenia, Spagna, Svezia, </a:t>
            </a:r>
            <a:r>
              <a:rPr lang="it-IT" dirty="0" smtClean="0"/>
              <a:t>Ungheria.</a:t>
            </a:r>
          </a:p>
          <a:p>
            <a:pPr marL="0" indent="0" algn="just">
              <a:buNone/>
            </a:pPr>
            <a:r>
              <a:rPr lang="it-IT" dirty="0" smtClean="0"/>
              <a:t>Altri tre (Croazia, Turchia e Macedonia) sono candidati all’adesione.</a:t>
            </a:r>
          </a:p>
        </p:txBody>
      </p:sp>
    </p:spTree>
    <p:extLst>
      <p:ext uri="{BB962C8B-B14F-4D97-AF65-F5344CB8AC3E}">
        <p14:creationId xmlns:p14="http://schemas.microsoft.com/office/powerpoint/2010/main" val="152903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GOVERNO </a:t>
            </a:r>
            <a:br>
              <a:rPr lang="it-IT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DELL’ unione europea</a:t>
            </a:r>
            <a:endParaRPr lang="it-IT" sz="3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Condensed" pitchFamily="34" charset="0"/>
              </a:rPr>
              <a:t>(le ISTITUZIONI DELL’UE e i loro poteri)</a:t>
            </a:r>
            <a:endParaRPr lang="it-IT" sz="1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Condensed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789040"/>
            <a:ext cx="5508104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1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SALVE, AMICI DEL LICEO JOMMELLI!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964704"/>
          </a:xfrm>
        </p:spPr>
        <p:txBody>
          <a:bodyPr/>
          <a:lstStyle/>
          <a:p>
            <a:pPr marL="0" indent="0" algn="ctr">
              <a:buNone/>
            </a:pPr>
            <a:r>
              <a:rPr lang="it-IT" dirty="0" smtClean="0">
                <a:solidFill>
                  <a:srgbClr val="002060"/>
                </a:solidFill>
              </a:rPr>
              <a:t>Siamo qui, oggi, per </a:t>
            </a:r>
            <a:r>
              <a:rPr lang="it-IT" b="1" u="sng" dirty="0" smtClean="0">
                <a:solidFill>
                  <a:srgbClr val="FFC000"/>
                </a:solidFill>
              </a:rPr>
              <a:t>CONDIVIDERE CON VOI </a:t>
            </a:r>
            <a:r>
              <a:rPr lang="it-IT" dirty="0" smtClean="0">
                <a:solidFill>
                  <a:srgbClr val="002060"/>
                </a:solidFill>
              </a:rPr>
              <a:t> alcune tappe del nostro viaggio verso l’Europa unita.</a:t>
            </a:r>
          </a:p>
          <a:p>
            <a:pPr marL="0" indent="0">
              <a:buNone/>
            </a:pPr>
            <a:endParaRPr lang="it-IT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it-IT" dirty="0">
              <a:solidFill>
                <a:srgbClr val="002060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852936"/>
            <a:ext cx="581025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9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50000">
              <a:schemeClr val="accent1">
                <a:tint val="66000"/>
                <a:satMod val="160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15353" y="188640"/>
            <a:ext cx="8424936" cy="548640"/>
          </a:xfrm>
        </p:spPr>
        <p:txBody>
          <a:bodyPr/>
          <a:lstStyle/>
          <a:p>
            <a:pPr algn="ctr"/>
            <a:r>
              <a:rPr lang="it-IT" dirty="0" smtClean="0">
                <a:solidFill>
                  <a:srgbClr val="002060"/>
                </a:solidFill>
              </a:rPr>
              <a:t>RIPASSIAMO I CONCETTI UTILI PER LA LEZIONE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2880320"/>
          </a:xfrm>
        </p:spPr>
        <p:txBody>
          <a:bodyPr>
            <a:normAutofit lnSpcReduction="10000"/>
          </a:bodyPr>
          <a:lstStyle/>
          <a:p>
            <a:pPr marL="0" indent="0" algn="just"/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Come ben sai, l’Italia è una </a:t>
            </a:r>
            <a:r>
              <a:rPr lang="it-IT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«democrazia»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perché il potere appartiene al </a:t>
            </a:r>
            <a:r>
              <a:rPr lang="it-IT" sz="20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popolo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che elegge liberamente i suoi rappresentanti.</a:t>
            </a:r>
          </a:p>
          <a:p>
            <a:pPr marL="0" indent="0" algn="just"/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Molti dei </a:t>
            </a:r>
            <a:r>
              <a:rPr lang="it-IT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moderni Stati democratici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sono comparsi in Europa solo nella seconda metà del ‘900, dopo la sconfitta dei </a:t>
            </a:r>
            <a:r>
              <a:rPr lang="it-IT" sz="2000" b="0" i="1" u="sng" dirty="0" smtClean="0">
                <a:latin typeface="Calibri" pitchFamily="34" charset="0"/>
                <a:cs typeface="Calibri" pitchFamily="34" charset="0"/>
              </a:rPr>
              <a:t>regimi dittatoriali e totalitari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 responsabili dello scoppio della seconda guerra mondiale: l</a:t>
            </a:r>
            <a:r>
              <a:rPr lang="it-IT" sz="2000" b="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a </a:t>
            </a:r>
            <a:r>
              <a:rPr lang="it-IT" sz="2000" b="0" dirty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parola "totalitarismo" </a:t>
            </a:r>
            <a:r>
              <a:rPr lang="it-IT" sz="2000" b="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significa, infatti, «che </a:t>
            </a:r>
            <a:r>
              <a:rPr lang="it-IT" sz="2000" b="0" i="1" u="sng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tutti </a:t>
            </a:r>
            <a:r>
              <a:rPr lang="it-IT" sz="2000" b="0" i="1" u="sng" dirty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i poteri </a:t>
            </a:r>
            <a:r>
              <a:rPr lang="it-IT" sz="2000" b="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sono concentrati, senza distinzione, nelle mani di </a:t>
            </a:r>
            <a:r>
              <a:rPr lang="it-IT" sz="2000" b="0" i="1" u="sng" dirty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in un unico partito </a:t>
            </a:r>
            <a:r>
              <a:rPr lang="it-IT" sz="2000" b="0" i="1" u="sng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politico o persona</a:t>
            </a:r>
            <a:r>
              <a:rPr lang="it-IT" sz="2000" b="0" dirty="0" smtClean="0">
                <a:solidFill>
                  <a:srgbClr val="222222"/>
                </a:solidFill>
                <a:latin typeface="Arial"/>
              </a:rPr>
              <a:t>".</a:t>
            </a:r>
          </a:p>
          <a:p>
            <a:pPr marL="0" indent="0" algn="just"/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Invece, in uno Stato democratico si attua sempre la divisione dei poteri, che vengono, perciò, affidati a soggetti diversi tra loro:</a:t>
            </a:r>
            <a:endParaRPr lang="it-IT" sz="2000" b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0" y="4797152"/>
            <a:ext cx="19077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Stato democratico</a:t>
            </a:r>
          </a:p>
        </p:txBody>
      </p:sp>
      <p:cxnSp>
        <p:nvCxnSpPr>
          <p:cNvPr id="8" name="Connettore 2 7"/>
          <p:cNvCxnSpPr>
            <a:stCxn id="6" idx="3"/>
          </p:cNvCxnSpPr>
          <p:nvPr/>
        </p:nvCxnSpPr>
        <p:spPr>
          <a:xfrm flipV="1">
            <a:off x="1907704" y="4437112"/>
            <a:ext cx="1008112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>
            <a:stCxn id="6" idx="3"/>
          </p:cNvCxnSpPr>
          <p:nvPr/>
        </p:nvCxnSpPr>
        <p:spPr>
          <a:xfrm>
            <a:off x="1907704" y="5229200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>
            <a:stCxn id="6" idx="3"/>
          </p:cNvCxnSpPr>
          <p:nvPr/>
        </p:nvCxnSpPr>
        <p:spPr>
          <a:xfrm>
            <a:off x="1907704" y="5229200"/>
            <a:ext cx="86409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e 12"/>
          <p:cNvSpPr/>
          <p:nvPr/>
        </p:nvSpPr>
        <p:spPr>
          <a:xfrm>
            <a:off x="3059832" y="4113076"/>
            <a:ext cx="2088232" cy="6480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2060"/>
                </a:solidFill>
              </a:rPr>
              <a:t>Potere legislativo</a:t>
            </a:r>
          </a:p>
        </p:txBody>
      </p:sp>
      <p:sp>
        <p:nvSpPr>
          <p:cNvPr id="14" name="Ovale 13"/>
          <p:cNvSpPr/>
          <p:nvPr/>
        </p:nvSpPr>
        <p:spPr>
          <a:xfrm>
            <a:off x="3059832" y="4905164"/>
            <a:ext cx="2088232" cy="64807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2060"/>
                </a:solidFill>
              </a:rPr>
              <a:t>Potere esecutivo</a:t>
            </a:r>
          </a:p>
        </p:txBody>
      </p:sp>
      <p:sp>
        <p:nvSpPr>
          <p:cNvPr id="15" name="Ovale 14"/>
          <p:cNvSpPr/>
          <p:nvPr/>
        </p:nvSpPr>
        <p:spPr>
          <a:xfrm>
            <a:off x="3086610" y="5705636"/>
            <a:ext cx="2088232" cy="64807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2060"/>
                </a:solidFill>
              </a:rPr>
              <a:t>Potere giudiziario</a:t>
            </a:r>
          </a:p>
        </p:txBody>
      </p:sp>
      <p:cxnSp>
        <p:nvCxnSpPr>
          <p:cNvPr id="17" name="Connettore 2 16"/>
          <p:cNvCxnSpPr/>
          <p:nvPr/>
        </p:nvCxnSpPr>
        <p:spPr>
          <a:xfrm>
            <a:off x="5292080" y="4437112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>
            <a:off x="5292080" y="5229200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>
            <a:off x="5292080" y="6029672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6407881" y="4002159"/>
            <a:ext cx="24489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È il potere di FARE le leggi (affidato al </a:t>
            </a:r>
            <a:r>
              <a:rPr lang="it-IT" sz="1600" b="1" i="1" dirty="0">
                <a:solidFill>
                  <a:srgbClr val="000000"/>
                </a:solidFill>
              </a:rPr>
              <a:t>Parlamento</a:t>
            </a:r>
            <a:r>
              <a:rPr lang="it-IT" sz="1600" dirty="0">
                <a:solidFill>
                  <a:srgbClr val="000000"/>
                </a:solidFill>
              </a:rPr>
              <a:t>).</a:t>
            </a:r>
          </a:p>
        </p:txBody>
      </p:sp>
      <p:sp>
        <p:nvSpPr>
          <p:cNvPr id="23" name="CasellaDiTesto 22"/>
          <p:cNvSpPr txBox="1"/>
          <p:nvPr/>
        </p:nvSpPr>
        <p:spPr>
          <a:xfrm>
            <a:off x="6424217" y="4905164"/>
            <a:ext cx="25402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È il potere di governare e APPLICARE le leggi (affidato al </a:t>
            </a:r>
            <a:r>
              <a:rPr lang="it-IT" sz="1600" b="1" dirty="0">
                <a:solidFill>
                  <a:srgbClr val="000000"/>
                </a:solidFill>
              </a:rPr>
              <a:t>Governo</a:t>
            </a:r>
            <a:r>
              <a:rPr lang="it-IT" sz="1600" dirty="0">
                <a:solidFill>
                  <a:srgbClr val="000000"/>
                </a:solidFill>
              </a:rPr>
              <a:t>).</a:t>
            </a:r>
          </a:p>
        </p:txBody>
      </p:sp>
      <p:sp>
        <p:nvSpPr>
          <p:cNvPr id="24" name="CasellaDiTesto 23"/>
          <p:cNvSpPr txBox="1"/>
          <p:nvPr/>
        </p:nvSpPr>
        <p:spPr>
          <a:xfrm>
            <a:off x="6439620" y="5877272"/>
            <a:ext cx="262778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È il potere di giudicare e far RISPETTARE le leggi (</a:t>
            </a:r>
            <a:r>
              <a:rPr lang="it-IT" sz="1600" b="1" dirty="0">
                <a:solidFill>
                  <a:srgbClr val="000000"/>
                </a:solidFill>
              </a:rPr>
              <a:t>Magistratura</a:t>
            </a:r>
            <a:r>
              <a:rPr lang="it-IT" dirty="0">
                <a:solidFill>
                  <a:srgbClr val="000000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192138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50000">
              <a:schemeClr val="accent1">
                <a:tint val="66000"/>
                <a:satMod val="160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395536" y="365760"/>
            <a:ext cx="8424936" cy="548640"/>
          </a:xfrm>
        </p:spPr>
        <p:txBody>
          <a:bodyPr/>
          <a:lstStyle/>
          <a:p>
            <a:pPr algn="ctr"/>
            <a:r>
              <a:rPr lang="it-IT" dirty="0" smtClean="0">
                <a:solidFill>
                  <a:srgbClr val="C00000"/>
                </a:solidFill>
              </a:rPr>
              <a:t>La struttura dell’ unione europea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5544616"/>
          </a:xfrm>
        </p:spPr>
        <p:txBody>
          <a:bodyPr>
            <a:normAutofit lnSpcReduction="10000"/>
          </a:bodyPr>
          <a:lstStyle/>
          <a:p>
            <a:pPr marL="0" indent="0" algn="just"/>
            <a:r>
              <a:rPr lang="it-IT" sz="2400" b="0" dirty="0" smtClean="0">
                <a:latin typeface="Calibri" pitchFamily="34" charset="0"/>
                <a:cs typeface="Calibri" pitchFamily="34" charset="0"/>
              </a:rPr>
              <a:t>Anche </a:t>
            </a:r>
            <a:r>
              <a:rPr lang="it-IT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IL GOVERNO DELL’UNIONE EUROPEA</a:t>
            </a:r>
            <a:r>
              <a:rPr lang="it-IT" sz="2400" b="0" dirty="0" smtClean="0">
                <a:latin typeface="Calibri" pitchFamily="34" charset="0"/>
                <a:cs typeface="Calibri" pitchFamily="34" charset="0"/>
              </a:rPr>
              <a:t>, come una grande Nazione, ha una struttura interna in base alla quale </a:t>
            </a:r>
            <a:r>
              <a:rPr lang="it-IT" sz="24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ciascuna istituzione esercita un solo determinato potere.</a:t>
            </a:r>
          </a:p>
          <a:p>
            <a:pPr marL="0" indent="0" algn="just"/>
            <a:endParaRPr lang="it-IT" sz="2400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0" indent="0" algn="just"/>
            <a:r>
              <a:rPr lang="it-IT" sz="24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Le principali istituzioni dell’Unione sono cinque:</a:t>
            </a:r>
          </a:p>
          <a:p>
            <a:pPr marL="0" indent="0" algn="just"/>
            <a:r>
              <a:rPr lang="it-IT" sz="2400" i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Parlamento; Consiglio; Commissione; Corte di giustizia; Corte dei conti.</a:t>
            </a:r>
          </a:p>
          <a:p>
            <a:pPr marL="0" indent="0" algn="just"/>
            <a:endParaRPr lang="it-IT" sz="2400" i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indent="0" algn="just"/>
            <a:r>
              <a:rPr lang="it-IT" sz="2400" b="0" dirty="0" smtClean="0">
                <a:latin typeface="Calibri" pitchFamily="34" charset="0"/>
                <a:cs typeface="Calibri" pitchFamily="34" charset="0"/>
              </a:rPr>
              <a:t>Oltre a queste istituzioni-cardine, ci sono: </a:t>
            </a:r>
          </a:p>
          <a:p>
            <a:pPr algn="just">
              <a:buFont typeface="Arial" pitchFamily="34" charset="0"/>
              <a:buChar char="•"/>
            </a:pPr>
            <a:r>
              <a:rPr lang="it-IT" sz="2400" b="0" dirty="0" smtClean="0">
                <a:latin typeface="Calibri" pitchFamily="34" charset="0"/>
                <a:cs typeface="Calibri" pitchFamily="34" charset="0"/>
              </a:rPr>
              <a:t>due </a:t>
            </a:r>
            <a:r>
              <a:rPr lang="it-IT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organi consultivi </a:t>
            </a:r>
            <a:r>
              <a:rPr lang="it-IT" sz="2400" b="0" dirty="0" smtClean="0">
                <a:latin typeface="Calibri" pitchFamily="34" charset="0"/>
                <a:cs typeface="Calibri" pitchFamily="34" charset="0"/>
              </a:rPr>
              <a:t>(che hanno il potere, cioè, di esprimere solo </a:t>
            </a:r>
            <a:r>
              <a:rPr lang="it-IT" sz="2400" b="0" i="1" dirty="0" smtClean="0">
                <a:latin typeface="Calibri" pitchFamily="34" charset="0"/>
                <a:cs typeface="Calibri" pitchFamily="34" charset="0"/>
              </a:rPr>
              <a:t>semplici pareri</a:t>
            </a:r>
            <a:r>
              <a:rPr lang="it-IT" sz="2400" b="0" dirty="0" smtClean="0">
                <a:latin typeface="Calibri" pitchFamily="34" charset="0"/>
                <a:cs typeface="Calibri" pitchFamily="34" charset="0"/>
              </a:rPr>
              <a:t>), il </a:t>
            </a:r>
            <a:r>
              <a:rPr lang="it-IT" sz="240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Comitato economico e sociale</a:t>
            </a:r>
            <a:r>
              <a:rPr lang="it-IT" sz="2400" b="0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t-IT" sz="2400" b="0" dirty="0" smtClean="0">
                <a:latin typeface="Calibri" pitchFamily="34" charset="0"/>
                <a:cs typeface="Calibri" pitchFamily="34" charset="0"/>
              </a:rPr>
              <a:t>e il </a:t>
            </a:r>
            <a:r>
              <a:rPr lang="it-IT" sz="240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Comitato delle regioni</a:t>
            </a:r>
            <a:r>
              <a:rPr lang="it-IT" sz="2400" b="0" dirty="0" smtClean="0">
                <a:latin typeface="Calibri" pitchFamily="34" charset="0"/>
                <a:cs typeface="Calibri" pitchFamily="34" charset="0"/>
              </a:rPr>
              <a:t>; </a:t>
            </a:r>
          </a:p>
          <a:p>
            <a:pPr algn="just">
              <a:buFont typeface="Arial" pitchFamily="34" charset="0"/>
              <a:buChar char="•"/>
            </a:pPr>
            <a:r>
              <a:rPr lang="it-IT" sz="2400" b="0" dirty="0" smtClean="0">
                <a:latin typeface="Calibri" pitchFamily="34" charset="0"/>
                <a:cs typeface="Calibri" pitchFamily="34" charset="0"/>
              </a:rPr>
              <a:t>un </a:t>
            </a:r>
            <a:r>
              <a:rPr lang="it-IT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organo indipendente</a:t>
            </a:r>
            <a:r>
              <a:rPr lang="it-IT" sz="2400" b="0" dirty="0" smtClean="0">
                <a:latin typeface="Calibri" pitchFamily="34" charset="0"/>
                <a:cs typeface="Calibri" pitchFamily="34" charset="0"/>
              </a:rPr>
              <a:t>, la </a:t>
            </a:r>
            <a:r>
              <a:rPr lang="it-IT" sz="240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Banca centrale europea</a:t>
            </a:r>
            <a:r>
              <a:rPr lang="it-IT" sz="2400" b="0" dirty="0" smtClean="0">
                <a:latin typeface="Calibri" pitchFamily="34" charset="0"/>
                <a:cs typeface="Calibri" pitchFamily="34" charset="0"/>
              </a:rPr>
              <a:t>.</a:t>
            </a:r>
            <a:endParaRPr lang="it-IT" sz="2400" b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91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50000">
              <a:schemeClr val="accent1">
                <a:tint val="66000"/>
                <a:satMod val="160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395536" y="365760"/>
            <a:ext cx="8424936" cy="830992"/>
          </a:xfrm>
        </p:spPr>
        <p:txBody>
          <a:bodyPr/>
          <a:lstStyle/>
          <a:p>
            <a:pPr algn="ctr"/>
            <a:r>
              <a:rPr lang="it-IT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IL GOVERNO DELL’UNIONE </a:t>
            </a:r>
            <a:r>
              <a:rPr lang="it-IT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EUROPEA:</a:t>
            </a:r>
            <a:br>
              <a:rPr lang="it-IT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it-IT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le principali istituzioni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947792" y="4912131"/>
            <a:ext cx="3024336" cy="14880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GOVERNO DELL’  </a:t>
            </a:r>
            <a:r>
              <a:rPr lang="it-IT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UE</a:t>
            </a:r>
          </a:p>
        </p:txBody>
      </p:sp>
      <p:cxnSp>
        <p:nvCxnSpPr>
          <p:cNvPr id="6" name="Connettore 2 5"/>
          <p:cNvCxnSpPr/>
          <p:nvPr/>
        </p:nvCxnSpPr>
        <p:spPr>
          <a:xfrm flipH="1" flipV="1">
            <a:off x="2011688" y="4100759"/>
            <a:ext cx="936104" cy="9070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/>
          <p:cNvCxnSpPr/>
          <p:nvPr/>
        </p:nvCxnSpPr>
        <p:spPr>
          <a:xfrm flipV="1">
            <a:off x="5972128" y="4028752"/>
            <a:ext cx="688104" cy="979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>
            <a:stCxn id="2" idx="0"/>
          </p:cNvCxnSpPr>
          <p:nvPr/>
        </p:nvCxnSpPr>
        <p:spPr>
          <a:xfrm flipV="1">
            <a:off x="4459960" y="3789040"/>
            <a:ext cx="0" cy="11230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e 10"/>
          <p:cNvSpPr/>
          <p:nvPr/>
        </p:nvSpPr>
        <p:spPr>
          <a:xfrm>
            <a:off x="179512" y="3294410"/>
            <a:ext cx="2088232" cy="85467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2060"/>
                </a:solidFill>
              </a:rPr>
              <a:t>Potere legislativo e di bilancio </a:t>
            </a:r>
          </a:p>
        </p:txBody>
      </p:sp>
      <p:sp>
        <p:nvSpPr>
          <p:cNvPr id="12" name="Ovale 11"/>
          <p:cNvSpPr/>
          <p:nvPr/>
        </p:nvSpPr>
        <p:spPr>
          <a:xfrm>
            <a:off x="3415844" y="2975992"/>
            <a:ext cx="2088232" cy="648072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2060"/>
                </a:solidFill>
              </a:rPr>
              <a:t>Potere esecutivo</a:t>
            </a:r>
          </a:p>
        </p:txBody>
      </p:sp>
      <p:sp>
        <p:nvSpPr>
          <p:cNvPr id="13" name="Ovale 12"/>
          <p:cNvSpPr/>
          <p:nvPr/>
        </p:nvSpPr>
        <p:spPr>
          <a:xfrm>
            <a:off x="6714823" y="3342173"/>
            <a:ext cx="2088232" cy="1008411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2060"/>
                </a:solidFill>
              </a:rPr>
              <a:t>Potere giudiziario e di controllo</a:t>
            </a:r>
          </a:p>
        </p:txBody>
      </p:sp>
      <p:sp>
        <p:nvSpPr>
          <p:cNvPr id="14" name="Freccia in giù 13"/>
          <p:cNvSpPr/>
          <p:nvPr/>
        </p:nvSpPr>
        <p:spPr>
          <a:xfrm flipH="1" flipV="1">
            <a:off x="1048465" y="2859974"/>
            <a:ext cx="350325" cy="421568"/>
          </a:xfrm>
          <a:prstGeom prst="down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FFFF"/>
              </a:solidFill>
            </a:endParaRPr>
          </a:p>
        </p:txBody>
      </p:sp>
      <p:sp>
        <p:nvSpPr>
          <p:cNvPr id="15" name="Freccia in giù 14"/>
          <p:cNvSpPr/>
          <p:nvPr/>
        </p:nvSpPr>
        <p:spPr>
          <a:xfrm flipH="1" flipV="1">
            <a:off x="4284797" y="2542331"/>
            <a:ext cx="350325" cy="421568"/>
          </a:xfrm>
          <a:prstGeom prst="down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FFFF"/>
              </a:solidFill>
            </a:endParaRPr>
          </a:p>
        </p:txBody>
      </p:sp>
      <p:sp>
        <p:nvSpPr>
          <p:cNvPr id="16" name="Freccia in giù 15"/>
          <p:cNvSpPr/>
          <p:nvPr/>
        </p:nvSpPr>
        <p:spPr>
          <a:xfrm flipH="1" flipV="1">
            <a:off x="7583776" y="2894443"/>
            <a:ext cx="350325" cy="421568"/>
          </a:xfrm>
          <a:prstGeom prst="down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FFFF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395536" y="1340768"/>
            <a:ext cx="1728192" cy="1412347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it-IT" b="1" dirty="0">
                <a:solidFill>
                  <a:srgbClr val="C00000"/>
                </a:solidFill>
              </a:rPr>
              <a:t>Parlamento europeo;</a:t>
            </a:r>
          </a:p>
          <a:p>
            <a:pPr algn="ctr">
              <a:buFont typeface="Arial" pitchFamily="34" charset="0"/>
              <a:buChar char="•"/>
            </a:pPr>
            <a:r>
              <a:rPr lang="it-IT" b="1" dirty="0">
                <a:solidFill>
                  <a:srgbClr val="C00000"/>
                </a:solidFill>
              </a:rPr>
              <a:t>Consiglio dell’UE</a:t>
            </a:r>
          </a:p>
        </p:txBody>
      </p:sp>
      <p:sp>
        <p:nvSpPr>
          <p:cNvPr id="18" name="Rettangolo arrotondato 17"/>
          <p:cNvSpPr/>
          <p:nvPr/>
        </p:nvSpPr>
        <p:spPr>
          <a:xfrm>
            <a:off x="3595864" y="1591271"/>
            <a:ext cx="1728192" cy="836283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C00000"/>
                </a:solidFill>
              </a:rPr>
              <a:t>Commissione europea</a:t>
            </a:r>
          </a:p>
        </p:txBody>
      </p:sp>
      <p:sp>
        <p:nvSpPr>
          <p:cNvPr id="20" name="Rettangolo arrotondato 19"/>
          <p:cNvSpPr/>
          <p:nvPr/>
        </p:nvSpPr>
        <p:spPr>
          <a:xfrm>
            <a:off x="6894842" y="1872646"/>
            <a:ext cx="1728192" cy="836283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C00000"/>
                </a:solidFill>
              </a:rPr>
              <a:t>Corte di giustizia;</a:t>
            </a:r>
          </a:p>
          <a:p>
            <a:pPr algn="ctr"/>
            <a:r>
              <a:rPr lang="it-IT" b="1" dirty="0">
                <a:solidFill>
                  <a:srgbClr val="C00000"/>
                </a:solidFill>
              </a:rPr>
              <a:t>Corte dei conti</a:t>
            </a:r>
          </a:p>
        </p:txBody>
      </p:sp>
    </p:spTree>
    <p:extLst>
      <p:ext uri="{BB962C8B-B14F-4D97-AF65-F5344CB8AC3E}">
        <p14:creationId xmlns:p14="http://schemas.microsoft.com/office/powerpoint/2010/main" val="28391095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50000">
              <a:schemeClr val="accent1">
                <a:tint val="66000"/>
                <a:satMod val="160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395536" y="365760"/>
            <a:ext cx="8424936" cy="548640"/>
          </a:xfrm>
        </p:spPr>
        <p:txBody>
          <a:bodyPr/>
          <a:lstStyle/>
          <a:p>
            <a:pPr algn="ctr"/>
            <a:r>
              <a:rPr lang="it-IT" i="1" dirty="0" smtClean="0">
                <a:solidFill>
                  <a:srgbClr val="002060"/>
                </a:solidFill>
              </a:rPr>
              <a:t>Analizziamo ciascuna istituzione:</a:t>
            </a:r>
            <a:endParaRPr lang="it-IT" i="1" dirty="0">
              <a:solidFill>
                <a:srgbClr val="002060"/>
              </a:solidFill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395536" y="1124744"/>
            <a:ext cx="8424936" cy="5472608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it-IT" sz="20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PARLAMENTO EUROPEO</a:t>
            </a:r>
          </a:p>
          <a:p>
            <a:pPr marL="0" indent="0" algn="just"/>
            <a:endParaRPr lang="it-IT" sz="2000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Il Parlamento europeo è l’organo dell’UE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che, insieme al Consiglio dell’Unione europea, esercita la </a:t>
            </a:r>
            <a:r>
              <a:rPr lang="it-IT" sz="2000" b="0" i="1" u="sng" dirty="0" smtClean="0">
                <a:latin typeface="Calibri" pitchFamily="34" charset="0"/>
                <a:cs typeface="Calibri" pitchFamily="34" charset="0"/>
              </a:rPr>
              <a:t>funzione legislativa e </a:t>
            </a:r>
            <a:r>
              <a:rPr lang="it-IT" sz="2000" b="0" i="1" u="sng" dirty="0">
                <a:latin typeface="Calibri" pitchFamily="34" charset="0"/>
                <a:cs typeface="Calibri" pitchFamily="34" charset="0"/>
              </a:rPr>
              <a:t>di </a:t>
            </a:r>
            <a:r>
              <a:rPr lang="it-IT" sz="2000" b="0" i="1" u="sng" dirty="0" smtClean="0">
                <a:latin typeface="Calibri" pitchFamily="34" charset="0"/>
                <a:cs typeface="Calibri" pitchFamily="34" charset="0"/>
              </a:rPr>
              <a:t>bilancio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(vale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a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dire che può approvare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il modo in cui sono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spesi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i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soldi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dell’Unione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europea).</a:t>
            </a:r>
            <a:endParaRPr lang="it-IT" sz="2000" b="0" dirty="0">
              <a:latin typeface="Calibri" pitchFamily="34" charset="0"/>
              <a:cs typeface="Calibri" pitchFamily="34" charset="0"/>
            </a:endParaRPr>
          </a:p>
          <a:p>
            <a:pPr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I suoi </a:t>
            </a:r>
            <a:r>
              <a:rPr lang="it-IT" sz="2000" b="0" u="sng" dirty="0" smtClean="0">
                <a:latin typeface="Calibri" pitchFamily="34" charset="0"/>
                <a:cs typeface="Calibri" pitchFamily="34" charset="0"/>
              </a:rPr>
              <a:t>751 membri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sono eletti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direttamente dai cittadini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dell'Unione (elezioni a suffragio universale).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Le ultime elezioni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europee si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sono svolte nel maggio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2014 e le prossime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si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terranno, invece,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tra il 23 e il 26 maggio 2019.</a:t>
            </a:r>
            <a:endParaRPr lang="it-IT" sz="2000" b="0" dirty="0" smtClean="0">
              <a:latin typeface="Calibri" pitchFamily="34" charset="0"/>
              <a:cs typeface="Calibri" pitchFamily="34" charset="0"/>
            </a:endParaRPr>
          </a:p>
          <a:p>
            <a:pPr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Le sue sedi sono a Strasburgo (in Francia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),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a Bruxelles (in Belgio) e in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Lussemburgo.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Attualmente il suo Presidente è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Antonio </a:t>
            </a:r>
            <a:r>
              <a:rPr lang="it-IT" sz="2000" b="0" dirty="0" err="1" smtClean="0">
                <a:latin typeface="Calibri" pitchFamily="34" charset="0"/>
                <a:cs typeface="Calibri" pitchFamily="34" charset="0"/>
              </a:rPr>
              <a:t>Tajani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Nello specifico, le sue funzioni consistono: nel rappresentare i cittadini dell’Unione; nell’approvare o meno il bilancio speso (cioè, il modo in cui sono stati impiegati i fondi monetari dell’Unione), discutendone con la Banca Centrale Europea; nel decidere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in merito al possibile ingresso di nuove Nazioni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nell’Unione e agli accordi internazionali da stipulare.</a:t>
            </a:r>
          </a:p>
          <a:p>
            <a:pPr marL="0" indent="0" algn="just"/>
            <a:endParaRPr lang="it-IT" sz="2000" b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604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50000">
              <a:schemeClr val="accent1">
                <a:tint val="66000"/>
                <a:satMod val="160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395536" y="404664"/>
            <a:ext cx="8424936" cy="6192688"/>
          </a:xfrm>
        </p:spPr>
        <p:txBody>
          <a:bodyPr>
            <a:normAutofit/>
          </a:bodyPr>
          <a:lstStyle/>
          <a:p>
            <a:pPr marL="457200" indent="-457200" algn="just">
              <a:buClr>
                <a:srgbClr val="C00000"/>
              </a:buClr>
              <a:buFont typeface="+mj-lt"/>
              <a:buAutoNum type="arabicPeriod" startAt="2"/>
            </a:pPr>
            <a:r>
              <a:rPr lang="it-IT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it-IT" sz="20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CONSIGLIO EUROPEO</a:t>
            </a:r>
          </a:p>
          <a:p>
            <a:pPr marL="0" indent="0" algn="just">
              <a:buClr>
                <a:srgbClr val="C00000"/>
              </a:buClr>
            </a:pPr>
            <a:endParaRPr lang="it-IT" sz="2000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it-IT" sz="2000" b="0" dirty="0">
                <a:latin typeface="Calibri" pitchFamily="34" charset="0"/>
                <a:cs typeface="Calibri" pitchFamily="34" charset="0"/>
              </a:rPr>
              <a:t>I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l Consiglio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europeo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riunisce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i </a:t>
            </a:r>
            <a:r>
              <a:rPr lang="it-IT" sz="2000" b="0" i="1" dirty="0">
                <a:latin typeface="Calibri" pitchFamily="34" charset="0"/>
                <a:cs typeface="Calibri" pitchFamily="34" charset="0"/>
              </a:rPr>
              <a:t>leader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 dell'UE per definire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orientamenti politici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generali e le priorità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dell'UE: rappresenta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, quindi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il livello più elevato di </a:t>
            </a:r>
            <a:r>
              <a:rPr lang="it-IT" sz="2000" b="0" i="1" u="sng" dirty="0" smtClean="0">
                <a:latin typeface="Calibri" pitchFamily="34" charset="0"/>
                <a:cs typeface="Calibri" pitchFamily="34" charset="0"/>
              </a:rPr>
              <a:t>cooperazione politica tra i Paesi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dell'UE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 Poiché il suo compito principale è quello di rappresentare tutti gli Stati che fanno parte dell’Unione, il Consiglio europeo è formato da </a:t>
            </a:r>
            <a:r>
              <a:rPr lang="it-IT" sz="2000" b="0" i="1" u="sng" dirty="0" smtClean="0">
                <a:latin typeface="Calibri" pitchFamily="34" charset="0"/>
                <a:cs typeface="Calibri" pitchFamily="34" charset="0"/>
              </a:rPr>
              <a:t>un rappresentante per ogni Stato membro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È convocato e presieduto dal Presidente del Consiglio, che è eletto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dal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Consiglio europeo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stesso per un mandato di due anni e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mezzo. Il Consiglio europeo, di solito, si riunisce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quattro volte all'anno nella sua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sede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a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 Bruxelles,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ma il presidente può convocare riunioni straordinarie,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se necessario.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Nello specifico, le sue funzioni consistono: nell’aiutare gli Stati dell’Unione a risolvere e gestire questioni politiche delicate; nel definire una comune politica estera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e di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sicurezza dell'UE; nel nominare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ed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eleggere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i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membri della BCE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e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della Commissione europea.</a:t>
            </a:r>
            <a:endParaRPr lang="it-IT" sz="2000" b="0" dirty="0">
              <a:latin typeface="Calibri" pitchFamily="34" charset="0"/>
              <a:cs typeface="Calibri" pitchFamily="34" charset="0"/>
            </a:endParaRP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it-IT" sz="2000" b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09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50000">
              <a:schemeClr val="accent1">
                <a:tint val="66000"/>
                <a:satMod val="160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107504" y="188640"/>
            <a:ext cx="8892480" cy="4392488"/>
          </a:xfrm>
        </p:spPr>
        <p:txBody>
          <a:bodyPr>
            <a:normAutofit lnSpcReduction="10000"/>
          </a:bodyPr>
          <a:lstStyle/>
          <a:p>
            <a:pPr marL="457200" lvl="0" indent="-457200" algn="just">
              <a:buClr>
                <a:srgbClr val="C00000"/>
              </a:buClr>
              <a:buFont typeface="+mj-lt"/>
              <a:buAutoNum type="arabicPeriod" startAt="3"/>
            </a:pPr>
            <a:r>
              <a:rPr lang="it-IT" sz="20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COMMISSIONE </a:t>
            </a:r>
            <a:r>
              <a:rPr lang="it-IT" sz="20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EUROPEA</a:t>
            </a:r>
          </a:p>
          <a:p>
            <a:pPr lvl="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La Commissione europea è </a:t>
            </a:r>
            <a:r>
              <a:rPr lang="it-IT" sz="2000" b="0" i="1" u="sng" dirty="0" smtClean="0">
                <a:latin typeface="Calibri" pitchFamily="34" charset="0"/>
                <a:cs typeface="Calibri" pitchFamily="34" charset="0"/>
              </a:rPr>
              <a:t>l’organo esecutivo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delle politiche europee: </a:t>
            </a:r>
            <a:r>
              <a:rPr lang="it-IT" sz="2000" dirty="0" smtClean="0">
                <a:latin typeface="Calibri" pitchFamily="34" charset="0"/>
                <a:cs typeface="Calibri" pitchFamily="34" charset="0"/>
              </a:rPr>
              <a:t>mette in pratica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, cioè,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le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decisioni del Parlamento europeo e del Consiglio dell'UE.</a:t>
            </a:r>
            <a:endParaRPr lang="it-IT" sz="2000" b="0" dirty="0" smtClean="0">
              <a:latin typeface="Calibri" pitchFamily="34" charset="0"/>
              <a:cs typeface="Calibri" pitchFamily="34" charset="0"/>
            </a:endParaRPr>
          </a:p>
          <a:p>
            <a:pPr lvl="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La Commissione è composta da </a:t>
            </a:r>
            <a:r>
              <a:rPr lang="it-IT" sz="2000" b="0" i="1" u="sng" dirty="0" smtClean="0">
                <a:latin typeface="Calibri" pitchFamily="34" charset="0"/>
                <a:cs typeface="Calibri" pitchFamily="34" charset="0"/>
              </a:rPr>
              <a:t>28 commissari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, uno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per ciascun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Paese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dell’UE,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e ha la sua sede a Bruxelles. I commissari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, inoltre, esercitano la </a:t>
            </a:r>
            <a:r>
              <a:rPr lang="it-IT" sz="2000" dirty="0">
                <a:latin typeface="Calibri" pitchFamily="34" charset="0"/>
                <a:cs typeface="Calibri" pitchFamily="34" charset="0"/>
              </a:rPr>
              <a:t>guida politica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dell’Unione sotto la direzione di un Presidente, eletto dal Parlamento.</a:t>
            </a:r>
          </a:p>
          <a:p>
            <a:pPr lvl="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Nello specifico le sue funzioni consistono nell’</a:t>
            </a:r>
            <a:r>
              <a:rPr lang="it-IT" sz="2000" dirty="0" smtClean="0">
                <a:latin typeface="Calibri" pitchFamily="34" charset="0"/>
                <a:cs typeface="Calibri" pitchFamily="34" charset="0"/>
              </a:rPr>
              <a:t>applicare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 le decisioni e i trattati comunitari e nel controllare, assieme ad altri organi, che essi siano rispettati in tutti i Paesi dell’UE. In particolare, assieme alla Corte dei conti, la Commissione controlla il modo in cui i Paesi della Comunità europea usano i fondi monetari; assieme alla Corte di giustizia, si occupa di garantire che i diritti del cittadino europeo vengano rispettati e tutelati in tutti i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P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aesi membri. Inoltre, la Commissione può proporre e scrivere i testi delle leggi che poi trasmette al Parlamento e al Consiglio.</a:t>
            </a:r>
            <a:endParaRPr lang="it-IT" sz="2000" b="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902591"/>
            <a:ext cx="3744415" cy="1656184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4067944" y="4561288"/>
            <a:ext cx="49320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0000"/>
                </a:solidFill>
              </a:rPr>
              <a:t>Se vuoi fissare meglio i concetti esposti finora, clicca sul link e visualizza questo breve video disponibile sul sito ufficiale dell’Unione Europea, europa.eu: </a:t>
            </a:r>
          </a:p>
          <a:p>
            <a:r>
              <a:rPr lang="it-IT" dirty="0">
                <a:solidFill>
                  <a:srgbClr val="000000"/>
                </a:solidFill>
                <a:hlinkClick r:id="rId3"/>
              </a:rPr>
              <a:t>https://europa.eu/european-union/about-eu/institutions-bodies/european-parliament_it</a:t>
            </a:r>
            <a:r>
              <a:rPr lang="it-IT" dirty="0">
                <a:solidFill>
                  <a:srgbClr val="000000"/>
                </a:solidFill>
              </a:rPr>
              <a:t>  (video n. 1).</a:t>
            </a:r>
          </a:p>
        </p:txBody>
      </p:sp>
    </p:spTree>
    <p:extLst>
      <p:ext uri="{BB962C8B-B14F-4D97-AF65-F5344CB8AC3E}">
        <p14:creationId xmlns:p14="http://schemas.microsoft.com/office/powerpoint/2010/main" val="54475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50000">
              <a:schemeClr val="accent1">
                <a:tint val="66000"/>
                <a:satMod val="160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395536" y="260648"/>
            <a:ext cx="8424936" cy="6048672"/>
          </a:xfrm>
        </p:spPr>
        <p:txBody>
          <a:bodyPr>
            <a:normAutofit/>
          </a:bodyPr>
          <a:lstStyle/>
          <a:p>
            <a:pPr marL="0" indent="0" algn="just"/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 </a:t>
            </a:r>
            <a:endParaRPr lang="it-IT" sz="2000" b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79512" y="116632"/>
            <a:ext cx="87849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Bef>
                <a:spcPts val="800"/>
              </a:spcBef>
              <a:buClr>
                <a:srgbClr val="C00000"/>
              </a:buClr>
              <a:buFont typeface="+mj-lt"/>
              <a:buAutoNum type="arabicPeriod" startAt="4"/>
            </a:pPr>
            <a:r>
              <a:rPr lang="it-IT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CORTE DI GIUSTIZIA </a:t>
            </a:r>
          </a:p>
          <a:p>
            <a:pPr algn="just">
              <a:spcBef>
                <a:spcPts val="800"/>
              </a:spcBef>
              <a:buClr>
                <a:srgbClr val="C00000"/>
              </a:buClr>
            </a:pPr>
            <a:endParaRPr lang="it-IT" sz="20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spcBef>
                <a:spcPts val="80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it-IT" sz="2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La Corte di giustizia rappresenta </a:t>
            </a:r>
            <a:r>
              <a:rPr lang="it-IT" sz="2000" i="1" u="sng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l’organo di controllo </a:t>
            </a:r>
            <a:r>
              <a:rPr lang="it-IT" sz="2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che si preoccupa di garantire il </a:t>
            </a:r>
            <a:r>
              <a:rPr lang="it-IT" sz="20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rispetto della normativa europea e l’applicazione del diritto dell’UE </a:t>
            </a:r>
            <a:r>
              <a:rPr lang="it-IT" sz="2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 modo uniforme, cioè allo stesso modo in ogni Paese membro.</a:t>
            </a:r>
          </a:p>
          <a:p>
            <a:pPr marL="342900" indent="-342900" algn="just">
              <a:spcBef>
                <a:spcPts val="80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it-IT" sz="2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Ospitata dalla sede di Lussemburgo, la Corte di giustizia è composta da un giudice per ciascun paese dell’UE, più 11 avvocati generali. 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6992"/>
            <a:ext cx="4608512" cy="3024336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4691185" y="3356992"/>
            <a:ext cx="4427984" cy="2882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800"/>
              </a:spcBef>
              <a:buClr>
                <a:srgbClr val="C00000"/>
              </a:buClr>
            </a:pPr>
            <a:r>
              <a:rPr lang="it-IT" b="1" i="1" dirty="0">
                <a:solidFill>
                  <a:srgbClr val="002060"/>
                </a:solidFill>
              </a:rPr>
              <a:t>Se vuoi approfondire,</a:t>
            </a:r>
            <a:br>
              <a:rPr lang="it-IT" b="1" i="1" dirty="0">
                <a:solidFill>
                  <a:srgbClr val="002060"/>
                </a:solidFill>
              </a:rPr>
            </a:br>
            <a:r>
              <a:rPr lang="it-IT" b="1" i="1" dirty="0">
                <a:solidFill>
                  <a:srgbClr val="002060"/>
                </a:solidFill>
              </a:rPr>
              <a:t>dai un’occhiata a questi VIDEO!</a:t>
            </a:r>
          </a:p>
          <a:p>
            <a:pPr algn="ctr">
              <a:spcBef>
                <a:spcPts val="800"/>
              </a:spcBef>
              <a:buClr>
                <a:srgbClr val="C00000"/>
              </a:buClr>
            </a:pPr>
            <a:endParaRPr lang="it-IT" sz="1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ctr">
              <a:spcBef>
                <a:spcPts val="8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it-IT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«Perché esiste la Corte di giustizia dell’Unione europea?»</a:t>
            </a:r>
          </a:p>
          <a:p>
            <a:pPr algn="ctr">
              <a:spcBef>
                <a:spcPts val="800"/>
              </a:spcBef>
              <a:buClr>
                <a:srgbClr val="C00000"/>
              </a:buClr>
            </a:pPr>
            <a:r>
              <a:rPr lang="it-IT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  <a:hlinkClick r:id="rId3"/>
              </a:rPr>
              <a:t>https://www.youtube.com/watch?v=05y7Y1DOD-M</a:t>
            </a:r>
            <a:endParaRPr lang="it-IT" sz="16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Bef>
                <a:spcPts val="800"/>
              </a:spcBef>
              <a:buClr>
                <a:srgbClr val="C00000"/>
              </a:buClr>
              <a:buFont typeface="+mj-lt"/>
              <a:buAutoNum type="arabicPeriod" startAt="2"/>
            </a:pPr>
            <a:r>
              <a:rPr lang="it-IT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«Che cosa ha fatto la Corte di giustizia per me?»</a:t>
            </a:r>
          </a:p>
          <a:p>
            <a:pPr algn="ctr">
              <a:spcBef>
                <a:spcPts val="800"/>
              </a:spcBef>
              <a:buClr>
                <a:srgbClr val="C00000"/>
              </a:buClr>
            </a:pPr>
            <a:r>
              <a:rPr lang="it-IT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  <a:hlinkClick r:id="rId4"/>
              </a:rPr>
              <a:t>https://www.youtube.com/watch?v=icaCqu3IKZY</a:t>
            </a:r>
            <a:endParaRPr lang="it-IT" sz="16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903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50000">
              <a:schemeClr val="accent1">
                <a:tint val="66000"/>
                <a:satMod val="160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-20793" y="13909"/>
            <a:ext cx="5796136" cy="3854794"/>
          </a:xfrm>
        </p:spPr>
        <p:txBody>
          <a:bodyPr>
            <a:normAutofit/>
          </a:bodyPr>
          <a:lstStyle/>
          <a:p>
            <a:pPr marL="457200" lvl="0" indent="-457200" algn="just">
              <a:buClr>
                <a:srgbClr val="C00000"/>
              </a:buClr>
              <a:buFont typeface="+mj-lt"/>
              <a:buAutoNum type="arabicPeriod" startAt="5"/>
            </a:pPr>
            <a:r>
              <a:rPr lang="it-IT" sz="20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CORTE DEI </a:t>
            </a:r>
            <a:r>
              <a:rPr lang="it-IT" sz="20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CONTI</a:t>
            </a:r>
          </a:p>
          <a:p>
            <a:pPr marL="0" lvl="0" indent="0" algn="just">
              <a:buClr>
                <a:srgbClr val="C00000"/>
              </a:buClr>
            </a:pPr>
            <a:endParaRPr lang="it-IT" sz="2000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lvl="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La Corte dei conti è l’organo che </a:t>
            </a:r>
            <a:r>
              <a:rPr lang="it-IT" sz="2000" dirty="0" smtClean="0">
                <a:latin typeface="Calibri" pitchFamily="34" charset="0"/>
                <a:cs typeface="Calibri" pitchFamily="34" charset="0"/>
              </a:rPr>
              <a:t>ha il compito di controllare che i fondi dell’UE siano raccolti e spesi nel modo corretto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: effettua, infatti, un regolare controllo delle entrate e delle uscite dell’Unione e delle singole persone o organizzazioni che ricevono fondi europei.</a:t>
            </a:r>
          </a:p>
          <a:p>
            <a:pPr lvl="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Con sede in Lussemburgo, la Corte dei conti è composta da un membro per ciascuno degli Stati dell’Unione.</a:t>
            </a:r>
          </a:p>
          <a:p>
            <a:pPr marL="0" lvl="0" indent="0" algn="just">
              <a:buClr>
                <a:srgbClr val="C00000"/>
              </a:buClr>
            </a:pPr>
            <a:endParaRPr lang="it-IT" sz="2000" b="0" dirty="0">
              <a:latin typeface="Calibri" pitchFamily="34" charset="0"/>
              <a:cs typeface="Calibri" pitchFamily="34" charset="0"/>
            </a:endParaRPr>
          </a:p>
          <a:p>
            <a:pPr marL="0" indent="0" algn="just"/>
            <a:endParaRPr lang="it-IT" sz="2000" b="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084" y="501146"/>
            <a:ext cx="3038915" cy="288032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012" y="4043434"/>
            <a:ext cx="3384376" cy="2780928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293097"/>
            <a:ext cx="4536504" cy="2416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06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50000">
              <a:schemeClr val="accent1">
                <a:tint val="66000"/>
                <a:satMod val="160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395536" y="365760"/>
            <a:ext cx="8424936" cy="548640"/>
          </a:xfrm>
        </p:spPr>
        <p:txBody>
          <a:bodyPr/>
          <a:lstStyle/>
          <a:p>
            <a:pPr algn="ctr"/>
            <a:r>
              <a:rPr lang="it-IT" i="1" dirty="0" smtClean="0">
                <a:solidFill>
                  <a:srgbClr val="7030A0"/>
                </a:solidFill>
              </a:rPr>
              <a:t>Gli organi consultivi</a:t>
            </a:r>
            <a:endParaRPr lang="it-IT" i="1" dirty="0">
              <a:solidFill>
                <a:srgbClr val="7030A0"/>
              </a:solidFill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5112568"/>
          </a:xfrm>
        </p:spPr>
        <p:txBody>
          <a:bodyPr>
            <a:normAutofit/>
          </a:bodyPr>
          <a:lstStyle/>
          <a:p>
            <a:pPr marL="0" indent="0" algn="just"/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Oltre alle istituzioni fondamentali, il Governo dell’Unione europea prevede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anche l’esistenza di  </a:t>
            </a:r>
            <a:r>
              <a:rPr lang="it-IT" sz="2000" i="1" u="sng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ORGANI CONSULTIVI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che formulano </a:t>
            </a:r>
            <a:r>
              <a:rPr lang="it-IT" sz="2000" i="1" u="sng" dirty="0">
                <a:latin typeface="Calibri" pitchFamily="34" charset="0"/>
                <a:cs typeface="Calibri" pitchFamily="34" charset="0"/>
              </a:rPr>
              <a:t>pareri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 su questioni riguardanti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l’UE e di cui poi si occupano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la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Commissione,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il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Consiglio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e il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Parlamento,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fungendo così da </a:t>
            </a:r>
            <a:r>
              <a:rPr lang="it-IT" sz="2000" i="1" u="sng" dirty="0">
                <a:latin typeface="Calibri" pitchFamily="34" charset="0"/>
                <a:cs typeface="Calibri" pitchFamily="34" charset="0"/>
              </a:rPr>
              <a:t>ponte tra le istituzioni decisionali </a:t>
            </a:r>
            <a:r>
              <a:rPr lang="it-IT" sz="2000" i="1" u="sng" dirty="0" smtClean="0">
                <a:latin typeface="Calibri" pitchFamily="34" charset="0"/>
                <a:cs typeface="Calibri" pitchFamily="34" charset="0"/>
              </a:rPr>
              <a:t>dell’Unione e </a:t>
            </a:r>
            <a:r>
              <a:rPr lang="it-IT" sz="2000" i="1" u="sng" dirty="0">
                <a:latin typeface="Calibri" pitchFamily="34" charset="0"/>
                <a:cs typeface="Calibri" pitchFamily="34" charset="0"/>
              </a:rPr>
              <a:t>i </a:t>
            </a:r>
            <a:r>
              <a:rPr lang="it-IT" sz="2000" i="1" u="sng" dirty="0" smtClean="0">
                <a:latin typeface="Calibri" pitchFamily="34" charset="0"/>
                <a:cs typeface="Calibri" pitchFamily="34" charset="0"/>
              </a:rPr>
              <a:t>suoi cittadini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0" indent="0" algn="just"/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Tra essi ricordiamo:</a:t>
            </a:r>
          </a:p>
          <a:p>
            <a:pPr algn="just">
              <a:buFont typeface="Wingdings" pitchFamily="2" charset="2"/>
              <a:buChar char="§"/>
            </a:pPr>
            <a:r>
              <a:rPr lang="it-IT" sz="200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Comitato economico e </a:t>
            </a:r>
            <a:r>
              <a:rPr lang="it-IT" sz="200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sociale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che è l’organo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consultivo dell'UE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composto dai </a:t>
            </a:r>
            <a:r>
              <a:rPr lang="it-IT" sz="2000" b="0" i="1" u="sng" dirty="0" smtClean="0">
                <a:latin typeface="Calibri" pitchFamily="34" charset="0"/>
                <a:cs typeface="Calibri" pitchFamily="34" charset="0"/>
              </a:rPr>
              <a:t>rappresentanti dei lavoratori </a:t>
            </a:r>
            <a:r>
              <a:rPr lang="it-IT" sz="2000" b="0" i="1" u="sng" dirty="0">
                <a:latin typeface="Calibri" pitchFamily="34" charset="0"/>
                <a:cs typeface="Calibri" pitchFamily="34" charset="0"/>
              </a:rPr>
              <a:t>e dei datori di lavoro </a:t>
            </a:r>
            <a:r>
              <a:rPr lang="it-IT" sz="2000" b="0" i="1" u="sng" dirty="0" smtClean="0">
                <a:latin typeface="Calibri" pitchFamily="34" charset="0"/>
                <a:cs typeface="Calibri" pitchFamily="34" charset="0"/>
              </a:rPr>
              <a:t>europei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e che lavora per assicurare il dialogo tra le due parti e il bene comune.</a:t>
            </a:r>
          </a:p>
          <a:p>
            <a:pPr marL="0" indent="0" algn="just"/>
            <a:endParaRPr lang="it-IT" sz="2000" b="0" dirty="0" smtClean="0">
              <a:latin typeface="Calibri" pitchFamily="34" charset="0"/>
              <a:cs typeface="Calibri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it-IT" sz="200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Comitato </a:t>
            </a:r>
            <a:r>
              <a:rPr lang="it-IT" sz="200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delle </a:t>
            </a:r>
            <a:r>
              <a:rPr lang="it-IT" sz="200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regioni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 che è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l’organo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consultivo dell'UE composto da </a:t>
            </a:r>
            <a:r>
              <a:rPr lang="it-IT" sz="2000" b="0" i="1" u="sng" dirty="0">
                <a:latin typeface="Calibri" pitchFamily="34" charset="0"/>
                <a:cs typeface="Calibri" pitchFamily="34" charset="0"/>
              </a:rPr>
              <a:t>rappresentanti eletti a livello locale e regionale provenienti da tutti i 28 Stati membri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.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Questi ultimi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possono scambiarsi pareri sulle norme dell'UE che incidono direttamente sulle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singole regioni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e sulle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città degli Stati membri.</a:t>
            </a:r>
            <a:endParaRPr lang="it-IT" sz="2000" b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06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50000">
              <a:schemeClr val="accent1">
                <a:tint val="66000"/>
                <a:satMod val="160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395536" y="365760"/>
            <a:ext cx="8424936" cy="548640"/>
          </a:xfrm>
        </p:spPr>
        <p:txBody>
          <a:bodyPr/>
          <a:lstStyle/>
          <a:p>
            <a:pPr algn="ctr"/>
            <a:r>
              <a:rPr lang="it-IT" i="1" dirty="0" smtClean="0">
                <a:solidFill>
                  <a:srgbClr val="002060"/>
                </a:solidFill>
              </a:rPr>
              <a:t>La «BCE»: banca centrale europea</a:t>
            </a:r>
            <a:endParaRPr lang="it-IT" i="1" dirty="0">
              <a:solidFill>
                <a:srgbClr val="002060"/>
              </a:solidFill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355976" y="1268760"/>
            <a:ext cx="4764104" cy="4757514"/>
          </a:xfrm>
        </p:spPr>
        <p:txBody>
          <a:bodyPr>
            <a:normAutofit lnSpcReduction="10000"/>
          </a:bodyPr>
          <a:lstStyle/>
          <a:p>
            <a:pPr marL="0" indent="0" algn="just"/>
            <a:r>
              <a:rPr lang="it-IT" sz="2000" b="0" dirty="0">
                <a:latin typeface="Calibri" pitchFamily="34" charset="0"/>
                <a:cs typeface="Calibri" pitchFamily="34" charset="0"/>
              </a:rPr>
              <a:t>La </a:t>
            </a:r>
            <a:r>
              <a:rPr lang="it-IT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Banca centrale europea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(«</a:t>
            </a:r>
            <a:r>
              <a:rPr lang="it-IT" sz="2000" b="0" i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BCE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») </a:t>
            </a:r>
            <a:r>
              <a:rPr lang="it-IT" sz="2000" b="0" i="1" u="sng" dirty="0">
                <a:latin typeface="Calibri" pitchFamily="34" charset="0"/>
                <a:cs typeface="Calibri" pitchFamily="34" charset="0"/>
              </a:rPr>
              <a:t>gestisce </a:t>
            </a:r>
            <a:r>
              <a:rPr lang="it-IT" sz="2000" b="0" i="1" u="sng" dirty="0" smtClean="0">
                <a:latin typeface="Calibri" pitchFamily="34" charset="0"/>
                <a:cs typeface="Calibri" pitchFamily="34" charset="0"/>
              </a:rPr>
              <a:t>la </a:t>
            </a:r>
            <a:r>
              <a:rPr lang="it-IT" sz="2000" b="0" i="1" u="sng" dirty="0">
                <a:latin typeface="Calibri" pitchFamily="34" charset="0"/>
                <a:cs typeface="Calibri" pitchFamily="34" charset="0"/>
              </a:rPr>
              <a:t>politica economica e monetaria dell'UE. </a:t>
            </a:r>
            <a:endParaRPr lang="it-IT" sz="2000" b="0" i="1" u="sng" dirty="0" smtClean="0">
              <a:latin typeface="Calibri" pitchFamily="34" charset="0"/>
              <a:cs typeface="Calibri" pitchFamily="34" charset="0"/>
            </a:endParaRPr>
          </a:p>
          <a:p>
            <a:pPr marL="0" indent="0" algn="just"/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Tale organo indipendente è nato per favorire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la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crescita economica dei Paesi dell’Unione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e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l'occupazione dei cittadini europei.</a:t>
            </a:r>
          </a:p>
          <a:p>
            <a:pPr marL="0" indent="0" algn="just"/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Tra i suoi compiti, ricordiamo i più importanti:</a:t>
            </a:r>
          </a:p>
          <a:p>
            <a:pPr algn="just">
              <a:buFont typeface="Arial" pitchFamily="34" charset="0"/>
              <a:buChar char="•"/>
            </a:pPr>
            <a:r>
              <a:rPr lang="it-IT" sz="2000" b="0" dirty="0">
                <a:latin typeface="Calibri" pitchFamily="34" charset="0"/>
                <a:cs typeface="Calibri" pitchFamily="34" charset="0"/>
              </a:rPr>
              <a:t>f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ornire prestiti alle banche europee;</a:t>
            </a:r>
          </a:p>
          <a:p>
            <a:pPr algn="just">
              <a:buFont typeface="Arial" pitchFamily="34" charset="0"/>
              <a:buChar char="•"/>
            </a:pP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autorizzare i Paesi dell’</a:t>
            </a:r>
            <a:r>
              <a:rPr lang="it-IT" sz="2000" i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eurozona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 (com’è chiamata la zona dell’Europa che corrisponde all’insieme dei Paesi che hanno adottato l’euro come moneta nazionale) ad emettere, ovvero rilasciare,  l’euro </a:t>
            </a:r>
            <a:r>
              <a:rPr lang="it-IT" sz="2000" b="0" dirty="0">
                <a:latin typeface="Calibri" pitchFamily="34" charset="0"/>
                <a:cs typeface="Calibri" pitchFamily="34" charset="0"/>
              </a:rPr>
              <a:t>in </a:t>
            </a:r>
            <a:r>
              <a:rPr lang="it-IT" sz="2000" b="0" dirty="0" smtClean="0">
                <a:latin typeface="Calibri" pitchFamily="34" charset="0"/>
                <a:cs typeface="Calibri" pitchFamily="34" charset="0"/>
              </a:rPr>
              <a:t>banconote.</a:t>
            </a:r>
            <a:endParaRPr lang="it-IT" sz="2000" b="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4283968" cy="4613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6811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404664"/>
            <a:ext cx="8784976" cy="230425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dirty="0" smtClean="0">
                <a:solidFill>
                  <a:srgbClr val="002060"/>
                </a:solidFill>
              </a:rPr>
              <a:t>Siamo partiti da </a:t>
            </a:r>
            <a:r>
              <a:rPr lang="it-IT" u="sng" dirty="0" smtClean="0">
                <a:solidFill>
                  <a:srgbClr val="002060"/>
                </a:solidFill>
              </a:rPr>
              <a:t>un’EUROPA DIVISA DA RANCORI E RIVENDICAZIONI</a:t>
            </a:r>
            <a:r>
              <a:rPr lang="it-IT" dirty="0" smtClean="0">
                <a:solidFill>
                  <a:srgbClr val="002060"/>
                </a:solidFill>
              </a:rPr>
              <a:t> di ogni sorta, alla fine della seconda Guerra Mondiale.</a:t>
            </a:r>
          </a:p>
          <a:p>
            <a:pPr marL="0" indent="0" algn="just">
              <a:buNone/>
            </a:pPr>
            <a:r>
              <a:rPr lang="it-IT" dirty="0" smtClean="0">
                <a:solidFill>
                  <a:srgbClr val="002060"/>
                </a:solidFill>
              </a:rPr>
              <a:t>Ma abbiamo imparato che </a:t>
            </a:r>
            <a:r>
              <a:rPr lang="it-IT" b="1" dirty="0" smtClean="0">
                <a:solidFill>
                  <a:srgbClr val="FFC000"/>
                </a:solidFill>
              </a:rPr>
              <a:t>UNITI SIAMO PIÙ FORTI</a:t>
            </a:r>
            <a:r>
              <a:rPr lang="it-IT" dirty="0">
                <a:solidFill>
                  <a:srgbClr val="002060"/>
                </a:solidFill>
              </a:rPr>
              <a:t> </a:t>
            </a:r>
            <a:r>
              <a:rPr lang="it-IT" dirty="0" smtClean="0">
                <a:solidFill>
                  <a:srgbClr val="002060"/>
                </a:solidFill>
              </a:rPr>
              <a:t>e che, </a:t>
            </a:r>
            <a:r>
              <a:rPr lang="it-IT" b="1" dirty="0" smtClean="0">
                <a:solidFill>
                  <a:srgbClr val="7030A0"/>
                </a:solidFill>
              </a:rPr>
              <a:t>COOPERANDO</a:t>
            </a:r>
            <a:r>
              <a:rPr lang="it-IT" dirty="0" smtClean="0">
                <a:solidFill>
                  <a:srgbClr val="002060"/>
                </a:solidFill>
              </a:rPr>
              <a:t>, </a:t>
            </a:r>
            <a:r>
              <a:rPr lang="it-IT" b="1" dirty="0" smtClean="0">
                <a:solidFill>
                  <a:srgbClr val="FF0000"/>
                </a:solidFill>
              </a:rPr>
              <a:t>TUTTO DIVENTA POSSIBILE</a:t>
            </a:r>
            <a:r>
              <a:rPr lang="it-IT" dirty="0" smtClean="0">
                <a:solidFill>
                  <a:srgbClr val="002060"/>
                </a:solidFill>
              </a:rPr>
              <a:t>, anche </a:t>
            </a:r>
            <a:r>
              <a:rPr lang="it-IT" b="1" dirty="0" smtClean="0">
                <a:solidFill>
                  <a:srgbClr val="086C2E"/>
                </a:solidFill>
              </a:rPr>
              <a:t>RICOSTRUIRE LA PACE</a:t>
            </a:r>
            <a:r>
              <a:rPr lang="it-IT" dirty="0" smtClean="0">
                <a:solidFill>
                  <a:srgbClr val="002060"/>
                </a:solidFill>
              </a:rPr>
              <a:t>.</a:t>
            </a:r>
            <a:endParaRPr lang="it-IT" dirty="0">
              <a:solidFill>
                <a:srgbClr val="002060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852936"/>
            <a:ext cx="2921000" cy="4005064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164" y="3293678"/>
            <a:ext cx="4896544" cy="312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16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i="1" dirty="0" smtClean="0">
                <a:solidFill>
                  <a:srgbClr val="002060"/>
                </a:solidFill>
              </a:rPr>
              <a:t>E ancora…………….</a:t>
            </a:r>
            <a:endParaRPr lang="it-IT" i="1" dirty="0">
              <a:solidFill>
                <a:srgbClr val="00206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100628"/>
            <a:ext cx="8352928" cy="5352708"/>
          </a:xfrm>
        </p:spPr>
        <p:txBody>
          <a:bodyPr>
            <a:normAutofit lnSpcReduction="10000"/>
          </a:bodyPr>
          <a:lstStyle/>
          <a:p>
            <a:r>
              <a:rPr lang="it-IT" sz="3200" dirty="0" smtClean="0">
                <a:solidFill>
                  <a:srgbClr val="FF0000"/>
                </a:solidFill>
              </a:rPr>
              <a:t>Sai cosa fa l’Europa per te?</a:t>
            </a:r>
          </a:p>
          <a:p>
            <a:pPr marL="0" indent="0" algn="just"/>
            <a:r>
              <a:rPr lang="it-IT" sz="2400" b="0" dirty="0" smtClean="0"/>
              <a:t>In vista delle prossime elezioni europee del 2019, l’Unione europea ha istituito un sito (</a:t>
            </a:r>
            <a:r>
              <a:rPr lang="it-IT" sz="2400" b="0" dirty="0" smtClean="0">
                <a:hlinkClick r:id="rId2"/>
              </a:rPr>
              <a:t>https://www.what-europe-does-for-me.eu/it/portal - </a:t>
            </a:r>
            <a:r>
              <a:rPr lang="it-IT" sz="2400" b="0" dirty="0" smtClean="0"/>
              <a:t>) che ci aiuta a ricordare,</a:t>
            </a:r>
            <a:r>
              <a:rPr lang="it-IT" sz="2400" b="0" dirty="0"/>
              <a:t> tramite brevi note,</a:t>
            </a:r>
            <a:r>
              <a:rPr lang="it-IT" sz="2400" b="0" dirty="0" smtClean="0"/>
              <a:t> i risultati ottenuti dalla politica europea nei più svariati ambiti (famiglia, lavoro, sanità, viaggio, hobby, studio, sicurezza, diritti): si tratta, in alcuni casi, di piccoli successi che hanno prodotto un profondo cambiamento nella vita quotidiana dei singoli cittadini in ciascuna regione e città dell’Unione.</a:t>
            </a:r>
          </a:p>
          <a:p>
            <a:pPr marL="0" indent="0" algn="just"/>
            <a:endParaRPr lang="it-IT" sz="2400" b="0" dirty="0"/>
          </a:p>
          <a:p>
            <a:pPr marL="0" indent="0" algn="just"/>
            <a:endParaRPr lang="it-IT" sz="2800" i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/>
            <a:r>
              <a:rPr lang="it-IT" sz="280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 un’occhiata alla tua regione:</a:t>
            </a:r>
          </a:p>
          <a:p>
            <a:pPr marL="0" indent="0" algn="just"/>
            <a:r>
              <a:rPr lang="it-IT" sz="200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https://www.what-europe-does-for-me.eu/it/portal/1/0</a:t>
            </a:r>
            <a:endParaRPr lang="it-IT" sz="2000" i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/>
            <a:endParaRPr lang="it-IT" sz="2800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778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81" y="834971"/>
            <a:ext cx="8568952" cy="504056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434681" y="188640"/>
            <a:ext cx="6708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PON- «OLTRE LE CULTURE 2»</a:t>
            </a:r>
            <a:endParaRPr lang="it-IT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48925" y="6021883"/>
            <a:ext cx="6956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i="1" dirty="0" smtClean="0">
                <a:latin typeface="Times New Roman" pitchFamily="18" charset="0"/>
                <a:cs typeface="Times New Roman" pitchFamily="18" charset="0"/>
              </a:rPr>
              <a:t>INCONTRO «S. GIOVANNI BOSCO»- LICEO «JOMMELLI»</a:t>
            </a:r>
          </a:p>
          <a:p>
            <a:r>
              <a:rPr lang="it-IT" sz="2000" b="1" i="1" dirty="0" smtClean="0">
                <a:latin typeface="Times New Roman" pitchFamily="18" charset="0"/>
                <a:cs typeface="Times New Roman" pitchFamily="18" charset="0"/>
              </a:rPr>
              <a:t>AVERSA 15/O3/2019</a:t>
            </a:r>
            <a:endParaRPr lang="it-IT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07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379465" y="3491136"/>
            <a:ext cx="5544616" cy="990600"/>
          </a:xfrm>
        </p:spPr>
        <p:txBody>
          <a:bodyPr/>
          <a:lstStyle/>
          <a:p>
            <a:pPr algn="ctr"/>
            <a:r>
              <a:rPr lang="it-IT" b="1" i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Cosa sappiamo ora?</a:t>
            </a:r>
            <a:endParaRPr lang="it-IT" b="1" i="1" u="sng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reccia in giù 4"/>
          <p:cNvSpPr/>
          <p:nvPr/>
        </p:nvSpPr>
        <p:spPr>
          <a:xfrm>
            <a:off x="5282777" y="4852615"/>
            <a:ext cx="1008112" cy="1728192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556792"/>
            <a:ext cx="1656184" cy="5301208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906" y="4659436"/>
            <a:ext cx="2162175" cy="2114550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48680"/>
            <a:ext cx="5214241" cy="2664296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6750" flipH="1">
            <a:off x="230071" y="1813041"/>
            <a:ext cx="1924455" cy="2408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82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936103"/>
          </a:xfrm>
        </p:spPr>
        <p:txBody>
          <a:bodyPr>
            <a:normAutofit/>
          </a:bodyPr>
          <a:lstStyle/>
          <a:p>
            <a:r>
              <a:rPr lang="it-IT" sz="40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Tappe dell’Europa Unita</a:t>
            </a:r>
            <a:endParaRPr lang="it-IT" sz="4000" b="1" u="sng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75656" y="1412776"/>
            <a:ext cx="6400800" cy="648072"/>
          </a:xfrm>
        </p:spPr>
        <p:txBody>
          <a:bodyPr>
            <a:normAutofit/>
          </a:bodyPr>
          <a:lstStyle/>
          <a:p>
            <a:r>
              <a:rPr lang="it-IT" sz="2800" i="1" dirty="0" smtClean="0">
                <a:solidFill>
                  <a:schemeClr val="tx1"/>
                </a:solidFill>
              </a:rPr>
              <a:t>(una lunga </a:t>
            </a:r>
            <a:r>
              <a:rPr lang="it-IT" sz="2800" i="1" smtClean="0">
                <a:solidFill>
                  <a:schemeClr val="tx1"/>
                </a:solidFill>
              </a:rPr>
              <a:t>strada ambiziosa)</a:t>
            </a:r>
            <a:endParaRPr lang="it-IT" sz="2800" i="1" dirty="0">
              <a:solidFill>
                <a:schemeClr val="tx1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564904"/>
            <a:ext cx="6696744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3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chemeClr val="tx2"/>
                </a:solidFill>
              </a:rPr>
              <a:t>Un’Europa Unita per la </a:t>
            </a:r>
            <a:r>
              <a:rPr lang="it-IT" b="1" i="1" u="sng" dirty="0" smtClean="0">
                <a:solidFill>
                  <a:schemeClr val="tx2"/>
                </a:solidFill>
              </a:rPr>
              <a:t>PACE</a:t>
            </a:r>
            <a:endParaRPr lang="it-IT" b="1" i="1" u="sng" dirty="0">
              <a:solidFill>
                <a:schemeClr val="tx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151216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sz="2400" dirty="0" smtClean="0"/>
              <a:t>Un </a:t>
            </a:r>
            <a:r>
              <a:rPr lang="it-IT" sz="2400" dirty="0" smtClean="0">
                <a:solidFill>
                  <a:srgbClr val="FF0000"/>
                </a:solidFill>
              </a:rPr>
              <a:t>concetto chiave della cittadinanza europea </a:t>
            </a:r>
            <a:r>
              <a:rPr lang="it-IT" sz="2400" dirty="0" smtClean="0"/>
              <a:t>è sicuramente quello di </a:t>
            </a:r>
            <a:r>
              <a:rPr lang="it-IT" sz="2400" i="1" u="sng" dirty="0" smtClean="0">
                <a:solidFill>
                  <a:schemeClr val="tx2"/>
                </a:solidFill>
              </a:rPr>
              <a:t>«PACE»</a:t>
            </a:r>
            <a:r>
              <a:rPr lang="it-IT" sz="2400" dirty="0" smtClean="0"/>
              <a:t>: l’idea di creare un’Europa unita divenne, infatti, un’esigenza diffusa in tutti i paesi europei in seguito alle immani tragedie e distruzioni causate dalla seconda guerra mondiale.</a:t>
            </a:r>
            <a:endParaRPr lang="it-IT" sz="2400" i="1" u="sng" dirty="0">
              <a:solidFill>
                <a:schemeClr val="tx2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395" y="2780928"/>
            <a:ext cx="5724128" cy="4005064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32091" y="2791964"/>
            <a:ext cx="336273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>
                <a:solidFill>
                  <a:prstClr val="black"/>
                </a:solidFill>
              </a:rPr>
              <a:t>Di fronte alle rovine materiali e morali provocate dalla guerra, in molte persone maturò la convinzione che, </a:t>
            </a:r>
            <a:r>
              <a:rPr lang="it-IT" sz="2000" u="sng" dirty="0">
                <a:solidFill>
                  <a:srgbClr val="FF0000"/>
                </a:solidFill>
              </a:rPr>
              <a:t>per evitare il ripetersi di simili tragedie</a:t>
            </a:r>
            <a:r>
              <a:rPr lang="it-IT" sz="2000" dirty="0">
                <a:solidFill>
                  <a:prstClr val="black"/>
                </a:solidFill>
              </a:rPr>
              <a:t>, era necessario riunire i popoli europei in un unico grande progetto, obbligarli a lavorare insieme alla ricostruzione della nuova Europa.</a:t>
            </a:r>
          </a:p>
        </p:txBody>
      </p:sp>
    </p:spTree>
    <p:extLst>
      <p:ext uri="{BB962C8B-B14F-4D97-AF65-F5344CB8AC3E}">
        <p14:creationId xmlns:p14="http://schemas.microsoft.com/office/powerpoint/2010/main" val="89889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sz="2800" dirty="0" smtClean="0"/>
              <a:t>La nuova </a:t>
            </a:r>
            <a:r>
              <a:rPr lang="it-IT" sz="2800" b="1" dirty="0" smtClean="0">
                <a:solidFill>
                  <a:schemeClr val="tx2"/>
                </a:solidFill>
              </a:rPr>
              <a:t>Europa Unita</a:t>
            </a:r>
            <a:r>
              <a:rPr lang="it-IT" sz="2800" dirty="0" smtClean="0"/>
              <a:t>, perciò, venne pensata per: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it-IT" sz="2800" dirty="0" smtClean="0"/>
              <a:t>evitare il ripetersi di </a:t>
            </a:r>
            <a:r>
              <a:rPr lang="it-IT" sz="2800" i="1" u="sng" dirty="0" smtClean="0"/>
              <a:t>guerre fratricide </a:t>
            </a:r>
            <a:r>
              <a:rPr lang="it-IT" sz="2800" dirty="0" smtClean="0"/>
              <a:t>(se si accetta, infatti, l’idea di un’Europa </a:t>
            </a:r>
            <a:r>
              <a:rPr lang="it-IT" sz="2800" i="1" u="sng" dirty="0" smtClean="0"/>
              <a:t>unita</a:t>
            </a:r>
            <a:r>
              <a:rPr lang="it-IT" sz="2800" dirty="0" smtClean="0"/>
              <a:t>, ogni guerra tra i Paesi del continente va considerata una guerra civile, cioè tra fratelli);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it-IT" sz="2800" dirty="0" smtClean="0"/>
              <a:t>favorire lo sviluppo economico dell’Europa tramite la </a:t>
            </a:r>
            <a:r>
              <a:rPr lang="it-IT" sz="2800" b="1" i="1" dirty="0" smtClean="0">
                <a:solidFill>
                  <a:schemeClr val="tx2"/>
                </a:solidFill>
              </a:rPr>
              <a:t>COLLABORAZIONE</a:t>
            </a:r>
            <a:r>
              <a:rPr lang="it-IT" sz="2800" dirty="0" smtClean="0"/>
              <a:t> </a:t>
            </a:r>
            <a:r>
              <a:rPr lang="it-IT" sz="2800" dirty="0"/>
              <a:t>tra gli </a:t>
            </a:r>
            <a:r>
              <a:rPr lang="it-IT" sz="2800" dirty="0" smtClean="0"/>
              <a:t>stati (</a:t>
            </a:r>
            <a:r>
              <a:rPr lang="it-IT" sz="2800" dirty="0"/>
              <a:t>altro</a:t>
            </a:r>
            <a:r>
              <a:rPr lang="it-IT" sz="2800" dirty="0" smtClean="0"/>
              <a:t>, importantissimo, </a:t>
            </a:r>
            <a:r>
              <a:rPr lang="it-IT" sz="2800" dirty="0" smtClean="0">
                <a:solidFill>
                  <a:srgbClr val="FF0000"/>
                </a:solidFill>
              </a:rPr>
              <a:t>concetto chiave della cittadinanza europea</a:t>
            </a:r>
            <a:r>
              <a:rPr lang="it-IT" sz="2800" dirty="0" smtClean="0"/>
              <a:t>);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it-IT" sz="2800" b="1" dirty="0" smtClean="0">
                <a:solidFill>
                  <a:schemeClr val="tx2"/>
                </a:solidFill>
              </a:rPr>
              <a:t>AVVICINARE</a:t>
            </a:r>
            <a:r>
              <a:rPr lang="it-IT" sz="2800" dirty="0" smtClean="0"/>
              <a:t> tutti i popoli europei, considerando le differenze tra essi come fonte di «ricchezza» e, allo stesso tempo, celebrando la condivisione di tradizioni, origini linguistiche, cultura, storia e tanto altro in comune.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59414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chemeClr val="tx2"/>
                </a:solidFill>
              </a:rPr>
              <a:t>Ripassiamo assieme i </a:t>
            </a:r>
            <a:r>
              <a:rPr lang="it-IT" b="1" u="sng" dirty="0" smtClean="0">
                <a:solidFill>
                  <a:schemeClr val="tx2"/>
                </a:solidFill>
              </a:rPr>
              <a:t>concetti chiave </a:t>
            </a:r>
            <a:r>
              <a:rPr lang="it-IT" b="1" dirty="0" smtClean="0">
                <a:solidFill>
                  <a:schemeClr val="tx2"/>
                </a:solidFill>
              </a:rPr>
              <a:t>che un </a:t>
            </a:r>
            <a:r>
              <a:rPr lang="it-IT" b="1" u="sng" dirty="0" smtClean="0">
                <a:solidFill>
                  <a:schemeClr val="tx2"/>
                </a:solidFill>
              </a:rPr>
              <a:t>buon cittadino europeo </a:t>
            </a:r>
            <a:r>
              <a:rPr lang="it-IT" b="1" dirty="0" smtClean="0">
                <a:solidFill>
                  <a:schemeClr val="tx2"/>
                </a:solidFill>
              </a:rPr>
              <a:t>dovrebbe conoscere e che abbiamo incontrato finora:</a:t>
            </a:r>
            <a:endParaRPr lang="it-IT" b="1" dirty="0">
              <a:solidFill>
                <a:schemeClr val="tx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645024"/>
            <a:ext cx="8229600" cy="2952328"/>
          </a:xfrm>
        </p:spPr>
        <p:txBody>
          <a:bodyPr/>
          <a:lstStyle/>
          <a:p>
            <a:r>
              <a:rPr lang="it-IT" b="1" i="1" dirty="0" smtClean="0">
                <a:solidFill>
                  <a:schemeClr val="tx2"/>
                </a:solidFill>
              </a:rPr>
              <a:t>PACE e SOLIDARIETÀ tra i Paesi;</a:t>
            </a:r>
          </a:p>
          <a:p>
            <a:r>
              <a:rPr lang="it-IT" b="1" i="1" dirty="0" smtClean="0">
                <a:solidFill>
                  <a:schemeClr val="tx2"/>
                </a:solidFill>
              </a:rPr>
              <a:t>COLLABORAZIONE o COOPERAZIONE tra Stati;</a:t>
            </a:r>
          </a:p>
          <a:p>
            <a:r>
              <a:rPr lang="it-IT" b="1" i="1" dirty="0" smtClean="0">
                <a:solidFill>
                  <a:schemeClr val="tx2"/>
                </a:solidFill>
              </a:rPr>
              <a:t>VICINANZA TRA POPOLI più o meno diversi tra loro</a:t>
            </a:r>
            <a:endParaRPr lang="it-IT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3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648072"/>
          </a:xfrm>
        </p:spPr>
        <p:txBody>
          <a:bodyPr>
            <a:normAutofit/>
          </a:bodyPr>
          <a:lstStyle/>
          <a:p>
            <a:r>
              <a:rPr lang="it-IT" sz="3600" b="1" dirty="0" smtClean="0">
                <a:solidFill>
                  <a:srgbClr val="FF0000"/>
                </a:solidFill>
              </a:rPr>
              <a:t>La </a:t>
            </a:r>
            <a:r>
              <a:rPr lang="it-IT" sz="36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CECA</a:t>
            </a:r>
            <a:r>
              <a:rPr lang="it-IT" sz="3600" b="1" dirty="0" smtClean="0">
                <a:solidFill>
                  <a:srgbClr val="FF0000"/>
                </a:solidFill>
              </a:rPr>
              <a:t>: primo passo verso un’Europa unita</a:t>
            </a:r>
            <a:endParaRPr lang="it-IT" sz="3600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266429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dirty="0" smtClean="0"/>
              <a:t>Si </a:t>
            </a:r>
            <a:r>
              <a:rPr lang="it-IT" sz="2000" dirty="0"/>
              <a:t>cominciò </a:t>
            </a:r>
            <a:r>
              <a:rPr lang="it-IT" sz="2000" dirty="0" smtClean="0"/>
              <a:t>nel </a:t>
            </a:r>
            <a:r>
              <a:rPr lang="it-IT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1951</a:t>
            </a:r>
            <a:r>
              <a:rPr lang="it-IT" sz="2000" dirty="0" smtClean="0"/>
              <a:t> con un trattato per gestire e aumentare la produzione del </a:t>
            </a:r>
            <a:r>
              <a:rPr lang="it-IT" sz="2000" i="1" dirty="0" smtClean="0"/>
              <a:t>carbone</a:t>
            </a:r>
            <a:r>
              <a:rPr lang="it-IT" sz="2000" dirty="0" smtClean="0"/>
              <a:t> e dell’</a:t>
            </a:r>
            <a:r>
              <a:rPr lang="it-IT" sz="2000" i="1" dirty="0" smtClean="0"/>
              <a:t>acciaio</a:t>
            </a:r>
            <a:r>
              <a:rPr lang="it-IT" sz="2000" dirty="0" smtClean="0"/>
              <a:t>, due materie prime indispensabili per la crescita delle industrie e, quindi, anche quella economica. </a:t>
            </a:r>
          </a:p>
          <a:p>
            <a:pPr marL="0" indent="0" algn="just">
              <a:buNone/>
            </a:pPr>
            <a:r>
              <a:rPr lang="it-IT" sz="2000" dirty="0" smtClean="0"/>
              <a:t>Nacque, così, la </a:t>
            </a:r>
            <a:r>
              <a:rPr lang="it-IT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CECA</a:t>
            </a:r>
            <a:r>
              <a:rPr lang="it-IT" sz="2000" dirty="0" smtClean="0"/>
              <a:t>, ovvero la </a:t>
            </a:r>
            <a:r>
              <a:rPr lang="it-IT" sz="2000" i="1" dirty="0" smtClean="0">
                <a:solidFill>
                  <a:srgbClr val="FF0000"/>
                </a:solidFill>
              </a:rPr>
              <a:t>Comunità Europea del Carbone e dell’Acciaio</a:t>
            </a:r>
            <a:r>
              <a:rPr lang="it-IT" sz="2000" dirty="0" smtClean="0"/>
              <a:t>: il trattato fu firmato a Parigi e vi aderirono </a:t>
            </a:r>
            <a:r>
              <a:rPr lang="it-IT" sz="2000" dirty="0" smtClean="0">
                <a:solidFill>
                  <a:srgbClr val="FF0000"/>
                </a:solidFill>
              </a:rPr>
              <a:t>Germania</a:t>
            </a:r>
            <a:r>
              <a:rPr lang="it-IT" sz="2000" dirty="0" smtClean="0"/>
              <a:t>, </a:t>
            </a:r>
            <a:r>
              <a:rPr lang="it-IT" sz="2000" dirty="0" smtClean="0">
                <a:solidFill>
                  <a:srgbClr val="FF0000"/>
                </a:solidFill>
              </a:rPr>
              <a:t>Francia</a:t>
            </a:r>
            <a:r>
              <a:rPr lang="it-IT" sz="2000" dirty="0" smtClean="0"/>
              <a:t>, </a:t>
            </a:r>
            <a:r>
              <a:rPr lang="it-IT" sz="2000" dirty="0" smtClean="0">
                <a:solidFill>
                  <a:srgbClr val="FF0000"/>
                </a:solidFill>
              </a:rPr>
              <a:t>Italia</a:t>
            </a:r>
            <a:r>
              <a:rPr lang="it-IT" sz="2000" dirty="0" smtClean="0"/>
              <a:t>, </a:t>
            </a:r>
            <a:r>
              <a:rPr lang="it-IT" sz="2000" dirty="0" smtClean="0">
                <a:solidFill>
                  <a:srgbClr val="FF0000"/>
                </a:solidFill>
              </a:rPr>
              <a:t>Belgio</a:t>
            </a:r>
            <a:r>
              <a:rPr lang="it-IT" sz="2000" dirty="0" smtClean="0"/>
              <a:t>, </a:t>
            </a:r>
            <a:r>
              <a:rPr lang="it-IT" sz="2000" dirty="0" smtClean="0">
                <a:solidFill>
                  <a:srgbClr val="FF0000"/>
                </a:solidFill>
              </a:rPr>
              <a:t>Lussemburgo</a:t>
            </a:r>
            <a:r>
              <a:rPr lang="it-IT" sz="2000" dirty="0" smtClean="0"/>
              <a:t>, </a:t>
            </a:r>
            <a:r>
              <a:rPr lang="it-IT" sz="2000" dirty="0" smtClean="0">
                <a:solidFill>
                  <a:srgbClr val="FF0000"/>
                </a:solidFill>
              </a:rPr>
              <a:t>Olanda</a:t>
            </a:r>
            <a:r>
              <a:rPr lang="it-IT" sz="2000" dirty="0" smtClean="0"/>
              <a:t>.</a:t>
            </a:r>
          </a:p>
          <a:p>
            <a:pPr marL="0" indent="0" algn="just">
              <a:buNone/>
            </a:pPr>
            <a:r>
              <a:rPr lang="it-IT" sz="2000" dirty="0" smtClean="0"/>
              <a:t>Rappresentò un risultato davvero importante, in quanto (non bisogna dimenticarlo) si sedettero intorno ad uno stesso tavolo due nemici per eccellenza: Francia e Germania.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717032"/>
            <a:ext cx="7488831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78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hiaro">
  <a:themeElements>
    <a:clrScheme name="Elic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ar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0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3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Angoli">
  <a:themeElements>
    <a:clrScheme name="Angoli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oli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oli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89</TotalTime>
  <Words>2338</Words>
  <Application>Microsoft Office PowerPoint</Application>
  <PresentationFormat>Presentazione su schermo (4:3)</PresentationFormat>
  <Paragraphs>152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16</vt:i4>
      </vt:variant>
      <vt:variant>
        <vt:lpstr>Titoli diapositive</vt:lpstr>
      </vt:variant>
      <vt:variant>
        <vt:i4>31</vt:i4>
      </vt:variant>
    </vt:vector>
  </HeadingPairs>
  <TitlesOfParts>
    <vt:vector size="47" baseType="lpstr">
      <vt:lpstr>Chiaro</vt:lpstr>
      <vt:lpstr>Tema di Office</vt:lpstr>
      <vt:lpstr>1_Tema di Office</vt:lpstr>
      <vt:lpstr>2_Tema di Office</vt:lpstr>
      <vt:lpstr>3_Tema di Office</vt:lpstr>
      <vt:lpstr>4_Tema di Office</vt:lpstr>
      <vt:lpstr>5_Tema di Office</vt:lpstr>
      <vt:lpstr>6_Tema di Office</vt:lpstr>
      <vt:lpstr>7_Tema di Office</vt:lpstr>
      <vt:lpstr>8_Tema di Office</vt:lpstr>
      <vt:lpstr>9_Tema di Office</vt:lpstr>
      <vt:lpstr>10_Tema di Office</vt:lpstr>
      <vt:lpstr>11_Tema di Office</vt:lpstr>
      <vt:lpstr>12_Tema di Office</vt:lpstr>
      <vt:lpstr>13_Tema di Office</vt:lpstr>
      <vt:lpstr>Angoli</vt:lpstr>
      <vt:lpstr>LA Scuola  S. S. di Primo Grado "SAN GIOVANNI BOSCO" di trentola-ducenta  INCONTRA  IL LICEO STATALE "N. JOMMELLI" DI AVERSA </vt:lpstr>
      <vt:lpstr>SALVE, AMICI DEL LICEO JOMMELLI!</vt:lpstr>
      <vt:lpstr>Presentazione standard di PowerPoint</vt:lpstr>
      <vt:lpstr>Cosa sappiamo ora?</vt:lpstr>
      <vt:lpstr>Le Tappe dell’Europa Unita</vt:lpstr>
      <vt:lpstr>Un’Europa Unita per la PACE</vt:lpstr>
      <vt:lpstr>Presentazione standard di PowerPoint</vt:lpstr>
      <vt:lpstr>Ripassiamo assieme i concetti chiave che un buon cittadino europeo dovrebbe conoscere e che abbiamo incontrato finora:</vt:lpstr>
      <vt:lpstr>La CECA: primo passo verso un’Europa unita</vt:lpstr>
      <vt:lpstr>La CEE: il via alla libera circolazione</vt:lpstr>
      <vt:lpstr>La nascita della COMUNITÀ EUROPEA</vt:lpstr>
      <vt:lpstr>Dall’Europa dei sei  all’Europa dei NOVE:</vt:lpstr>
      <vt:lpstr>La nascita dell’Unione Europea</vt:lpstr>
      <vt:lpstr>La nascita dell’Unione Europea</vt:lpstr>
      <vt:lpstr>Verso la moneta unica</vt:lpstr>
      <vt:lpstr>Convenzione di Schengen</vt:lpstr>
      <vt:lpstr>Ripassiamo assieme i concetti chiave che un buon cittadino europeo dovrebbe conoscere e che abbiamo incontrato finora:</vt:lpstr>
      <vt:lpstr>L’UE OGGI</vt:lpstr>
      <vt:lpstr>Il GOVERNO  DELL’ unione europea</vt:lpstr>
      <vt:lpstr>RIPASSIAMO I CONCETTI UTILI PER LA LEZIONE</vt:lpstr>
      <vt:lpstr>La struttura dell’ unione europea</vt:lpstr>
      <vt:lpstr>IL GOVERNO DELL’UNIONE EUROPEA: le principali istituzioni</vt:lpstr>
      <vt:lpstr>Analizziamo ciascuna istituzione: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Gli organi consultivi</vt:lpstr>
      <vt:lpstr>La «BCE»: banca centrale europea</vt:lpstr>
      <vt:lpstr>E ancora…………….</vt:lpstr>
      <vt:lpstr>Presentazione standard di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Marinella</dc:creator>
  <cp:lastModifiedBy>Marinella</cp:lastModifiedBy>
  <cp:revision>23</cp:revision>
  <dcterms:created xsi:type="dcterms:W3CDTF">2019-03-14T16:19:36Z</dcterms:created>
  <dcterms:modified xsi:type="dcterms:W3CDTF">2019-05-27T12:06:16Z</dcterms:modified>
</cp:coreProperties>
</file>