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3997-C8A4-4C43-B840-C5E59435C838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EE71-52D8-446C-9C43-635FCB9774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5930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3997-C8A4-4C43-B840-C5E59435C838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EE71-52D8-446C-9C43-635FCB9774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1413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3997-C8A4-4C43-B840-C5E59435C838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EE71-52D8-446C-9C43-635FCB9774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323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3997-C8A4-4C43-B840-C5E59435C838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EE71-52D8-446C-9C43-635FCB9774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3595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3997-C8A4-4C43-B840-C5E59435C838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EE71-52D8-446C-9C43-635FCB9774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0598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3997-C8A4-4C43-B840-C5E59435C838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EE71-52D8-446C-9C43-635FCB9774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9353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3997-C8A4-4C43-B840-C5E59435C838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EE71-52D8-446C-9C43-635FCB9774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4283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3997-C8A4-4C43-B840-C5E59435C838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EE71-52D8-446C-9C43-635FCB9774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9410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3997-C8A4-4C43-B840-C5E59435C838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EE71-52D8-446C-9C43-635FCB9774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4480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3997-C8A4-4C43-B840-C5E59435C838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EE71-52D8-446C-9C43-635FCB9774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9528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3997-C8A4-4C43-B840-C5E59435C838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EE71-52D8-446C-9C43-635FCB9774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2371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E3997-C8A4-4C43-B840-C5E59435C838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CEE71-52D8-446C-9C43-635FCB9774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9266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275856" y="2132856"/>
            <a:ext cx="5089795" cy="1152128"/>
          </a:xfrm>
        </p:spPr>
        <p:txBody>
          <a:bodyPr>
            <a:normAutofit fontScale="90000"/>
          </a:bodyPr>
          <a:lstStyle/>
          <a:p>
            <a:r>
              <a:rPr lang="it-IT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spasso per l’EUROPA!</a:t>
            </a:r>
            <a:br>
              <a:rPr lang="it-IT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1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(attività </a:t>
            </a:r>
            <a:r>
              <a:rPr lang="it-IT" sz="31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ludodidattica</a:t>
            </a:r>
            <a:r>
              <a:rPr lang="it-IT" sz="31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it-IT" sz="31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4437112"/>
            <a:ext cx="5832648" cy="2304256"/>
          </a:xfrm>
        </p:spPr>
        <p:txBody>
          <a:bodyPr>
            <a:normAutofit lnSpcReduction="10000"/>
          </a:bodyPr>
          <a:lstStyle/>
          <a:p>
            <a:pPr algn="l"/>
            <a:r>
              <a:rPr lang="it-IT" sz="2200" i="1" u="sng" dirty="0" smtClean="0">
                <a:solidFill>
                  <a:schemeClr val="tx1"/>
                </a:solidFill>
              </a:rPr>
              <a:t>Compito di realtà:</a:t>
            </a:r>
          </a:p>
          <a:p>
            <a:pPr marL="457200" indent="-457200" algn="l">
              <a:buClr>
                <a:srgbClr val="002060"/>
              </a:buClr>
              <a:buFont typeface="Arial" pitchFamily="34" charset="0"/>
              <a:buChar char="•"/>
            </a:pPr>
            <a:r>
              <a:rPr lang="it-IT" sz="2200" i="1" dirty="0">
                <a:solidFill>
                  <a:schemeClr val="tx1"/>
                </a:solidFill>
              </a:rPr>
              <a:t>c</a:t>
            </a:r>
            <a:r>
              <a:rPr lang="it-IT" sz="2200" i="1" dirty="0" smtClean="0">
                <a:solidFill>
                  <a:schemeClr val="tx1"/>
                </a:solidFill>
              </a:rPr>
              <a:t>ompetenze sociali e civiche;</a:t>
            </a:r>
          </a:p>
          <a:p>
            <a:pPr marL="457200" indent="-457200" algn="l">
              <a:buClr>
                <a:srgbClr val="002060"/>
              </a:buClr>
              <a:buFont typeface="Arial" pitchFamily="34" charset="0"/>
              <a:buChar char="•"/>
            </a:pPr>
            <a:r>
              <a:rPr lang="it-IT" sz="2200" i="1" dirty="0">
                <a:solidFill>
                  <a:schemeClr val="tx1"/>
                </a:solidFill>
              </a:rPr>
              <a:t>c</a:t>
            </a:r>
            <a:r>
              <a:rPr lang="it-IT" sz="2200" i="1" dirty="0" smtClean="0">
                <a:solidFill>
                  <a:schemeClr val="tx1"/>
                </a:solidFill>
              </a:rPr>
              <a:t>omunicazione nella madrelingua e in lingua straniera;</a:t>
            </a:r>
          </a:p>
          <a:p>
            <a:pPr marL="457200" indent="-457200" algn="l">
              <a:buClr>
                <a:srgbClr val="002060"/>
              </a:buClr>
              <a:buFont typeface="Arial" pitchFamily="34" charset="0"/>
              <a:buChar char="•"/>
            </a:pPr>
            <a:r>
              <a:rPr lang="it-IT" sz="2200" i="1" dirty="0">
                <a:solidFill>
                  <a:schemeClr val="tx1"/>
                </a:solidFill>
              </a:rPr>
              <a:t>c</a:t>
            </a:r>
            <a:r>
              <a:rPr lang="it-IT" sz="2200" i="1" dirty="0" smtClean="0">
                <a:solidFill>
                  <a:schemeClr val="tx1"/>
                </a:solidFill>
              </a:rPr>
              <a:t>ompetenze digitali;</a:t>
            </a:r>
          </a:p>
          <a:p>
            <a:pPr marL="457200" indent="-457200" algn="l">
              <a:buClr>
                <a:srgbClr val="002060"/>
              </a:buClr>
              <a:buFont typeface="Arial" pitchFamily="34" charset="0"/>
              <a:buChar char="•"/>
            </a:pPr>
            <a:r>
              <a:rPr lang="it-IT" sz="2200" i="1" dirty="0">
                <a:solidFill>
                  <a:schemeClr val="tx1"/>
                </a:solidFill>
              </a:rPr>
              <a:t>c</a:t>
            </a:r>
            <a:r>
              <a:rPr lang="it-IT" sz="2200" i="1" dirty="0" smtClean="0">
                <a:solidFill>
                  <a:schemeClr val="tx1"/>
                </a:solidFill>
              </a:rPr>
              <a:t>ompetenze storico-geografiche</a:t>
            </a:r>
          </a:p>
          <a:p>
            <a:pPr marL="457200" indent="-457200">
              <a:buFont typeface="Arial" pitchFamily="34" charset="0"/>
              <a:buChar char="•"/>
            </a:pPr>
            <a:endParaRPr lang="it-IT" i="1" dirty="0">
              <a:solidFill>
                <a:schemeClr val="tx1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01" y="24408"/>
            <a:ext cx="8496944" cy="1737066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271" y="3473062"/>
            <a:ext cx="2830729" cy="3357617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62" y="1940884"/>
            <a:ext cx="2421338" cy="213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23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296144"/>
          </a:xfrm>
        </p:spPr>
        <p:txBody>
          <a:bodyPr>
            <a:normAutofit fontScale="90000"/>
          </a:bodyPr>
          <a:lstStyle/>
          <a:p>
            <a:r>
              <a:rPr lang="it-IT" b="1" i="1" dirty="0" smtClean="0">
                <a:solidFill>
                  <a:srgbClr val="FF0000"/>
                </a:solidFill>
              </a:rPr>
              <a:t>PRIMA DI INIZIARE: </a:t>
            </a:r>
            <a:br>
              <a:rPr lang="it-IT" b="1" i="1" dirty="0" smtClean="0">
                <a:solidFill>
                  <a:srgbClr val="FF0000"/>
                </a:solidFill>
              </a:rPr>
            </a:br>
            <a:r>
              <a:rPr lang="it-IT" sz="4000" b="1" i="1" dirty="0" smtClean="0">
                <a:solidFill>
                  <a:srgbClr val="FF0000"/>
                </a:solidFill>
              </a:rPr>
              <a:t>i gruppi, i ruoli, </a:t>
            </a:r>
            <a:r>
              <a:rPr lang="it-IT" sz="4000" b="1" i="1" dirty="0">
                <a:solidFill>
                  <a:srgbClr val="FF0000"/>
                </a:solidFill>
              </a:rPr>
              <a:t>il </a:t>
            </a:r>
            <a:r>
              <a:rPr lang="it-IT" sz="4000" b="1" i="1" dirty="0" smtClean="0">
                <a:solidFill>
                  <a:srgbClr val="FF0000"/>
                </a:solidFill>
              </a:rPr>
              <a:t>compito </a:t>
            </a:r>
            <a:endParaRPr lang="it-IT" b="1" i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628800"/>
            <a:ext cx="8928992" cy="4824536"/>
          </a:xfrm>
        </p:spPr>
        <p:txBody>
          <a:bodyPr>
            <a:normAutofit fontScale="92500" lnSpcReduction="10000"/>
          </a:bodyPr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it-IT" sz="2400" b="1" dirty="0" smtClean="0">
                <a:solidFill>
                  <a:srgbClr val="FF0000"/>
                </a:solidFill>
              </a:rPr>
              <a:t>I GRUPPI: </a:t>
            </a:r>
            <a:r>
              <a:rPr lang="it-IT" sz="2400" dirty="0" smtClean="0"/>
              <a:t>gli insegnanti dividono i corsisti in gruppi di 5/6 membri ciascuno e individuano per ognuno di essi un </a:t>
            </a:r>
            <a:r>
              <a:rPr lang="it-IT" sz="2400" i="1" dirty="0" smtClean="0"/>
              <a:t>leader</a:t>
            </a:r>
            <a:r>
              <a:rPr lang="it-IT" sz="2400" dirty="0" smtClean="0"/>
              <a:t>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it-IT" sz="2400" b="1" dirty="0" smtClean="0">
                <a:solidFill>
                  <a:srgbClr val="FF0000"/>
                </a:solidFill>
              </a:rPr>
              <a:t>I RUOLI:</a:t>
            </a:r>
            <a:r>
              <a:rPr lang="it-IT" sz="2400" dirty="0" smtClean="0"/>
              <a:t> il </a:t>
            </a:r>
            <a:r>
              <a:rPr lang="it-IT" sz="2400" i="1" dirty="0" smtClean="0"/>
              <a:t>leader </a:t>
            </a:r>
            <a:r>
              <a:rPr lang="it-IT" sz="2400" dirty="0" smtClean="0"/>
              <a:t>assegna i ruoli ai membri del gruppo 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it-IT" sz="2400" b="1" dirty="0" smtClean="0">
                <a:solidFill>
                  <a:srgbClr val="FF0000"/>
                </a:solidFill>
              </a:rPr>
              <a:t>IL COMPITO:</a:t>
            </a:r>
            <a:r>
              <a:rPr lang="it-IT" sz="2400" dirty="0" smtClean="0"/>
              <a:t> i gruppi hanno tre ore per organizzare un viaggio della durata di tre giorni in una capitale dell’Unione europea a scelta tra le seguenti città:</a:t>
            </a:r>
          </a:p>
          <a:p>
            <a:pPr marL="0" indent="0">
              <a:buClr>
                <a:srgbClr val="FF0000"/>
              </a:buClr>
              <a:buNone/>
            </a:pPr>
            <a:endParaRPr lang="it-IT" sz="2400" dirty="0" smtClean="0"/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it-IT" sz="1800" dirty="0" smtClean="0"/>
              <a:t>ROMA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it-IT" sz="1800" dirty="0" smtClean="0"/>
              <a:t>PARIGI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it-IT" sz="1800" dirty="0" smtClean="0"/>
              <a:t>MADRID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it-IT" sz="1800" dirty="0" smtClean="0"/>
              <a:t>ATENE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it-IT" sz="1800" dirty="0" smtClean="0"/>
              <a:t>LISBONA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it-IT" sz="1800" dirty="0" smtClean="0"/>
              <a:t>BERLINO</a:t>
            </a:r>
            <a:endParaRPr lang="it-IT" sz="2400" dirty="0" smtClean="0"/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it-IT" sz="1800" dirty="0" smtClean="0"/>
              <a:t>VIENNA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it-IT" sz="1800" dirty="0" smtClean="0"/>
              <a:t>AMSTERDAM</a:t>
            </a:r>
          </a:p>
        </p:txBody>
      </p:sp>
    </p:spTree>
    <p:extLst>
      <p:ext uri="{BB962C8B-B14F-4D97-AF65-F5344CB8AC3E}">
        <p14:creationId xmlns:p14="http://schemas.microsoft.com/office/powerpoint/2010/main" val="50637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6368" y="116632"/>
            <a:ext cx="8291264" cy="720080"/>
          </a:xfrm>
        </p:spPr>
        <p:txBody>
          <a:bodyPr>
            <a:normAutofit/>
          </a:bodyPr>
          <a:lstStyle/>
          <a:p>
            <a:r>
              <a:rPr lang="it-IT" sz="3600" b="1" i="1" dirty="0" smtClean="0">
                <a:solidFill>
                  <a:srgbClr val="FF0000"/>
                </a:solidFill>
              </a:rPr>
              <a:t>GLI STRUMENTI</a:t>
            </a:r>
            <a:endParaRPr lang="it-IT" sz="3600" b="1" i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12241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400" dirty="0" smtClean="0"/>
              <a:t>I gruppi hanno la possibilità di consultare carte geografiche e di utilizzare dispositivi e connessione </a:t>
            </a:r>
            <a:r>
              <a:rPr lang="it-IT" sz="2400" i="1" dirty="0" smtClean="0"/>
              <a:t>internet</a:t>
            </a:r>
            <a:r>
              <a:rPr lang="it-IT" sz="2400" dirty="0" smtClean="0"/>
              <a:t> per ricercare in rete le informazioni utili per svolgere il lavoro.</a:t>
            </a:r>
            <a:endParaRPr lang="it-IT" sz="24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289" y="2492896"/>
            <a:ext cx="6261422" cy="433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61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it-IT" sz="3600" b="1" i="1" dirty="0" smtClean="0">
                <a:solidFill>
                  <a:srgbClr val="FF0000"/>
                </a:solidFill>
              </a:rPr>
              <a:t>Il Prodotto finale</a:t>
            </a:r>
            <a:endParaRPr lang="it-IT" sz="3600" b="1" i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14116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it-IT" sz="2400" dirty="0" smtClean="0"/>
              <a:t>Il prodotto finale, sotto forma di testo scritto, deve necessariamente contenere informazioni circa: 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§"/>
            </a:pPr>
            <a:r>
              <a:rPr lang="it-IT" sz="2400" dirty="0" smtClean="0"/>
              <a:t>Stagione consigliata per visitare la capitale;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§"/>
            </a:pPr>
            <a:r>
              <a:rPr lang="it-IT" sz="2400" dirty="0" smtClean="0"/>
              <a:t>Lista degli oggetti e degli indumenti indispensabili da portare in viaggio;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§"/>
            </a:pPr>
            <a:r>
              <a:rPr lang="it-IT" sz="2400" dirty="0" smtClean="0"/>
              <a:t>Lingua/e da utilizzare per comunicare nella capitale scelta;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§"/>
            </a:pPr>
            <a:r>
              <a:rPr lang="it-IT" sz="2400" dirty="0" smtClean="0"/>
              <a:t>Mezzi utilizzati per raggiungere la capitale e per spostarsi da un posto all’altro della città;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§"/>
            </a:pPr>
            <a:r>
              <a:rPr lang="it-IT" sz="2400" dirty="0" smtClean="0"/>
              <a:t>Luoghi in cui poter alloggiare e mangiare durante i tre giorni (aiutarsi con siti per viaggi);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§"/>
            </a:pPr>
            <a:r>
              <a:rPr lang="it-IT" sz="2400" dirty="0" smtClean="0"/>
              <a:t>Posti da visitare (luoghi d’arte e bellezze naturali) e principali attrattive da fotografare;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§"/>
            </a:pPr>
            <a:r>
              <a:rPr lang="it-IT" sz="2400" dirty="0" smtClean="0"/>
              <a:t>Piatti tipici da assaggiare e </a:t>
            </a:r>
            <a:r>
              <a:rPr lang="it-IT" sz="2400" i="1" dirty="0" smtClean="0"/>
              <a:t>«</a:t>
            </a:r>
            <a:r>
              <a:rPr lang="it-IT" sz="2400" i="1" dirty="0" err="1" smtClean="0"/>
              <a:t>instagrammare</a:t>
            </a:r>
            <a:r>
              <a:rPr lang="it-IT" sz="2400" i="1" dirty="0" smtClean="0"/>
              <a:t>»</a:t>
            </a:r>
            <a:r>
              <a:rPr lang="it-IT" sz="2400" dirty="0" smtClean="0"/>
              <a:t>;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§"/>
            </a:pPr>
            <a:r>
              <a:rPr lang="it-IT" sz="2400" i="1" dirty="0" smtClean="0"/>
              <a:t>Gadget</a:t>
            </a:r>
            <a:r>
              <a:rPr lang="it-IT" sz="2400" dirty="0" smtClean="0"/>
              <a:t> e </a:t>
            </a:r>
            <a:r>
              <a:rPr lang="it-IT" sz="2400" i="1" dirty="0" smtClean="0"/>
              <a:t>souvenir </a:t>
            </a:r>
            <a:r>
              <a:rPr lang="it-IT" sz="2400" dirty="0" smtClean="0"/>
              <a:t>da portare ad amici e parenti;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§"/>
            </a:pPr>
            <a:r>
              <a:rPr lang="it-IT" sz="2400" dirty="0" smtClean="0"/>
              <a:t>Importo totale in Euro della spesa sostenuta.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97915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rmAutofit/>
          </a:bodyPr>
          <a:lstStyle/>
          <a:p>
            <a:r>
              <a:rPr lang="it-IT" sz="3600" b="1" i="1" dirty="0" smtClean="0">
                <a:solidFill>
                  <a:srgbClr val="FF0000"/>
                </a:solidFill>
              </a:rPr>
              <a:t>SUGGERIMENTI PER LA STESURA DEL TESTO</a:t>
            </a:r>
            <a:endParaRPr lang="it-IT" sz="3600" b="1" i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600201"/>
            <a:ext cx="8928992" cy="103671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it-IT" sz="2400" dirty="0" smtClean="0"/>
              <a:t>I gruppi possono scegliere di scrivere il testo sotto forma di giornale di viaggio in cui pianificare le attività da svolgere durante ciascuno dei tre giorni.</a:t>
            </a:r>
            <a:endParaRPr lang="it-IT" sz="24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780928"/>
            <a:ext cx="3888432" cy="388843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010849"/>
            <a:ext cx="1656184" cy="1714295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041294"/>
            <a:ext cx="1675133" cy="1728192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454" y="4922011"/>
            <a:ext cx="1723340" cy="170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29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97246">
            <a:off x="2349828" y="1327502"/>
            <a:ext cx="4844207" cy="3816424"/>
          </a:xfr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12061" y="2933562"/>
            <a:ext cx="4320481" cy="3528395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37511" y="2991809"/>
            <a:ext cx="4320481" cy="3411902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26231" y="169462"/>
            <a:ext cx="33430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70C0"/>
                </a:solidFill>
              </a:rPr>
              <a:t>«A SPASSO PER L’EUROPA»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PON- «OLTRE LE CULTURE 2»</a:t>
            </a:r>
          </a:p>
          <a:p>
            <a:r>
              <a:rPr lang="it-IT" b="1" i="1" dirty="0" smtClean="0"/>
              <a:t>S. GIOVANNI BOSCO, TRENTOLA </a:t>
            </a:r>
          </a:p>
          <a:p>
            <a:r>
              <a:rPr lang="it-IT" b="1" i="1" dirty="0" smtClean="0"/>
              <a:t>05/04/2019</a:t>
            </a:r>
            <a:endParaRPr lang="it-IT" b="1" i="1" dirty="0"/>
          </a:p>
        </p:txBody>
      </p:sp>
    </p:spTree>
    <p:extLst>
      <p:ext uri="{BB962C8B-B14F-4D97-AF65-F5344CB8AC3E}">
        <p14:creationId xmlns:p14="http://schemas.microsoft.com/office/powerpoint/2010/main" val="421137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310</Words>
  <Application>Microsoft Office PowerPoint</Application>
  <PresentationFormat>Presentazione su schermo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A spasso per l’EUROPA! (attività ludodidattica)</vt:lpstr>
      <vt:lpstr>PRIMA DI INIZIARE:  i gruppi, i ruoli, il compito </vt:lpstr>
      <vt:lpstr>GLI STRUMENTI</vt:lpstr>
      <vt:lpstr>Il Prodotto finale</vt:lpstr>
      <vt:lpstr>SUGGERIMENTI PER LA STESURA DEL TESTO</vt:lpstr>
      <vt:lpstr>Presentazione standard di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spasso per l’EUROPA!</dc:title>
  <dc:creator>Marinella</dc:creator>
  <cp:lastModifiedBy>Marinella</cp:lastModifiedBy>
  <cp:revision>30</cp:revision>
  <dcterms:created xsi:type="dcterms:W3CDTF">2019-04-03T15:42:37Z</dcterms:created>
  <dcterms:modified xsi:type="dcterms:W3CDTF">2019-05-27T12:16:17Z</dcterms:modified>
</cp:coreProperties>
</file>