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7" r:id="rId14"/>
    <p:sldId id="278" r:id="rId15"/>
    <p:sldId id="279" r:id="rId16"/>
    <p:sldId id="280" r:id="rId17"/>
    <p:sldId id="281" r:id="rId18"/>
    <p:sldId id="282" r:id="rId19"/>
    <p:sldId id="256" r:id="rId20"/>
    <p:sldId id="271" r:id="rId21"/>
    <p:sldId id="272" r:id="rId22"/>
    <p:sldId id="274" r:id="rId23"/>
    <p:sldId id="276" r:id="rId24"/>
    <p:sldId id="273" r:id="rId25"/>
    <p:sldId id="275" r:id="rId26"/>
    <p:sldId id="283" r:id="rId27"/>
  </p:sldIdLst>
  <p:sldSz cx="6858000" cy="9906000" type="A4"/>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2010" y="888"/>
      </p:cViewPr>
      <p:guideLst>
        <p:guide orient="horz" pos="312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514350" y="3077282"/>
            <a:ext cx="5829300" cy="2123369"/>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F8425B6-53BD-44C8-B89A-A8156A1EE191}" type="datetimeFigureOut">
              <a:rPr lang="it-IT" smtClean="0"/>
              <a:pPr/>
              <a:t>26/04/2017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FDE0FF-C950-438C-BF82-0778DE93DFFE}"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8425B6-53BD-44C8-B89A-A8156A1EE191}" type="datetimeFigureOut">
              <a:rPr lang="it-IT" smtClean="0"/>
              <a:pPr/>
              <a:t>26/04/2017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FDE0FF-C950-438C-BF82-0778DE93DFFE}"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3729037" y="573264"/>
            <a:ext cx="1157288" cy="1220822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257175" y="573264"/>
            <a:ext cx="3357563" cy="1220822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8425B6-53BD-44C8-B89A-A8156A1EE191}" type="datetimeFigureOut">
              <a:rPr lang="it-IT" smtClean="0"/>
              <a:pPr/>
              <a:t>26/04/2017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FDE0FF-C950-438C-BF82-0778DE93DFFE}"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8425B6-53BD-44C8-B89A-A8156A1EE191}" type="datetimeFigureOut">
              <a:rPr lang="it-IT" smtClean="0"/>
              <a:pPr/>
              <a:t>26/04/2017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FDE0FF-C950-438C-BF82-0778DE93DFFE}"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41735" y="6365523"/>
            <a:ext cx="5829300" cy="1967442"/>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F8425B6-53BD-44C8-B89A-A8156A1EE191}" type="datetimeFigureOut">
              <a:rPr lang="it-IT" smtClean="0"/>
              <a:pPr/>
              <a:t>26/04/2017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FDE0FF-C950-438C-BF82-0778DE93DFFE}"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257175"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2628900"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F8425B6-53BD-44C8-B89A-A8156A1EE191}" type="datetimeFigureOut">
              <a:rPr lang="it-IT" smtClean="0"/>
              <a:pPr/>
              <a:t>26/04/2017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FDE0FF-C950-438C-BF82-0778DE93DFFE}"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42900" y="396699"/>
            <a:ext cx="6172200" cy="1651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F8425B6-53BD-44C8-B89A-A8156A1EE191}" type="datetimeFigureOut">
              <a:rPr lang="it-IT" smtClean="0"/>
              <a:pPr/>
              <a:t>26/04/2017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0FDE0FF-C950-438C-BF82-0778DE93DFFE}"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F8425B6-53BD-44C8-B89A-A8156A1EE191}" type="datetimeFigureOut">
              <a:rPr lang="it-IT" smtClean="0"/>
              <a:pPr/>
              <a:t>26/04/2017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0FDE0FF-C950-438C-BF82-0778DE93DFFE}"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8425B6-53BD-44C8-B89A-A8156A1EE191}" type="datetimeFigureOut">
              <a:rPr lang="it-IT" smtClean="0"/>
              <a:pPr/>
              <a:t>26/04/2017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0FDE0FF-C950-438C-BF82-0778DE93DFFE}"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42900" y="394405"/>
            <a:ext cx="2256235" cy="1678517"/>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8425B6-53BD-44C8-B89A-A8156A1EE191}" type="datetimeFigureOut">
              <a:rPr lang="it-IT" smtClean="0"/>
              <a:pPr/>
              <a:t>26/04/2017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FDE0FF-C950-438C-BF82-0778DE93DFFE}"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344216" y="6934200"/>
            <a:ext cx="4114800" cy="818622"/>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8425B6-53BD-44C8-B89A-A8156A1EE191}" type="datetimeFigureOut">
              <a:rPr lang="it-IT" smtClean="0"/>
              <a:pPr/>
              <a:t>26/04/2017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FDE0FF-C950-438C-BF82-0778DE93DFFE}"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7F8425B6-53BD-44C8-B89A-A8156A1EE191}" type="datetimeFigureOut">
              <a:rPr lang="it-IT" smtClean="0"/>
              <a:pPr/>
              <a:t>26/04/2017</a:t>
            </a:fld>
            <a:endParaRPr lang="it-IT"/>
          </a:p>
        </p:txBody>
      </p:sp>
      <p:sp>
        <p:nvSpPr>
          <p:cNvPr id="5" name="Segnaposto piè di pagina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50FDE0FF-C950-438C-BF82-0778DE93DFFE}"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isultati immagini per scrittura creativa"/>
          <p:cNvPicPr>
            <a:picLocks noChangeAspect="1" noChangeArrowheads="1"/>
          </p:cNvPicPr>
          <p:nvPr/>
        </p:nvPicPr>
        <p:blipFill>
          <a:blip r:embed="rId2" cstate="print"/>
          <a:srcRect t="8241" b="10075"/>
          <a:stretch>
            <a:fillRect/>
          </a:stretch>
        </p:blipFill>
        <p:spPr bwMode="auto">
          <a:xfrm>
            <a:off x="0" y="5945560"/>
            <a:ext cx="6858000" cy="3960440"/>
          </a:xfrm>
          <a:prstGeom prst="rect">
            <a:avLst/>
          </a:prstGeom>
          <a:noFill/>
        </p:spPr>
      </p:pic>
      <p:sp>
        <p:nvSpPr>
          <p:cNvPr id="6" name="Rettangolo 5"/>
          <p:cNvSpPr/>
          <p:nvPr/>
        </p:nvSpPr>
        <p:spPr>
          <a:xfrm>
            <a:off x="0" y="2936776"/>
            <a:ext cx="6858000" cy="1477328"/>
          </a:xfrm>
          <a:prstGeom prst="rect">
            <a:avLst/>
          </a:prstGeom>
          <a:noFill/>
        </p:spPr>
        <p:txBody>
          <a:bodyPr wrap="square" lIns="91440" tIns="45720" rIns="91440" bIns="45720">
            <a:spAutoFit/>
          </a:bodyPr>
          <a:lstStyle/>
          <a:p>
            <a:pPr algn="ctr"/>
            <a:r>
              <a:rPr lang="it-IT" sz="1600" smtClean="0">
                <a:ln w="18415" cmpd="sng">
                  <a:solidFill>
                    <a:srgbClr val="CC0000"/>
                  </a:solidFill>
                  <a:prstDash val="solid"/>
                </a:ln>
                <a:solidFill>
                  <a:srgbClr val="CC0000"/>
                </a:solidFill>
                <a:effectLst>
                  <a:outerShdw blurRad="63500" dir="3600000" algn="tl" rotWithShape="0">
                    <a:srgbClr val="000000">
                      <a:alpha val="70000"/>
                    </a:srgbClr>
                  </a:outerShdw>
                </a:effectLst>
                <a:latin typeface="Palatino Linotype" pitchFamily="18" charset="0"/>
              </a:rPr>
              <a:t>Progetto extra-curricolare</a:t>
            </a:r>
          </a:p>
          <a:p>
            <a:pPr algn="ctr"/>
            <a:r>
              <a:rPr lang="it-IT" sz="5400" smtClean="0">
                <a:ln w="18415" cmpd="sng">
                  <a:solidFill>
                    <a:srgbClr val="CC0000"/>
                  </a:solidFill>
                  <a:prstDash val="solid"/>
                </a:ln>
                <a:solidFill>
                  <a:srgbClr val="CC0000"/>
                </a:solidFill>
                <a:effectLst>
                  <a:outerShdw blurRad="63500" dir="3600000" algn="tl" rotWithShape="0">
                    <a:srgbClr val="000000">
                      <a:alpha val="70000"/>
                    </a:srgbClr>
                  </a:outerShdw>
                </a:effectLst>
                <a:latin typeface="Palatino Linotype" pitchFamily="18" charset="0"/>
              </a:rPr>
              <a:t>Scrittura creativa</a:t>
            </a:r>
          </a:p>
          <a:p>
            <a:pPr algn="ctr"/>
            <a:r>
              <a:rPr lang="it-IT" sz="2000" b="0" cap="none" spc="0" smtClean="0">
                <a:ln w="18415" cmpd="sng">
                  <a:solidFill>
                    <a:srgbClr val="CC0000"/>
                  </a:solidFill>
                  <a:prstDash val="solid"/>
                </a:ln>
                <a:solidFill>
                  <a:srgbClr val="CC0000"/>
                </a:solidFill>
                <a:effectLst>
                  <a:outerShdw blurRad="63500" dir="3600000" algn="tl" rotWithShape="0">
                    <a:srgbClr val="000000">
                      <a:alpha val="70000"/>
                    </a:srgbClr>
                  </a:outerShdw>
                </a:effectLst>
                <a:latin typeface="Palatino Linotype" pitchFamily="18" charset="0"/>
              </a:rPr>
              <a:t>a.s. 2016-2017 </a:t>
            </a:r>
            <a:endParaRPr lang="it-IT" sz="2000" b="0" cap="none" spc="0">
              <a:ln w="18415" cmpd="sng">
                <a:solidFill>
                  <a:srgbClr val="CC0000"/>
                </a:solidFill>
                <a:prstDash val="solid"/>
              </a:ln>
              <a:solidFill>
                <a:srgbClr val="CC0000"/>
              </a:solidFill>
              <a:effectLst>
                <a:outerShdw blurRad="63500" dir="3600000" algn="tl" rotWithShape="0">
                  <a:srgbClr val="000000">
                    <a:alpha val="70000"/>
                  </a:srgbClr>
                </a:outerShdw>
              </a:effectLst>
              <a:latin typeface="Palatino Linotype" pitchFamily="18" charset="0"/>
            </a:endParaRPr>
          </a:p>
        </p:txBody>
      </p:sp>
      <p:sp>
        <p:nvSpPr>
          <p:cNvPr id="8" name="Rettangolo 7"/>
          <p:cNvSpPr/>
          <p:nvPr/>
        </p:nvSpPr>
        <p:spPr>
          <a:xfrm>
            <a:off x="0" y="200472"/>
            <a:ext cx="6858000" cy="1200329"/>
          </a:xfrm>
          <a:prstGeom prst="rect">
            <a:avLst/>
          </a:prstGeom>
          <a:noFill/>
        </p:spPr>
        <p:txBody>
          <a:bodyPr wrap="square" lIns="91440" tIns="45720" rIns="91440" bIns="45720">
            <a:spAutoFit/>
          </a:bodyPr>
          <a:lstStyle/>
          <a:p>
            <a:pPr algn="ctr"/>
            <a:r>
              <a:rPr lang="it-IT" sz="2400" smtClean="0">
                <a:ln w="18415" cmpd="sng">
                  <a:solidFill>
                    <a:srgbClr val="002060"/>
                  </a:solidFill>
                  <a:prstDash val="solid"/>
                </a:ln>
                <a:solidFill>
                  <a:srgbClr val="002060"/>
                </a:solidFill>
                <a:latin typeface="Palatino Linotype" pitchFamily="18" charset="0"/>
              </a:rPr>
              <a:t>Scuola secondaria statale di Primo grado</a:t>
            </a:r>
          </a:p>
          <a:p>
            <a:pPr algn="ctr"/>
            <a:r>
              <a:rPr lang="it-IT" sz="2400" smtClean="0">
                <a:ln w="18415" cmpd="sng">
                  <a:solidFill>
                    <a:srgbClr val="002060"/>
                  </a:solidFill>
                  <a:prstDash val="solid"/>
                </a:ln>
                <a:solidFill>
                  <a:srgbClr val="002060"/>
                </a:solidFill>
                <a:latin typeface="Palatino Linotype" pitchFamily="18" charset="0"/>
              </a:rPr>
              <a:t>SAN GIOVANNI BOSCO</a:t>
            </a:r>
          </a:p>
          <a:p>
            <a:pPr algn="ctr"/>
            <a:r>
              <a:rPr lang="it-IT" sz="2400" smtClean="0">
                <a:ln w="18415" cmpd="sng">
                  <a:solidFill>
                    <a:srgbClr val="002060"/>
                  </a:solidFill>
                  <a:prstDash val="solid"/>
                </a:ln>
                <a:solidFill>
                  <a:srgbClr val="002060"/>
                </a:solidFill>
                <a:latin typeface="Palatino Linotype" pitchFamily="18" charset="0"/>
              </a:rPr>
              <a:t>Trentola Ducenta (Ce)</a:t>
            </a:r>
          </a:p>
        </p:txBody>
      </p:sp>
      <p:pic>
        <p:nvPicPr>
          <p:cNvPr id="14343" name="Picture 7" descr="Scuola Secondaria Statale di Primo Grado &quot;S.G.Bosco&quot; di Trentola Ducenta - (CE)"/>
          <p:cNvPicPr>
            <a:picLocks noChangeAspect="1" noChangeArrowheads="1"/>
          </p:cNvPicPr>
          <p:nvPr/>
        </p:nvPicPr>
        <p:blipFill>
          <a:blip r:embed="rId3" cstate="print"/>
          <a:srcRect/>
          <a:stretch>
            <a:fillRect/>
          </a:stretch>
        </p:blipFill>
        <p:spPr bwMode="auto">
          <a:xfrm>
            <a:off x="2780928" y="1496616"/>
            <a:ext cx="1196975" cy="1196975"/>
          </a:xfrm>
          <a:prstGeom prst="rect">
            <a:avLst/>
          </a:prstGeom>
          <a:noFill/>
        </p:spPr>
      </p:pic>
      <p:sp>
        <p:nvSpPr>
          <p:cNvPr id="10" name="Rettangolo 9"/>
          <p:cNvSpPr/>
          <p:nvPr/>
        </p:nvSpPr>
        <p:spPr>
          <a:xfrm>
            <a:off x="0" y="4664968"/>
            <a:ext cx="6858000" cy="1077218"/>
          </a:xfrm>
          <a:prstGeom prst="rect">
            <a:avLst/>
          </a:prstGeom>
          <a:noFill/>
        </p:spPr>
        <p:txBody>
          <a:bodyPr wrap="square" lIns="91440" tIns="45720" rIns="91440" bIns="45720">
            <a:spAutoFit/>
          </a:bodyPr>
          <a:lstStyle/>
          <a:p>
            <a:pPr algn="ctr"/>
            <a:r>
              <a:rPr lang="it-IT" sz="1600" smtClean="0">
                <a:ln w="18415" cmpd="sng">
                  <a:solidFill>
                    <a:srgbClr val="FF0000"/>
                  </a:solidFill>
                  <a:prstDash val="solid"/>
                </a:ln>
                <a:solidFill>
                  <a:srgbClr val="002060"/>
                </a:solidFill>
                <a:latin typeface="Palatino Linotype" pitchFamily="18" charset="0"/>
              </a:rPr>
              <a:t>Referenti</a:t>
            </a:r>
          </a:p>
          <a:p>
            <a:pPr algn="ctr"/>
            <a:r>
              <a:rPr lang="it-IT" sz="1600" b="0" cap="none" spc="0" smtClean="0">
                <a:ln w="18415" cmpd="sng">
                  <a:solidFill>
                    <a:srgbClr val="002060"/>
                  </a:solidFill>
                  <a:prstDash val="solid"/>
                </a:ln>
                <a:solidFill>
                  <a:srgbClr val="002060"/>
                </a:solidFill>
                <a:latin typeface="Palatino Linotype" pitchFamily="18" charset="0"/>
              </a:rPr>
              <a:t>Cristiana Anna Addesso, Giovanna Bruno, Gina Vanacore</a:t>
            </a:r>
          </a:p>
          <a:p>
            <a:pPr algn="ctr"/>
            <a:endParaRPr lang="it-IT" sz="1600">
              <a:ln w="18415" cmpd="sng">
                <a:solidFill>
                  <a:srgbClr val="002060"/>
                </a:solidFill>
                <a:prstDash val="solid"/>
              </a:ln>
              <a:solidFill>
                <a:srgbClr val="002060"/>
              </a:solidFill>
              <a:latin typeface="Palatino Linotype" pitchFamily="18" charset="0"/>
            </a:endParaRPr>
          </a:p>
          <a:p>
            <a:pPr algn="ctr"/>
            <a:r>
              <a:rPr lang="it-IT" sz="1600" smtClean="0">
                <a:ln w="18415" cmpd="sng">
                  <a:solidFill>
                    <a:srgbClr val="FF0000"/>
                  </a:solidFill>
                  <a:prstDash val="solid"/>
                </a:ln>
                <a:solidFill>
                  <a:srgbClr val="002060"/>
                </a:solidFill>
                <a:latin typeface="Palatino Linotype" pitchFamily="18" charset="0"/>
              </a:rPr>
              <a:t>Alunni delle classi: </a:t>
            </a:r>
            <a:r>
              <a:rPr lang="it-IT" sz="1600" smtClean="0">
                <a:ln w="18415" cmpd="sng">
                  <a:solidFill>
                    <a:srgbClr val="002060"/>
                  </a:solidFill>
                  <a:prstDash val="solid"/>
                </a:ln>
                <a:solidFill>
                  <a:srgbClr val="002060"/>
                </a:solidFill>
                <a:latin typeface="Palatino Linotype" pitchFamily="18" charset="0"/>
              </a:rPr>
              <a:t>1A, 1B, 1N</a:t>
            </a:r>
            <a:endParaRPr lang="it-IT" sz="2000" b="0" cap="none" spc="0">
              <a:ln w="18415" cmpd="sng">
                <a:solidFill>
                  <a:srgbClr val="002060"/>
                </a:solidFill>
                <a:prstDash val="solid"/>
              </a:ln>
              <a:solidFill>
                <a:srgbClr val="002060"/>
              </a:solidFill>
              <a:latin typeface="Palatino Linotyp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20688" y="920552"/>
            <a:ext cx="5760640" cy="6124754"/>
          </a:xfrm>
          <a:prstGeom prst="rect">
            <a:avLst/>
          </a:prstGeom>
        </p:spPr>
        <p:txBody>
          <a:bodyPr wrap="square">
            <a:spAutoFit/>
          </a:bodyPr>
          <a:lstStyle/>
          <a:p>
            <a:pPr algn="ctr"/>
            <a:r>
              <a:rPr lang="it-IT" sz="1400" smtClean="0">
                <a:solidFill>
                  <a:srgbClr val="FF0000"/>
                </a:solidFill>
                <a:latin typeface="Century Schoolbook" pitchFamily="18" charset="0"/>
              </a:rPr>
              <a:t>FLONDER, L’EROE DEI FONDALI MARINI</a:t>
            </a:r>
          </a:p>
          <a:p>
            <a:pPr algn="ctr"/>
            <a:endParaRPr lang="it-IT" sz="1400" smtClean="0">
              <a:solidFill>
                <a:srgbClr val="FF0000"/>
              </a:solidFill>
              <a:latin typeface="Century Schoolbook" pitchFamily="18" charset="0"/>
            </a:endParaRPr>
          </a:p>
          <a:p>
            <a:pPr indent="357188" algn="just"/>
            <a:r>
              <a:rPr lang="it-IT" sz="1400" smtClean="0">
                <a:solidFill>
                  <a:srgbClr val="00B050"/>
                </a:solidFill>
                <a:latin typeface="Century Schoolbook" pitchFamily="18" charset="0"/>
              </a:rPr>
              <a:t>In una grotta in fondo al mare abitava un riccio purtroppo solitario, di nome Flonder Curly. </a:t>
            </a:r>
          </a:p>
          <a:p>
            <a:pPr indent="357188" algn="just"/>
            <a:r>
              <a:rPr lang="it-IT" sz="1400" smtClean="0">
                <a:solidFill>
                  <a:srgbClr val="00B050"/>
                </a:solidFill>
                <a:latin typeface="Century Schoolbook" pitchFamily="18" charset="0"/>
              </a:rPr>
              <a:t>Egli era triste, perché desiderava tanti amici, ma a causa del suo aspetto “spinoso” si ritrovava una sola ed unica amica: la medusa Violet Jellyfish, ridotta anch’essa alle condizioni di Flonder, perché tutti la evitavano a causa dei suoi tentacoli urticanti. </a:t>
            </a:r>
          </a:p>
          <a:p>
            <a:pPr indent="357188" algn="just"/>
            <a:r>
              <a:rPr lang="it-IT" sz="1400" smtClean="0">
                <a:solidFill>
                  <a:srgbClr val="00B050"/>
                </a:solidFill>
                <a:latin typeface="Century Schoolbook" pitchFamily="18" charset="0"/>
              </a:rPr>
              <a:t>Un giorno Flonder, essendo solo, decise di fare una passeggiata per visitare la barriera corallina; vide dei rifiuti sul fondale e, sia per salvare quel posto magnifico, sia per dimostrare agli altri animali che non era così minaccioso, decise di raccoglierli. </a:t>
            </a:r>
          </a:p>
          <a:p>
            <a:pPr indent="357188" algn="just"/>
            <a:r>
              <a:rPr lang="it-IT" sz="1400" smtClean="0">
                <a:solidFill>
                  <a:srgbClr val="00B050"/>
                </a:solidFill>
                <a:latin typeface="Century Schoolbook" pitchFamily="18" charset="0"/>
              </a:rPr>
              <a:t>Violet, per aiutare il suo amico, sparse la voce in tutto il mare: Flonder aveva salvato la vita a tutti, raccogliendo quei rifiuti. </a:t>
            </a:r>
          </a:p>
          <a:p>
            <a:pPr indent="357188" algn="just"/>
            <a:r>
              <a:rPr lang="it-IT" sz="1400" smtClean="0">
                <a:solidFill>
                  <a:srgbClr val="00B050"/>
                </a:solidFill>
                <a:latin typeface="Century Schoolbook" pitchFamily="18" charset="0"/>
              </a:rPr>
              <a:t>La mattina seguente Flonder si svegliò circondato da migliaia di pesci “paparazzi”, pronti a prendere nota di tutto quello che lui diceva. </a:t>
            </a:r>
          </a:p>
          <a:p>
            <a:pPr indent="357188" algn="just"/>
            <a:r>
              <a:rPr lang="it-IT" sz="1400" smtClean="0">
                <a:solidFill>
                  <a:srgbClr val="00B050"/>
                </a:solidFill>
                <a:latin typeface="Century Schoolbook" pitchFamily="18" charset="0"/>
              </a:rPr>
              <a:t>Dopo dieci minuti accese la TV e si ritrovò su tutti i canali, soprannominato come “L’eroe dei fondali marini”. </a:t>
            </a:r>
          </a:p>
          <a:p>
            <a:pPr indent="357188" algn="just"/>
            <a:r>
              <a:rPr lang="it-IT" sz="1400" smtClean="0">
                <a:solidFill>
                  <a:srgbClr val="00B050"/>
                </a:solidFill>
                <a:latin typeface="Century Schoolbook" pitchFamily="18" charset="0"/>
              </a:rPr>
              <a:t>Fu così che da quel giorno Flonder ebbe tantissimi amici pronti ad aiutarlo.</a:t>
            </a:r>
          </a:p>
          <a:p>
            <a:pPr indent="357188" algn="just"/>
            <a:r>
              <a:rPr lang="it-IT" sz="1400" smtClean="0">
                <a:solidFill>
                  <a:srgbClr val="00B050"/>
                </a:solidFill>
                <a:latin typeface="Century Schoolbook" pitchFamily="18" charset="0"/>
              </a:rPr>
              <a:t>L’apparenza inganna, perché chi trova un amico, trova un tesoro.</a:t>
            </a:r>
          </a:p>
          <a:p>
            <a:pPr algn="r"/>
            <a:endParaRPr lang="it-IT" sz="1400" smtClean="0">
              <a:solidFill>
                <a:srgbClr val="FF0000"/>
              </a:solidFill>
              <a:latin typeface="Century Schoolbook" pitchFamily="18" charset="0"/>
            </a:endParaRPr>
          </a:p>
          <a:p>
            <a:pPr algn="r"/>
            <a:r>
              <a:rPr lang="it-IT" sz="1400" i="1" smtClean="0">
                <a:solidFill>
                  <a:srgbClr val="FF0000"/>
                </a:solidFill>
                <a:latin typeface="Century Schoolbook" pitchFamily="18" charset="0"/>
              </a:rPr>
              <a:t>Carmen D’Amore, Asya Erario, </a:t>
            </a:r>
          </a:p>
          <a:p>
            <a:pPr algn="r"/>
            <a:r>
              <a:rPr lang="it-IT" sz="1400" i="1" smtClean="0">
                <a:solidFill>
                  <a:srgbClr val="FF0000"/>
                </a:solidFill>
                <a:latin typeface="Century Schoolbook" pitchFamily="18" charset="0"/>
              </a:rPr>
              <a:t>Maria Casanova, Sara Pagano</a:t>
            </a:r>
          </a:p>
          <a:p>
            <a:pPr algn="r"/>
            <a:r>
              <a:rPr lang="it-IT" sz="1400" i="1" smtClean="0">
                <a:solidFill>
                  <a:srgbClr val="FF0000"/>
                </a:solidFill>
                <a:latin typeface="Century Schoolbook" pitchFamily="18" charset="0"/>
              </a:rPr>
              <a:t>[Classe 1B]</a:t>
            </a:r>
            <a:endParaRPr lang="it-IT" sz="1400" i="1">
              <a:solidFill>
                <a:srgbClr val="FF0000"/>
              </a:solidFill>
              <a:latin typeface="Century Schoolbook" pitchFamily="18" charset="0"/>
            </a:endParaRPr>
          </a:p>
        </p:txBody>
      </p:sp>
      <p:sp>
        <p:nvSpPr>
          <p:cNvPr id="20482" name="AutoShape 2" descr="Risultati immagini per puzzola"/>
          <p:cNvSpPr>
            <a:spLocks noChangeAspect="1" noChangeArrowheads="1"/>
          </p:cNvSpPr>
          <p:nvPr/>
        </p:nvSpPr>
        <p:spPr bwMode="auto">
          <a:xfrm>
            <a:off x="155575" y="-661988"/>
            <a:ext cx="1619250" cy="13811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6681192"/>
            <a:ext cx="6858000" cy="1261884"/>
          </a:xfrm>
          <a:prstGeom prst="rect">
            <a:avLst/>
          </a:prstGeom>
          <a:noFill/>
        </p:spPr>
        <p:txBody>
          <a:bodyPr wrap="square" lIns="91440" tIns="45720" rIns="91440" bIns="45720">
            <a:spAutoFit/>
          </a:bodyPr>
          <a:lstStyle/>
          <a:p>
            <a:pPr algn="ctr"/>
            <a:r>
              <a:rPr lang="it-IT" sz="4800" b="0" cap="none" spc="0" smtClean="0">
                <a:ln w="18415" cmpd="sng">
                  <a:solidFill>
                    <a:srgbClr val="00B050"/>
                  </a:solidFill>
                  <a:prstDash val="solid"/>
                </a:ln>
                <a:solidFill>
                  <a:srgbClr val="00B050"/>
                </a:solidFill>
                <a:effectLst>
                  <a:outerShdw blurRad="63500" dir="3600000" algn="tl" rotWithShape="0">
                    <a:srgbClr val="000000">
                      <a:alpha val="70000"/>
                    </a:srgbClr>
                  </a:outerShdw>
                </a:effectLst>
                <a:latin typeface="Palatino Linotype" pitchFamily="18" charset="0"/>
              </a:rPr>
              <a:t>Favole…a senso!</a:t>
            </a:r>
          </a:p>
          <a:p>
            <a:pPr algn="ctr"/>
            <a:r>
              <a:rPr lang="it-IT" sz="2800" smtClean="0">
                <a:ln w="18415" cmpd="sng">
                  <a:solidFill>
                    <a:srgbClr val="00B050"/>
                  </a:solidFill>
                  <a:prstDash val="solid"/>
                </a:ln>
                <a:solidFill>
                  <a:srgbClr val="00B050"/>
                </a:solidFill>
                <a:effectLst>
                  <a:outerShdw blurRad="63500" dir="3600000" algn="tl" rotWithShape="0">
                    <a:srgbClr val="000000">
                      <a:alpha val="70000"/>
                    </a:srgbClr>
                  </a:outerShdw>
                </a:effectLst>
                <a:latin typeface="Palatino Linotype" pitchFamily="18" charset="0"/>
              </a:rPr>
              <a:t>Il ranocchio – La vista</a:t>
            </a:r>
            <a:endParaRPr lang="it-IT" sz="2800" b="0" cap="none" spc="0">
              <a:ln w="18415" cmpd="sng">
                <a:solidFill>
                  <a:srgbClr val="00B050"/>
                </a:solidFill>
                <a:prstDash val="solid"/>
              </a:ln>
              <a:solidFill>
                <a:srgbClr val="00B050"/>
              </a:solidFill>
              <a:effectLst>
                <a:outerShdw blurRad="63500" dir="3600000" algn="tl" rotWithShape="0">
                  <a:srgbClr val="000000">
                    <a:alpha val="70000"/>
                  </a:srgbClr>
                </a:outerShdw>
              </a:effectLst>
              <a:latin typeface="Palatino Linotype" pitchFamily="18" charset="0"/>
            </a:endParaRPr>
          </a:p>
        </p:txBody>
      </p:sp>
      <p:pic>
        <p:nvPicPr>
          <p:cNvPr id="6" name="Picture 16" descr="https://storybird.s3.amazonaws.com/artwork/novoseltsev/full/frog.jpeg"/>
          <p:cNvPicPr>
            <a:picLocks noChangeAspect="1" noChangeArrowheads="1"/>
          </p:cNvPicPr>
          <p:nvPr/>
        </p:nvPicPr>
        <p:blipFill>
          <a:blip r:embed="rId2" cstate="print"/>
          <a:srcRect/>
          <a:stretch>
            <a:fillRect/>
          </a:stretch>
        </p:blipFill>
        <p:spPr bwMode="auto">
          <a:xfrm>
            <a:off x="0" y="992560"/>
            <a:ext cx="6858000" cy="42872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20688" y="920552"/>
            <a:ext cx="5760640" cy="5909310"/>
          </a:xfrm>
          <a:prstGeom prst="rect">
            <a:avLst/>
          </a:prstGeom>
        </p:spPr>
        <p:txBody>
          <a:bodyPr wrap="square">
            <a:spAutoFit/>
          </a:bodyPr>
          <a:lstStyle/>
          <a:p>
            <a:pPr algn="ctr"/>
            <a:r>
              <a:rPr lang="it-IT" sz="1400" smtClean="0">
                <a:solidFill>
                  <a:srgbClr val="FF0000"/>
                </a:solidFill>
                <a:latin typeface="Century Schoolbook" pitchFamily="18" charset="0"/>
              </a:rPr>
              <a:t>FROGGY - GRANDI OCCHI</a:t>
            </a:r>
          </a:p>
          <a:p>
            <a:pPr algn="just" fontAlgn="base"/>
            <a:endParaRPr lang="it-IT" sz="1400" smtClean="0">
              <a:solidFill>
                <a:srgbClr val="00B050"/>
              </a:solidFill>
              <a:latin typeface="Century Schoolbook" pitchFamily="18" charset="0"/>
            </a:endParaRPr>
          </a:p>
          <a:p>
            <a:pPr algn="just" fontAlgn="base"/>
            <a:endParaRPr lang="it-IT" sz="1400" smtClean="0">
              <a:solidFill>
                <a:srgbClr val="00B050"/>
              </a:solidFill>
              <a:latin typeface="Century Schoolbook" pitchFamily="18" charset="0"/>
            </a:endParaRPr>
          </a:p>
          <a:p>
            <a:pPr indent="361950" algn="just" fontAlgn="base"/>
            <a:endParaRPr lang="it-IT" sz="1400" smtClean="0">
              <a:solidFill>
                <a:srgbClr val="00B050"/>
              </a:solidFill>
              <a:latin typeface="Century Schoolbook" pitchFamily="18" charset="0"/>
            </a:endParaRPr>
          </a:p>
          <a:p>
            <a:pPr indent="361950" algn="just" fontAlgn="base"/>
            <a:r>
              <a:rPr lang="it-IT" sz="1400" smtClean="0">
                <a:solidFill>
                  <a:srgbClr val="00B050"/>
                </a:solidFill>
                <a:latin typeface="Century Schoolbook" pitchFamily="18" charset="0"/>
              </a:rPr>
              <a:t>Un ranocchio di nome Froggy e una volpe di nome Vulpix si sfidavano spesso in gare di corsa. Vulpix pensava sempre di poter vincere, perché era molto veloce, ma Froggy la batteva grazie ai suoi grandi e lunghi salti.</a:t>
            </a:r>
          </a:p>
          <a:p>
            <a:pPr indent="361950" algn="just" fontAlgn="base"/>
            <a:r>
              <a:rPr lang="it-IT" sz="1400" smtClean="0">
                <a:solidFill>
                  <a:srgbClr val="00B050"/>
                </a:solidFill>
                <a:latin typeface="Century Schoolbook" pitchFamily="18" charset="0"/>
              </a:rPr>
              <a:t>Arrabbiata, Vulpix pensò di poterla battere in una gara di tiro al bersaglio, in modo da essere alla pari.</a:t>
            </a:r>
          </a:p>
          <a:p>
            <a:pPr indent="361950" algn="just" fontAlgn="base"/>
            <a:r>
              <a:rPr lang="it-IT" sz="1400" smtClean="0">
                <a:solidFill>
                  <a:srgbClr val="00B050"/>
                </a:solidFill>
                <a:latin typeface="Century Schoolbook" pitchFamily="18" charset="0"/>
              </a:rPr>
              <a:t>Froggy decise di accettare perché sapeva di avere delle grandi potenzialità grazie ai suoi occhioni... Anzi, per questo veniva presa anche in giro da tutti gli altri...! Però Froggy pensò di provare ad usare prima la sua altrettanto lunga lingua, ma il bersaglio era troppo lontano.</a:t>
            </a:r>
          </a:p>
          <a:p>
            <a:pPr indent="361950" algn="just" fontAlgn="base"/>
            <a:r>
              <a:rPr lang="it-IT" sz="1400" smtClean="0">
                <a:solidFill>
                  <a:srgbClr val="00B050"/>
                </a:solidFill>
                <a:latin typeface="Century Schoolbook" pitchFamily="18" charset="0"/>
              </a:rPr>
              <a:t>Decise quindi di provare normalmente utilizzando la vista e i suoi occhioni.</a:t>
            </a:r>
          </a:p>
          <a:p>
            <a:pPr indent="361950" algn="just" fontAlgn="base"/>
            <a:r>
              <a:rPr lang="it-IT" sz="1400" smtClean="0">
                <a:solidFill>
                  <a:srgbClr val="00B050"/>
                </a:solidFill>
                <a:latin typeface="Century Schoolbook" pitchFamily="18" charset="0"/>
              </a:rPr>
              <a:t>Prese la mira e tirò un colpo da maestro e centrò il bersaglio!</a:t>
            </a:r>
          </a:p>
          <a:p>
            <a:pPr indent="361950" algn="just" fontAlgn="base"/>
            <a:r>
              <a:rPr lang="it-IT" sz="1400" smtClean="0">
                <a:solidFill>
                  <a:srgbClr val="00B050"/>
                </a:solidFill>
                <a:latin typeface="Century Schoolbook" pitchFamily="18" charset="0"/>
              </a:rPr>
              <a:t>Tutti applaudirono Froggy per la sua mira e Vulpix dovette accettare la sconfitta e capì che “non bisogna mai sottovalutare gli altri”.</a:t>
            </a:r>
          </a:p>
          <a:p>
            <a:pPr algn="just" fontAlgn="base"/>
            <a:endParaRPr lang="it-IT" sz="1400" smtClean="0">
              <a:solidFill>
                <a:srgbClr val="00B050"/>
              </a:solidFill>
              <a:latin typeface="Century Schoolbook" pitchFamily="18" charset="0"/>
            </a:endParaRPr>
          </a:p>
          <a:p>
            <a:pPr algn="r"/>
            <a:endParaRPr lang="it-IT" sz="1400" smtClean="0">
              <a:solidFill>
                <a:srgbClr val="FF0000"/>
              </a:solidFill>
              <a:latin typeface="Century Schoolbook" pitchFamily="18" charset="0"/>
            </a:endParaRPr>
          </a:p>
          <a:p>
            <a:pPr algn="r"/>
            <a:endParaRPr lang="it-IT" sz="1400" i="1" smtClean="0">
              <a:solidFill>
                <a:srgbClr val="FF0000"/>
              </a:solidFill>
              <a:latin typeface="Century Schoolbook" pitchFamily="18" charset="0"/>
            </a:endParaRPr>
          </a:p>
          <a:p>
            <a:pPr algn="r"/>
            <a:r>
              <a:rPr lang="it-IT" sz="1400" i="1" smtClean="0">
                <a:solidFill>
                  <a:srgbClr val="FF0000"/>
                </a:solidFill>
                <a:latin typeface="Century Schoolbook" pitchFamily="18" charset="0"/>
              </a:rPr>
              <a:t>Giovanni Sabatino, Angelo De Cristofaro, </a:t>
            </a:r>
          </a:p>
          <a:p>
            <a:pPr algn="r"/>
            <a:r>
              <a:rPr lang="it-IT" sz="1400" i="1" smtClean="0">
                <a:solidFill>
                  <a:srgbClr val="FF0000"/>
                </a:solidFill>
                <a:latin typeface="Century Schoolbook" pitchFamily="18" charset="0"/>
              </a:rPr>
              <a:t>Vincenzo Massimo</a:t>
            </a:r>
          </a:p>
          <a:p>
            <a:pPr algn="r"/>
            <a:r>
              <a:rPr lang="it-IT" sz="1400" i="1" smtClean="0">
                <a:solidFill>
                  <a:srgbClr val="FF0000"/>
                </a:solidFill>
                <a:latin typeface="Century Schoolbook" pitchFamily="18" charset="0"/>
              </a:rPr>
              <a:t>[Classe 1B]</a:t>
            </a:r>
            <a:endParaRPr lang="it-IT" sz="1400" i="1">
              <a:solidFill>
                <a:srgbClr val="FF0000"/>
              </a:solidFill>
              <a:latin typeface="Century Schoolbook" pitchFamily="18" charset="0"/>
            </a:endParaRPr>
          </a:p>
        </p:txBody>
      </p:sp>
      <p:sp>
        <p:nvSpPr>
          <p:cNvPr id="20482" name="AutoShape 2" descr="Risultati immagini per puzzola"/>
          <p:cNvSpPr>
            <a:spLocks noChangeAspect="1" noChangeArrowheads="1"/>
          </p:cNvSpPr>
          <p:nvPr/>
        </p:nvSpPr>
        <p:spPr bwMode="auto">
          <a:xfrm>
            <a:off x="155575" y="-661988"/>
            <a:ext cx="1619250" cy="13811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32770" name="Picture 2" descr="Risultati immagini per bimed"/>
          <p:cNvPicPr>
            <a:picLocks noChangeAspect="1" noChangeArrowheads="1"/>
          </p:cNvPicPr>
          <p:nvPr/>
        </p:nvPicPr>
        <p:blipFill>
          <a:blip r:embed="rId2" cstate="print"/>
          <a:srcRect/>
          <a:stretch>
            <a:fillRect/>
          </a:stretch>
        </p:blipFill>
        <p:spPr bwMode="auto">
          <a:xfrm>
            <a:off x="0" y="0"/>
            <a:ext cx="6858000" cy="2853785"/>
          </a:xfrm>
          <a:prstGeom prst="rect">
            <a:avLst/>
          </a:prstGeom>
          <a:noFill/>
        </p:spPr>
      </p:pic>
      <p:sp>
        <p:nvSpPr>
          <p:cNvPr id="5" name="Rettangolo 4"/>
          <p:cNvSpPr/>
          <p:nvPr/>
        </p:nvSpPr>
        <p:spPr>
          <a:xfrm>
            <a:off x="188640" y="3224808"/>
            <a:ext cx="6480720" cy="6247864"/>
          </a:xfrm>
          <a:prstGeom prst="rect">
            <a:avLst/>
          </a:prstGeom>
          <a:noFill/>
        </p:spPr>
        <p:txBody>
          <a:bodyPr wrap="square" lIns="91440" tIns="45720" rIns="91440" bIns="45720">
            <a:spAutoFit/>
          </a:bodyPr>
          <a:lstStyle/>
          <a:p>
            <a:pPr algn="just"/>
            <a:r>
              <a:rPr lang="it-IT" sz="20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Linotype" pitchFamily="18" charset="0"/>
              </a:rPr>
              <a:t>Anche quest’anno la “S. Giovanni Bosco” ha partecipato alla </a:t>
            </a:r>
            <a:r>
              <a:rPr lang="it-IT" sz="2000" b="1" u="sng"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Linotype" pitchFamily="18" charset="0"/>
              </a:rPr>
              <a:t>Staffetta di Scrittura Creativa “BiMed</a:t>
            </a:r>
            <a:r>
              <a:rPr lang="it-IT" sz="20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Linotype" pitchFamily="18" charset="0"/>
              </a:rPr>
              <a:t>”. </a:t>
            </a:r>
          </a:p>
          <a:p>
            <a:pPr algn="just"/>
            <a:endParaRPr lang="it-IT" sz="20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Linotype" pitchFamily="18" charset="0"/>
            </a:endParaRPr>
          </a:p>
          <a:p>
            <a:pPr algn="just"/>
            <a:r>
              <a:rPr lang="it-IT" sz="20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Linotype" pitchFamily="18" charset="0"/>
              </a:rPr>
              <a:t>Agli alunni del progetto è stato assegnato il Cap. 10 della Staffetta </a:t>
            </a:r>
            <a:r>
              <a:rPr lang="it-IT" sz="2000" b="1" i="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Linotype" pitchFamily="18" charset="0"/>
              </a:rPr>
              <a:t>Nelle arcane brume del passato</a:t>
            </a:r>
            <a:r>
              <a:rPr lang="it-IT" sz="20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Linotype" pitchFamily="18" charset="0"/>
              </a:rPr>
              <a:t>, a partire dall’incipit dell’autrice Ada Cattaneo.</a:t>
            </a:r>
          </a:p>
          <a:p>
            <a:pPr algn="just"/>
            <a:r>
              <a:rPr lang="it-IT" sz="20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Linotype" pitchFamily="18" charset="0"/>
              </a:rPr>
              <a:t>Gli alunni hanno dovuto leggere minuziosamente i nove capitoli scritti, di volta in volta, da altre scuole italiane e hanno “raccolto il testimone” continuando a seguire l’intreccio della storia e le avventure dei personaggi.</a:t>
            </a:r>
          </a:p>
          <a:p>
            <a:pPr algn="just"/>
            <a:r>
              <a:rPr lang="it-IT" sz="20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Linotype" pitchFamily="18" charset="0"/>
              </a:rPr>
              <a:t>La vicenda narrava gli affascinanti viaggi nel passato di una dolce nonna e di un affettuoso nipotino, alla scoperta di città italiane, della loro storia e tradizioni.</a:t>
            </a:r>
          </a:p>
          <a:p>
            <a:pPr algn="just"/>
            <a:r>
              <a:rPr lang="it-IT" sz="20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Linotype" pitchFamily="18" charset="0"/>
              </a:rPr>
              <a:t>Giunti al loro turno, gli alunni hanno  scelto di dedicare il capitolo loro assegnato alla città di AVERSA, documentandosi sulla sua Storia, su alcune sue tradizioni e monumenti.</a:t>
            </a:r>
          </a:p>
          <a:p>
            <a:pPr algn="just"/>
            <a:r>
              <a:rPr lang="it-IT" sz="20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Linotype" pitchFamily="18" charset="0"/>
              </a:rPr>
              <a:t>È così stato scritto il Cap. 10 “L’Arco e le Pietre”, che vi facciamo leggere in anteprima.</a:t>
            </a:r>
            <a:endParaRPr lang="it-IT" sz="200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Linotype"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32656" y="632520"/>
            <a:ext cx="6264696" cy="8402300"/>
          </a:xfrm>
          <a:prstGeom prst="rect">
            <a:avLst/>
          </a:prstGeom>
        </p:spPr>
        <p:txBody>
          <a:bodyPr wrap="square">
            <a:spAutoFit/>
          </a:bodyPr>
          <a:lstStyle/>
          <a:p>
            <a:pPr algn="just"/>
            <a:r>
              <a:rPr lang="it-IT" b="1" smtClean="0"/>
              <a:t>Capitolo 10. L’arco e le pietre</a:t>
            </a:r>
          </a:p>
          <a:p>
            <a:pPr algn="just"/>
            <a:r>
              <a:rPr lang="it-IT" smtClean="0"/>
              <a:t>Dopo una lunga notte trascorsa fra ricordi, pensieri e aspettative per il viaggio a Zurigo, mi risvegliai al dolce profumo di una torta appena sfornata dalla nonna. Corsi in cucina e vidi sul tavolo un delizioso dolce al cacao e, dopo averne assaggiato subito una fetta, andai dalla nonna per chiederle di che dolce si trattasse.</a:t>
            </a:r>
          </a:p>
          <a:p>
            <a:pPr algn="just"/>
            <a:r>
              <a:rPr lang="it-IT" smtClean="0"/>
              <a:t>«Nonna, ho trovato una bella tortina in cucina ed è davvero ottima, ma… come mai è così dura? Hai forse sbagliato qualcosa nell’impasto, questa volta?»</a:t>
            </a:r>
          </a:p>
          <a:p>
            <a:pPr algn="just"/>
            <a:r>
              <a:rPr lang="it-IT" smtClean="0"/>
              <a:t>Nel frattempo erano arrivati anche Mila e Davide e, mentre la nonna stava per rispondermi, sfogliando come sempre il suo vecchio libro ingiallito e un po’ malridotto, un raggio di luce abbagliante ci travolse e un fresco venticello ci trasportò come d’incanto sotto un enorme arco.</a:t>
            </a:r>
          </a:p>
          <a:p>
            <a:pPr algn="just"/>
            <a:r>
              <a:rPr lang="it-IT" smtClean="0"/>
              <a:t>«Nonna, dove ci troviamo?» chiesi stupito, tenendomi per mano con Mila e Davide.</a:t>
            </a:r>
          </a:p>
          <a:p>
            <a:pPr algn="just"/>
            <a:r>
              <a:rPr lang="it-IT" smtClean="0"/>
              <a:t>«Lorenzo, sopra di noi vedi il simbolo di una città del Sud Italia, Aversa, in provincia di Caserta, una delle prime contee normanne della penisola» rispose sicura la nonna.</a:t>
            </a:r>
          </a:p>
          <a:p>
            <a:pPr algn="just"/>
            <a:r>
              <a:rPr lang="it-IT" smtClean="0"/>
              <a:t>«Che strano nome ha questa città» esclamammo quasi in coro «Aversa? Città normanna? Continua, continua, siamo curiosissimi!»</a:t>
            </a:r>
          </a:p>
          <a:p>
            <a:pPr algn="just"/>
            <a:r>
              <a:rPr lang="it-IT" smtClean="0"/>
              <a:t>«Il nome deriva dal luogo della sua più antica fondazione, </a:t>
            </a:r>
            <a:r>
              <a:rPr lang="it-IT" i="1" smtClean="0"/>
              <a:t>Sancti Pauli</a:t>
            </a:r>
            <a:r>
              <a:rPr lang="it-IT" smtClean="0"/>
              <a:t> ad Averze. La città fu fondata nel 1022 dal normanno Rainulfo Drengot che aveva occupato un palazzo-castello diventandone così il primo conte, cui ne seguirono molti altri. Da Aversa i Normanni partirono per conquistare altri territori nell’attuale Campania e nel resto del Meridione».</a:t>
            </a:r>
          </a:p>
          <a:p>
            <a:pPr algn="just"/>
            <a:r>
              <a:rPr lang="it-IT" smtClean="0"/>
              <a:t>Anche Davide e Mila erano incuriositi e chiesero alla nonna di aggiungere qualche altra notizia su Aversa.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60648" y="488504"/>
            <a:ext cx="6408712" cy="8402300"/>
          </a:xfrm>
          <a:prstGeom prst="rect">
            <a:avLst/>
          </a:prstGeom>
        </p:spPr>
        <p:txBody>
          <a:bodyPr wrap="square">
            <a:spAutoFit/>
          </a:bodyPr>
          <a:lstStyle/>
          <a:p>
            <a:pPr algn="just"/>
            <a:r>
              <a:rPr lang="it-IT" smtClean="0"/>
              <a:t>«Avrete capito che questa città ha una storia millenaria ed è perciò difficile riassumerla in poche parole. Sappiate che Aversa fu molto florida sia nel periodo normanno sia in quello angioino, quindi nel Medioevo. È stata ed è sede del vescovo e oggi vi si trova di nuovo un importante tribunale».</a:t>
            </a:r>
          </a:p>
          <a:p>
            <a:pPr algn="just"/>
            <a:r>
              <a:rPr lang="it-IT" smtClean="0"/>
              <a:t>Io continuavo a porre domande alla paziente nonna e chiesi: «Nonna, come si chiama questo imponente monumento, sotto il quale ci troviamo?»</a:t>
            </a:r>
          </a:p>
          <a:p>
            <a:pPr algn="just"/>
            <a:r>
              <a:rPr lang="it-IT" smtClean="0"/>
              <a:t>La nonna rispose: «Devi sapere che quest’imponente arco è detto </a:t>
            </a:r>
            <a:r>
              <a:rPr lang="it-IT" i="1" smtClean="0"/>
              <a:t>Arco dell’Annunziata</a:t>
            </a:r>
            <a:r>
              <a:rPr lang="it-IT" smtClean="0"/>
              <a:t> e collega la torre campanaria con la Chiesa e la Real Casa dell’Annunziata».</a:t>
            </a:r>
          </a:p>
          <a:p>
            <a:pPr algn="just"/>
            <a:r>
              <a:rPr lang="it-IT" smtClean="0"/>
              <a:t>«Qual era lo scopo di questa Real Casa?» chiese Davide.</a:t>
            </a:r>
          </a:p>
          <a:p>
            <a:pPr algn="just"/>
            <a:r>
              <a:rPr lang="it-IT" smtClean="0"/>
              <a:t>«Era un istituto di beneficenza, risalente al 1300, sorto per aiutare e assistere orfani, infermi e giovani donne prossime al matrimonio» aggiunse la nonna.</a:t>
            </a:r>
          </a:p>
          <a:p>
            <a:pPr algn="just"/>
            <a:r>
              <a:rPr lang="it-IT" smtClean="0"/>
              <a:t>«Nonna, ma siamo nel Medioevo o più avanti nei secoli? Non mi sembra di essere capitato, questa volta, così indietro nel tempo! Vedo anche un orologio a due facce su quest’arco, come mai?» notai io. La nonna sorrise alla mia curiosità e rispose: «Caro Lorenzo, ci troviamo ad Aversa proprio il giorno dell’accensione dell’orologio nel 1777. Come vedi è bifrontale, una vera particolarità. La leggenda narra che, nel bene o nel male, gli aversani siano paragonati proprio a questo orologio».</a:t>
            </a:r>
          </a:p>
          <a:p>
            <a:pPr algn="just"/>
            <a:r>
              <a:rPr lang="it-IT" smtClean="0"/>
              <a:t>Davide e Mila si guardarono un po’ perplessi e chiesero: «In che senso? Non abbiamo ben capito…»</a:t>
            </a:r>
          </a:p>
          <a:p>
            <a:pPr algn="just"/>
            <a:r>
              <a:rPr lang="it-IT" smtClean="0"/>
              <a:t>La nonna così aggiunse: «Gli abitanti dei paesi circostanti accusano gli aversani di essere talvolta un po’ falsi e doppiogiochisti e scherzando dicono che sono proprio come l’orologio dell’Annunziata! Ma, attenti, qualcuno potrebbe anche offendersi».</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32656" y="632520"/>
            <a:ext cx="6264696" cy="8125301"/>
          </a:xfrm>
          <a:prstGeom prst="rect">
            <a:avLst/>
          </a:prstGeom>
        </p:spPr>
        <p:txBody>
          <a:bodyPr wrap="square">
            <a:spAutoFit/>
          </a:bodyPr>
          <a:lstStyle/>
          <a:p>
            <a:pPr algn="just"/>
            <a:r>
              <a:rPr lang="it-IT" smtClean="0"/>
              <a:t>I ragazzini scoppiarono in una fragorosa risata. Feci notare alla nonna che l’Arco era molto simile a una porta e così la nonna aggiunse un altro particolare: «Caro Lorenzo, sei proprio un bambino curioso, fai sempre tante domande intelligenti! L’Arco con la Torre formano la Porta Napoli, perché qui finiva la città di Aversa e iniziava la strada che conduce a Napoli».</a:t>
            </a:r>
          </a:p>
          <a:p>
            <a:pPr algn="just"/>
            <a:r>
              <a:rPr lang="it-IT" smtClean="0"/>
              <a:t>Davide, Mila e io iniziammo a guardarci un po’ intorno e vedemmo molte persone che per l’inaugurazione dell’orologio si affollavano sotto l’arco: c’erano venditori e bancarelle; io, però, fui attirato da una in particolare, poiché su di essa c’erano dolci uguali a quello preparato al mattino dalla nonna, quello buono ma tanto duro…</a:t>
            </a:r>
          </a:p>
          <a:p>
            <a:pPr algn="just"/>
            <a:r>
              <a:rPr lang="it-IT" smtClean="0"/>
              <a:t>«Ragazzi, siete a conoscenza del mio problema nel leggere… Non riesco a capire cosa c’è scritto sullo striscione di quella bancarella e soprattutto come si chiamano i dolci che vende e che anche mia nonna sa cucinare!» esclamai.</a:t>
            </a:r>
          </a:p>
          <a:p>
            <a:pPr algn="just"/>
            <a:r>
              <a:rPr lang="it-IT" smtClean="0"/>
              <a:t>Mila subito mi rispose: «C’è scritto </a:t>
            </a:r>
            <a:r>
              <a:rPr lang="it-IT" i="1" smtClean="0"/>
              <a:t>Antichi Sapori. Qui si vendono le Pietre di San Girolamo</a:t>
            </a:r>
            <a:r>
              <a:rPr lang="it-IT" smtClean="0"/>
              <a:t>… Sarà forse il tipico dolce di Aversa…»</a:t>
            </a:r>
          </a:p>
          <a:p>
            <a:pPr algn="just"/>
            <a:r>
              <a:rPr lang="it-IT" smtClean="0"/>
              <a:t>La nonna intervenne e aggiunse: «Cari ragazzi, la città di Aversa è famosa per molte specialità. Qui producono un’ottima mozzarella di bufala e il particolare vino asprino. Un dolce tipico è la </a:t>
            </a:r>
            <a:r>
              <a:rPr lang="it-IT" i="1" smtClean="0"/>
              <a:t>polacca</a:t>
            </a:r>
            <a:r>
              <a:rPr lang="it-IT" smtClean="0"/>
              <a:t>, una torta con crema pasticcera e amarene che però viene realizzata anche in formato piccolo, come fosse una </a:t>
            </a:r>
            <a:r>
              <a:rPr lang="it-IT" i="1" smtClean="0"/>
              <a:t>sorta </a:t>
            </a:r>
            <a:r>
              <a:rPr lang="it-IT" smtClean="0"/>
              <a:t>di cornetto per la prima colazione. Un dolce molto più antico è però la </a:t>
            </a:r>
            <a:r>
              <a:rPr lang="it-IT" i="1" smtClean="0"/>
              <a:t>Pietra di San Girolamo</a:t>
            </a:r>
            <a:r>
              <a:rPr lang="it-IT" smtClean="0"/>
              <a:t>, che anche io ho cucinato questa mattina leggendo il mio vecchio libro di ricette della tradizione».</a:t>
            </a:r>
          </a:p>
          <a:p>
            <a:pPr algn="just"/>
            <a:r>
              <a:rPr lang="it-IT" smtClean="0"/>
              <a:t>«Nonna, questa città è piena di nomi strambi! Perché questo nome? Com’è realizzata? Vorrei tanto leggerne la ricetta sul tuo libro, ma sai…»</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32656" y="344488"/>
            <a:ext cx="6264696" cy="8125301"/>
          </a:xfrm>
          <a:prstGeom prst="rect">
            <a:avLst/>
          </a:prstGeom>
        </p:spPr>
        <p:txBody>
          <a:bodyPr wrap="square">
            <a:spAutoFit/>
          </a:bodyPr>
          <a:lstStyle/>
          <a:p>
            <a:pPr algn="just"/>
            <a:r>
              <a:rPr lang="it-IT" smtClean="0"/>
              <a:t>La nonna accarezzandomi iniziò a spiegare: «Il dolce è nato in Piazza Mercato dove un tempo c’era un convento di monache clarisse intitolato a San Girolamo. La ricetta è antichissima, risale al Cinquecento e forse alle sorelle Giulia e Filippella Formato». Una nostra risata sottolineò questi altri nomi buffi. «E gli ingredienti? E perché questa forma? E perché è così dura, anche se è così buona e saporita?» continuarono Mila e Davide aggiungendo domande su domande.</a:t>
            </a:r>
          </a:p>
          <a:p>
            <a:pPr algn="just"/>
            <a:r>
              <a:rPr lang="it-IT" smtClean="0"/>
              <a:t>«Uno alla volta…» disse con calma la nonna «La ricetta era ed è ancora in parte misteriosa e si tramanda attraverso le generazioni di alcune pasticcerie famose di Aversa. Gli ingredienti principali sono zucchero, mandorle e cacao amaro e </a:t>
            </a:r>
            <a:r>
              <a:rPr lang="it-IT" i="1" smtClean="0"/>
              <a:t>una segreta dose di alchimia</a:t>
            </a:r>
            <a:r>
              <a:rPr lang="it-IT" smtClean="0"/>
              <a:t> che, mescolati in una pentola di rame, vengono impastati creando una forma irregolare, proprio come una pietra, forse per ricordare le caverne in cui amava ritirarsi San Girolamo».</a:t>
            </a:r>
          </a:p>
          <a:p>
            <a:pPr algn="just"/>
            <a:r>
              <a:rPr lang="it-IT" smtClean="0"/>
              <a:t>Improvvisamente le campane iniziarono a suonare per festeggiare l’avvio dell’orologio. Nel silenzio generale si sentirono i primi tic-tac, ma il ticchettio si fece sempre più forte e le lancette dell’orologio presero a girare senza tregua, vorticosamente. Come per magia ci ritrovammo tutti a casa. La </a:t>
            </a:r>
            <a:r>
              <a:rPr lang="it-IT" i="1" smtClean="0"/>
              <a:t>Pietra di San Girolamo</a:t>
            </a:r>
            <a:r>
              <a:rPr lang="it-IT" smtClean="0"/>
              <a:t> cucinata dalla nonna fu finita in fretta e Mila e Davide tornarono a casa soddisfatti dell’ennesima avventura nel passato.</a:t>
            </a:r>
          </a:p>
          <a:p>
            <a:pPr algn="just"/>
            <a:r>
              <a:rPr lang="it-IT" smtClean="0"/>
              <a:t>Seguii con lo sguardo i miei compagni che si allontanavano. La neve si era quasi del tutto sciolta, le giornate si stavano allungando… tra non molto tempo sarebbe arrivata la Pasqua e in quei giorni di festa sarei finalmente andato a Zurigo per rivedere i miei genitori.</a:t>
            </a:r>
            <a:endParaRPr lang="it-I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bimed.net/staffetta/wp-content/uploads/2017/03/WP_20170314_001-e1489516814846-739x1024.jpg"/>
          <p:cNvPicPr>
            <a:picLocks noChangeAspect="1" noChangeArrowheads="1"/>
          </p:cNvPicPr>
          <p:nvPr/>
        </p:nvPicPr>
        <p:blipFill>
          <a:blip r:embed="rId2" cstate="print"/>
          <a:srcRect/>
          <a:stretch>
            <a:fillRect/>
          </a:stretch>
        </p:blipFill>
        <p:spPr bwMode="auto">
          <a:xfrm>
            <a:off x="692696" y="1136576"/>
            <a:ext cx="5531941" cy="766536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5" name="Rettangolo 4"/>
          <p:cNvSpPr/>
          <p:nvPr/>
        </p:nvSpPr>
        <p:spPr>
          <a:xfrm>
            <a:off x="0" y="5961112"/>
            <a:ext cx="6858000" cy="1200329"/>
          </a:xfrm>
          <a:prstGeom prst="rect">
            <a:avLst/>
          </a:prstGeom>
          <a:noFill/>
        </p:spPr>
        <p:txBody>
          <a:bodyPr wrap="square" lIns="91440" tIns="45720" rIns="91440" bIns="45720">
            <a:spAutoFit/>
          </a:bodyPr>
          <a:lstStyle/>
          <a:p>
            <a:pPr algn="ctr"/>
            <a:r>
              <a:rPr lang="it-IT" sz="2400" b="0" cap="none" spc="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Palatino Linotype" pitchFamily="18" charset="0"/>
              </a:rPr>
              <a:t>Parte II</a:t>
            </a:r>
          </a:p>
          <a:p>
            <a:pPr algn="ctr"/>
            <a:r>
              <a:rPr lang="it-IT" sz="480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Palatino Linotype" pitchFamily="18" charset="0"/>
              </a:rPr>
              <a:t>Scrittori di classe</a:t>
            </a:r>
            <a:endParaRPr lang="it-IT" sz="4800" b="0" cap="none" spc="0">
              <a:ln w="18415" cmpd="sng">
                <a:solidFill>
                  <a:srgbClr val="FFFF00"/>
                </a:solidFill>
                <a:prstDash val="solid"/>
              </a:ln>
              <a:solidFill>
                <a:srgbClr val="FFFF00"/>
              </a:solidFill>
              <a:effectLst>
                <a:outerShdw blurRad="63500" dir="3600000" algn="tl" rotWithShape="0">
                  <a:srgbClr val="000000">
                    <a:alpha val="70000"/>
                  </a:srgbClr>
                </a:outerShdw>
              </a:effectLst>
              <a:latin typeface="Palatino Linotype" pitchFamily="18" charset="0"/>
            </a:endParaRPr>
          </a:p>
        </p:txBody>
      </p:sp>
      <p:pic>
        <p:nvPicPr>
          <p:cNvPr id="1026" name="Picture 2"/>
          <p:cNvPicPr>
            <a:picLocks noChangeAspect="1" noChangeArrowheads="1"/>
          </p:cNvPicPr>
          <p:nvPr/>
        </p:nvPicPr>
        <p:blipFill>
          <a:blip r:embed="rId2" cstate="print"/>
          <a:srcRect l="2767" t="38344" r="2596" b="9439"/>
          <a:stretch>
            <a:fillRect/>
          </a:stretch>
        </p:blipFill>
        <p:spPr bwMode="auto">
          <a:xfrm>
            <a:off x="0" y="0"/>
            <a:ext cx="6858000" cy="2127448"/>
          </a:xfrm>
          <a:prstGeom prst="rect">
            <a:avLst/>
          </a:prstGeom>
          <a:noFill/>
          <a:ln w="9525">
            <a:noFill/>
            <a:miter lim="800000"/>
            <a:headEnd/>
            <a:tailEnd/>
          </a:ln>
        </p:spPr>
      </p:pic>
      <p:pic>
        <p:nvPicPr>
          <p:cNvPr id="1028" name="Picture 4" descr="logo"/>
          <p:cNvPicPr>
            <a:picLocks noChangeAspect="1" noChangeArrowheads="1"/>
          </p:cNvPicPr>
          <p:nvPr/>
        </p:nvPicPr>
        <p:blipFill>
          <a:blip r:embed="rId3" cstate="print"/>
          <a:srcRect/>
          <a:stretch>
            <a:fillRect/>
          </a:stretch>
        </p:blipFill>
        <p:spPr bwMode="auto">
          <a:xfrm>
            <a:off x="1556792" y="3080792"/>
            <a:ext cx="3630155" cy="209166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storybird.s3.amazonaws.com/artwork/novoseltsev/square/skunk.jpeg"/>
          <p:cNvPicPr>
            <a:picLocks noChangeAspect="1" noChangeArrowheads="1"/>
          </p:cNvPicPr>
          <p:nvPr/>
        </p:nvPicPr>
        <p:blipFill>
          <a:blip r:embed="rId2" cstate="print"/>
          <a:srcRect t="5600" b="3521"/>
          <a:stretch>
            <a:fillRect/>
          </a:stretch>
        </p:blipFill>
        <p:spPr bwMode="auto">
          <a:xfrm>
            <a:off x="4509120" y="3944888"/>
            <a:ext cx="1800200" cy="1549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364" name="AutoShape 4" descr="Risultati immagini per storybird"/>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5366" name="Picture 6" descr="Risultati immagini per storybir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09120" y="1784648"/>
            <a:ext cx="1728192" cy="17281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368" name="Picture 8" descr="Risultati immagini per storybird"/>
          <p:cNvPicPr>
            <a:picLocks noChangeAspect="1" noChangeArrowheads="1"/>
          </p:cNvPicPr>
          <p:nvPr/>
        </p:nvPicPr>
        <p:blipFill>
          <a:blip r:embed="rId4" cstate="print"/>
          <a:srcRect l="28565" t="21600" r="7163" b="17921"/>
          <a:stretch>
            <a:fillRect/>
          </a:stretch>
        </p:blipFill>
        <p:spPr bwMode="auto">
          <a:xfrm>
            <a:off x="3585045" y="272480"/>
            <a:ext cx="3272955" cy="848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370" name="Picture 10" descr="https://storybird.s3.amazonaws.com/artwork/novoseltsev/landscape/pig.jpeg"/>
          <p:cNvPicPr>
            <a:picLocks noChangeAspect="1" noChangeArrowheads="1"/>
          </p:cNvPicPr>
          <p:nvPr/>
        </p:nvPicPr>
        <p:blipFill>
          <a:blip r:embed="rId5" cstate="print"/>
          <a:srcRect/>
          <a:stretch>
            <a:fillRect/>
          </a:stretch>
        </p:blipFill>
        <p:spPr bwMode="auto">
          <a:xfrm>
            <a:off x="4005064" y="8409384"/>
            <a:ext cx="2240904" cy="10548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372" name="Picture 12" descr="https://storybird.s3.amazonaws.com/artwork/novoseltsev/square/elephant.jpeg"/>
          <p:cNvPicPr>
            <a:picLocks noChangeAspect="1" noChangeArrowheads="1"/>
          </p:cNvPicPr>
          <p:nvPr/>
        </p:nvPicPr>
        <p:blipFill>
          <a:blip r:embed="rId6" cstate="print"/>
          <a:srcRect/>
          <a:stretch>
            <a:fillRect/>
          </a:stretch>
        </p:blipFill>
        <p:spPr bwMode="auto">
          <a:xfrm>
            <a:off x="4365104" y="6321152"/>
            <a:ext cx="1596118" cy="1512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374" name="Picture 14" descr="https://storybird.s3.amazonaws.com/artwork/novoseltsev/landscape/urchin.jpeg"/>
          <p:cNvPicPr>
            <a:picLocks noChangeAspect="1" noChangeArrowheads="1"/>
          </p:cNvPicPr>
          <p:nvPr/>
        </p:nvPicPr>
        <p:blipFill>
          <a:blip r:embed="rId7" cstate="print"/>
          <a:srcRect/>
          <a:stretch>
            <a:fillRect/>
          </a:stretch>
        </p:blipFill>
        <p:spPr bwMode="auto">
          <a:xfrm>
            <a:off x="908720" y="7617296"/>
            <a:ext cx="2240904" cy="10548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376" name="Picture 16" descr="https://storybird.s3.amazonaws.com/artwork/novoseltsev/full/frog.jpeg"/>
          <p:cNvPicPr>
            <a:picLocks noChangeAspect="1" noChangeArrowheads="1"/>
          </p:cNvPicPr>
          <p:nvPr/>
        </p:nvPicPr>
        <p:blipFill>
          <a:blip r:embed="rId8" cstate="print"/>
          <a:srcRect/>
          <a:stretch>
            <a:fillRect/>
          </a:stretch>
        </p:blipFill>
        <p:spPr bwMode="auto">
          <a:xfrm>
            <a:off x="980728" y="5601072"/>
            <a:ext cx="2067578" cy="12925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ettangolo 11"/>
          <p:cNvSpPr/>
          <p:nvPr/>
        </p:nvSpPr>
        <p:spPr>
          <a:xfrm>
            <a:off x="260648" y="1280592"/>
            <a:ext cx="3789040" cy="3970318"/>
          </a:xfrm>
          <a:prstGeom prst="rect">
            <a:avLst/>
          </a:prstGeom>
          <a:noFill/>
        </p:spPr>
        <p:txBody>
          <a:bodyPr wrap="square" lIns="91440" tIns="45720" rIns="91440" bIns="45720">
            <a:spAutoFit/>
          </a:bodyPr>
          <a:lstStyle/>
          <a:p>
            <a:pPr algn="just"/>
            <a:r>
              <a:rPr lang="it-IT" smtClean="0">
                <a:ln w="18415" cmpd="sng">
                  <a:solidFill>
                    <a:srgbClr val="00B0F0"/>
                  </a:solidFill>
                  <a:prstDash val="solid"/>
                </a:ln>
                <a:solidFill>
                  <a:srgbClr val="0070C0"/>
                </a:solidFill>
                <a:latin typeface="Palatino Linotype" pitchFamily="18" charset="0"/>
              </a:rPr>
              <a:t>La prima parte del Corso di Scrittura creativa  ha riguardato il genere della FAVOLA.</a:t>
            </a:r>
          </a:p>
          <a:p>
            <a:pPr algn="just"/>
            <a:r>
              <a:rPr lang="it-IT" smtClean="0">
                <a:ln w="18415" cmpd="sng">
                  <a:solidFill>
                    <a:srgbClr val="00B0F0"/>
                  </a:solidFill>
                  <a:prstDash val="solid"/>
                </a:ln>
                <a:solidFill>
                  <a:srgbClr val="0070C0"/>
                </a:solidFill>
                <a:latin typeface="Palatino Linotype" pitchFamily="18" charset="0"/>
              </a:rPr>
              <a:t>Filo conduttore : i cinque sensi.</a:t>
            </a:r>
          </a:p>
          <a:p>
            <a:pPr algn="just"/>
            <a:r>
              <a:rPr lang="it-IT" smtClean="0">
                <a:ln w="18415" cmpd="sng">
                  <a:solidFill>
                    <a:srgbClr val="00B0F0"/>
                  </a:solidFill>
                  <a:prstDash val="solid"/>
                </a:ln>
                <a:solidFill>
                  <a:srgbClr val="0070C0"/>
                </a:solidFill>
                <a:latin typeface="Palatino Linotype" pitchFamily="18" charset="0"/>
              </a:rPr>
              <a:t>I piccoli autori hanno avuto modo di utilizzare la piattaforma Storybird per il Digital Storytelling e si sono lasciati ispirare dalla galleria di immagini per creare un loro book.</a:t>
            </a:r>
          </a:p>
          <a:p>
            <a:pPr algn="just"/>
            <a:endParaRPr lang="it-IT" smtClean="0">
              <a:ln w="18415" cmpd="sng">
                <a:solidFill>
                  <a:srgbClr val="00B0F0"/>
                </a:solidFill>
                <a:prstDash val="solid"/>
              </a:ln>
              <a:solidFill>
                <a:srgbClr val="0070C0"/>
              </a:solidFill>
              <a:latin typeface="Palatino Linotype" pitchFamily="18" charset="0"/>
            </a:endParaRPr>
          </a:p>
          <a:p>
            <a:pPr algn="just"/>
            <a:r>
              <a:rPr lang="it-IT" smtClean="0">
                <a:ln w="18415" cmpd="sng">
                  <a:solidFill>
                    <a:srgbClr val="00B0F0"/>
                  </a:solidFill>
                  <a:prstDash val="solid"/>
                </a:ln>
                <a:solidFill>
                  <a:srgbClr val="0070C0"/>
                </a:solidFill>
                <a:latin typeface="Palatino Linotype" pitchFamily="18" charset="0"/>
              </a:rPr>
              <a:t>Nelle pagine successive vi proponiamo le favole così create e le relative immagini ispiratrici..!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logo"/>
          <p:cNvPicPr>
            <a:picLocks noChangeAspect="1" noChangeArrowheads="1"/>
          </p:cNvPicPr>
          <p:nvPr/>
        </p:nvPicPr>
        <p:blipFill>
          <a:blip r:embed="rId2" cstate="print"/>
          <a:srcRect/>
          <a:stretch>
            <a:fillRect/>
          </a:stretch>
        </p:blipFill>
        <p:spPr bwMode="auto">
          <a:xfrm>
            <a:off x="5085184" y="272480"/>
            <a:ext cx="1251357" cy="1368152"/>
          </a:xfrm>
          <a:prstGeom prst="rect">
            <a:avLst/>
          </a:prstGeom>
          <a:noFill/>
        </p:spPr>
      </p:pic>
      <p:pic>
        <p:nvPicPr>
          <p:cNvPr id="5" name="Picture 8" descr="Risultati immagini per disney"/>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60848" y="272480"/>
            <a:ext cx="2669244" cy="1233712"/>
          </a:xfrm>
          <a:prstGeom prst="rect">
            <a:avLst/>
          </a:prstGeom>
          <a:noFill/>
        </p:spPr>
      </p:pic>
      <p:pic>
        <p:nvPicPr>
          <p:cNvPr id="28675" name="Picture 3"/>
          <p:cNvPicPr>
            <a:picLocks noChangeAspect="1" noChangeArrowheads="1"/>
          </p:cNvPicPr>
          <p:nvPr/>
        </p:nvPicPr>
        <p:blipFill>
          <a:blip r:embed="rId4" cstate="print"/>
          <a:srcRect l="15134" t="56890" r="69924" b="9641"/>
          <a:stretch>
            <a:fillRect/>
          </a:stretch>
        </p:blipFill>
        <p:spPr bwMode="auto">
          <a:xfrm>
            <a:off x="260648" y="5961112"/>
            <a:ext cx="2859141" cy="3600400"/>
          </a:xfrm>
          <a:prstGeom prst="rect">
            <a:avLst/>
          </a:prstGeom>
          <a:ln>
            <a:noFill/>
          </a:ln>
          <a:effectLst>
            <a:outerShdw blurRad="292100" dist="139700" dir="2700000" algn="tl" rotWithShape="0">
              <a:srgbClr val="333333">
                <a:alpha val="65000"/>
              </a:srgbClr>
            </a:outerShdw>
          </a:effectLst>
        </p:spPr>
      </p:pic>
      <p:sp>
        <p:nvSpPr>
          <p:cNvPr id="8" name="Rettangolo 7"/>
          <p:cNvSpPr/>
          <p:nvPr/>
        </p:nvSpPr>
        <p:spPr>
          <a:xfrm>
            <a:off x="404664" y="2792760"/>
            <a:ext cx="6048672" cy="3323987"/>
          </a:xfrm>
          <a:prstGeom prst="rect">
            <a:avLst/>
          </a:prstGeom>
          <a:noFill/>
        </p:spPr>
        <p:txBody>
          <a:bodyPr wrap="square" lIns="91440" tIns="45720" rIns="91440" bIns="45720">
            <a:spAutoFit/>
          </a:bodyPr>
          <a:lstStyle/>
          <a:p>
            <a:pPr algn="just"/>
            <a:endParaRPr lang="it-IT" smtClean="0">
              <a:ln w="18415" cmpd="sng">
                <a:solidFill>
                  <a:srgbClr val="00B0F0"/>
                </a:solidFill>
                <a:prstDash val="solid"/>
              </a:ln>
              <a:solidFill>
                <a:srgbClr val="0070C0"/>
              </a:solidFill>
              <a:latin typeface="Palatino Linotype" pitchFamily="18" charset="0"/>
            </a:endParaRPr>
          </a:p>
          <a:p>
            <a:pPr algn="ctr"/>
            <a:r>
              <a:rPr lang="it-IT" sz="3200" smtClean="0">
                <a:ln w="18415" cmpd="sng">
                  <a:solidFill>
                    <a:srgbClr val="00B0F0"/>
                  </a:solidFill>
                  <a:prstDash val="solid"/>
                </a:ln>
                <a:solidFill>
                  <a:srgbClr val="0070C0"/>
                </a:solidFill>
                <a:latin typeface="Palatino Linotype" pitchFamily="18" charset="0"/>
              </a:rPr>
              <a:t> </a:t>
            </a:r>
            <a:r>
              <a:rPr lang="it-IT" sz="3200" smtClean="0">
                <a:ln w="18415" cmpd="sng">
                  <a:solidFill>
                    <a:srgbClr val="FF0000"/>
                  </a:solidFill>
                  <a:prstDash val="solid"/>
                </a:ln>
                <a:solidFill>
                  <a:srgbClr val="FF0000"/>
                </a:solidFill>
                <a:latin typeface="Palatino Linotype" pitchFamily="18" charset="0"/>
              </a:rPr>
              <a:t>SCRITTORI DI CLASSE </a:t>
            </a:r>
          </a:p>
          <a:p>
            <a:pPr algn="ctr"/>
            <a:r>
              <a:rPr lang="it-IT" sz="3200" i="1" smtClean="0">
                <a:ln w="18415" cmpd="sng">
                  <a:solidFill>
                    <a:srgbClr val="FF0000"/>
                  </a:solidFill>
                  <a:prstDash val="solid"/>
                </a:ln>
                <a:solidFill>
                  <a:srgbClr val="FF0000"/>
                </a:solidFill>
                <a:latin typeface="Palatino Linotype" pitchFamily="18" charset="0"/>
              </a:rPr>
              <a:t>Progetto Alimentazione </a:t>
            </a:r>
          </a:p>
          <a:p>
            <a:pPr algn="ctr"/>
            <a:r>
              <a:rPr lang="it-IT" sz="3200" i="1" smtClean="0">
                <a:ln w="18415" cmpd="sng">
                  <a:solidFill>
                    <a:srgbClr val="FF0000"/>
                  </a:solidFill>
                  <a:prstDash val="solid"/>
                </a:ln>
                <a:solidFill>
                  <a:srgbClr val="FF0000"/>
                </a:solidFill>
                <a:latin typeface="Palatino Linotype" pitchFamily="18" charset="0"/>
              </a:rPr>
              <a:t>Conad - Disney</a:t>
            </a:r>
          </a:p>
          <a:p>
            <a:pPr algn="ctr"/>
            <a:endParaRPr lang="it-IT" smtClean="0">
              <a:ln w="18415" cmpd="sng">
                <a:solidFill>
                  <a:srgbClr val="00B0F0"/>
                </a:solidFill>
                <a:prstDash val="solid"/>
              </a:ln>
              <a:solidFill>
                <a:srgbClr val="0070C0"/>
              </a:solidFill>
              <a:latin typeface="Palatino Linotype" pitchFamily="18" charset="0"/>
            </a:endParaRPr>
          </a:p>
          <a:p>
            <a:pPr algn="ctr"/>
            <a:r>
              <a:rPr lang="it-IT" sz="2000" smtClean="0">
                <a:ln w="18415" cmpd="sng">
                  <a:solidFill>
                    <a:srgbClr val="00B0F0"/>
                  </a:solidFill>
                  <a:prstDash val="solid"/>
                </a:ln>
                <a:solidFill>
                  <a:srgbClr val="0070C0"/>
                </a:solidFill>
                <a:latin typeface="Palatino Linotype" pitchFamily="18" charset="0"/>
              </a:rPr>
              <a:t>cimentandosi nell’ideazione di un racconto a partire dall’“incipit” del fumetto </a:t>
            </a:r>
          </a:p>
          <a:p>
            <a:pPr algn="ctr"/>
            <a:r>
              <a:rPr lang="it-IT" sz="2000" smtClean="0">
                <a:ln w="18415" cmpd="sng">
                  <a:solidFill>
                    <a:srgbClr val="FF0066"/>
                  </a:solidFill>
                  <a:prstDash val="solid"/>
                </a:ln>
                <a:solidFill>
                  <a:srgbClr val="FF0066"/>
                </a:solidFill>
                <a:latin typeface="Palatino Linotype" pitchFamily="18" charset="0"/>
              </a:rPr>
              <a:t>MINNIE E LA CENA VINCENTE! </a:t>
            </a:r>
          </a:p>
          <a:p>
            <a:pPr algn="just"/>
            <a:endParaRPr lang="it-IT" smtClean="0">
              <a:ln w="18415" cmpd="sng">
                <a:solidFill>
                  <a:srgbClr val="00B0F0"/>
                </a:solidFill>
                <a:prstDash val="solid"/>
              </a:ln>
              <a:solidFill>
                <a:srgbClr val="0070C0"/>
              </a:solidFill>
              <a:latin typeface="Palatino Linotype" pitchFamily="18" charset="0"/>
            </a:endParaRPr>
          </a:p>
        </p:txBody>
      </p:sp>
      <p:sp>
        <p:nvSpPr>
          <p:cNvPr id="10" name="Rettangolo 9"/>
          <p:cNvSpPr/>
          <p:nvPr/>
        </p:nvSpPr>
        <p:spPr>
          <a:xfrm>
            <a:off x="3284984" y="5961112"/>
            <a:ext cx="3356992" cy="3416320"/>
          </a:xfrm>
          <a:prstGeom prst="rect">
            <a:avLst/>
          </a:prstGeom>
        </p:spPr>
        <p:txBody>
          <a:bodyPr wrap="square">
            <a:spAutoFit/>
          </a:bodyPr>
          <a:lstStyle/>
          <a:p>
            <a:r>
              <a:rPr lang="it-IT" smtClean="0">
                <a:ln w="18415" cmpd="sng">
                  <a:solidFill>
                    <a:srgbClr val="002060"/>
                  </a:solidFill>
                  <a:prstDash val="solid"/>
                </a:ln>
                <a:solidFill>
                  <a:srgbClr val="002060"/>
                </a:solidFill>
                <a:latin typeface="Palatino Linotype" pitchFamily="18" charset="0"/>
              </a:rPr>
              <a:t>È stata un’esperienza divertente provare a ideare e scrivere la continuazione di un fumetto Disney, ma i partecipanti erano davvero tanti ed agguerriti! </a:t>
            </a:r>
          </a:p>
          <a:p>
            <a:r>
              <a:rPr lang="it-IT" smtClean="0">
                <a:ln w="18415" cmpd="sng">
                  <a:solidFill>
                    <a:srgbClr val="002060"/>
                  </a:solidFill>
                  <a:prstDash val="solid"/>
                </a:ln>
                <a:solidFill>
                  <a:srgbClr val="002060"/>
                </a:solidFill>
                <a:latin typeface="Palatino Linotype" pitchFamily="18" charset="0"/>
              </a:rPr>
              <a:t>Abbiamo comunque vinto 600 punti con cui potremo richiedere un Premio…! </a:t>
            </a:r>
          </a:p>
          <a:p>
            <a:r>
              <a:rPr lang="it-IT" smtClean="0">
                <a:ln w="18415" cmpd="sng">
                  <a:solidFill>
                    <a:srgbClr val="002060"/>
                  </a:solidFill>
                  <a:prstDash val="solid"/>
                </a:ln>
                <a:solidFill>
                  <a:srgbClr val="002060"/>
                </a:solidFill>
                <a:latin typeface="Palatino Linotype" pitchFamily="18" charset="0"/>
              </a:rPr>
              <a:t>Intanto vi facciamo leggere come avevamo pensato di continuare la storia di Minnie.</a:t>
            </a:r>
          </a:p>
        </p:txBody>
      </p:sp>
      <p:sp>
        <p:nvSpPr>
          <p:cNvPr id="9" name="Rettangolo 8"/>
          <p:cNvSpPr/>
          <p:nvPr/>
        </p:nvSpPr>
        <p:spPr>
          <a:xfrm>
            <a:off x="260648" y="1640632"/>
            <a:ext cx="6192688" cy="1200329"/>
          </a:xfrm>
          <a:prstGeom prst="rect">
            <a:avLst/>
          </a:prstGeom>
        </p:spPr>
        <p:txBody>
          <a:bodyPr wrap="square">
            <a:spAutoFit/>
          </a:bodyPr>
          <a:lstStyle/>
          <a:p>
            <a:pPr algn="ctr"/>
            <a:r>
              <a:rPr lang="it-IT" sz="2400" smtClean="0">
                <a:ln w="18415" cmpd="sng">
                  <a:solidFill>
                    <a:srgbClr val="00B0F0"/>
                  </a:solidFill>
                  <a:prstDash val="solid"/>
                </a:ln>
                <a:solidFill>
                  <a:srgbClr val="0070C0"/>
                </a:solidFill>
                <a:latin typeface="Palatino Linotype" pitchFamily="18" charset="0"/>
              </a:rPr>
              <a:t>Gli alunni della Classe 1B, coadiuvati dalla prof.sa Cristiana Addesso, hanno inoltre partecipato all’iniziativa</a:t>
            </a:r>
          </a:p>
        </p:txBody>
      </p:sp>
      <p:sp>
        <p:nvSpPr>
          <p:cNvPr id="6146" name="AutoShape 2" descr="Risultati immagini per conad"/>
          <p:cNvSpPr>
            <a:spLocks noChangeAspect="1" noChangeArrowheads="1"/>
          </p:cNvSpPr>
          <p:nvPr/>
        </p:nvSpPr>
        <p:spPr bwMode="auto">
          <a:xfrm>
            <a:off x="155575" y="-1135063"/>
            <a:ext cx="7810500" cy="23717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148" name="AutoShape 4" descr="Risultati immagini per conad"/>
          <p:cNvSpPr>
            <a:spLocks noChangeAspect="1" noChangeArrowheads="1"/>
          </p:cNvSpPr>
          <p:nvPr/>
        </p:nvSpPr>
        <p:spPr bwMode="auto">
          <a:xfrm>
            <a:off x="155575" y="-1135063"/>
            <a:ext cx="7810500" cy="23717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6150" name="Picture 6" descr="Risultati immagini per conad"/>
          <p:cNvPicPr>
            <a:picLocks noChangeAspect="1" noChangeArrowheads="1"/>
          </p:cNvPicPr>
          <p:nvPr/>
        </p:nvPicPr>
        <p:blipFill>
          <a:blip r:embed="rId5" cstate="print">
            <a:clrChange>
              <a:clrFrom>
                <a:srgbClr val="FFFFFE"/>
              </a:clrFrom>
              <a:clrTo>
                <a:srgbClr val="FFFFFE">
                  <a:alpha val="0"/>
                </a:srgbClr>
              </a:clrTo>
            </a:clrChange>
          </a:blip>
          <a:srcRect/>
          <a:stretch>
            <a:fillRect/>
          </a:stretch>
        </p:blipFill>
        <p:spPr bwMode="auto">
          <a:xfrm rot="20533366">
            <a:off x="64052" y="501443"/>
            <a:ext cx="2088232" cy="74616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0" y="1"/>
            <a:ext cx="6858000" cy="990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useBgFill="1">
        <p:nvSpPr>
          <p:cNvPr id="30721" name="Rectangle 1"/>
          <p:cNvSpPr>
            <a:spLocks noChangeArrowheads="1"/>
          </p:cNvSpPr>
          <p:nvPr/>
        </p:nvSpPr>
        <p:spPr bwMode="auto">
          <a:xfrm>
            <a:off x="3212976" y="344488"/>
            <a:ext cx="3429000" cy="4708981"/>
          </a:xfrm>
          <a:prstGeom prst="rect">
            <a:avLst/>
          </a:prstGeom>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smtClean="0">
                <a:ln>
                  <a:noFill/>
                </a:ln>
                <a:effectLst/>
                <a:latin typeface="Calibri" pitchFamily="34" charset="0"/>
                <a:ea typeface="Calibri" pitchFamily="34" charset="0"/>
                <a:cs typeface="Times New Roman" pitchFamily="18" charset="0"/>
              </a:rPr>
              <a:t>Giunti a questo punto, Minnie decide di andare al supermercato per comprare gli ingredienti per una nuova ricetta molto tradizionale, ricca e gustosa: la “parmigiana di melenzane”. </a:t>
            </a:r>
            <a:endParaRPr kumimoji="0" lang="it-IT" sz="2000" b="1" i="0" u="none" strike="noStrike" cap="none" normalizeH="0" baseline="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smtClean="0">
                <a:ln>
                  <a:noFill/>
                </a:ln>
                <a:effectLst/>
                <a:latin typeface="Calibri" pitchFamily="34" charset="0"/>
                <a:ea typeface="Calibri" pitchFamily="34" charset="0"/>
                <a:cs typeface="Times New Roman" pitchFamily="18" charset="0"/>
              </a:rPr>
              <a:t>Arrivata  al supermercato, Minnie si dà da fare per acquistare in fretta ciò che le occorre: melenzane, uova, farina, olio extravergine di oliva, mozzarella, parmigiano reggiano, basilico, pomodori, cipolla.</a:t>
            </a:r>
            <a:endParaRPr kumimoji="0" lang="it-IT" sz="2000" b="1" i="0" u="none" strike="noStrike" cap="none" normalizeH="0" baseline="0" smtClean="0">
              <a:ln>
                <a:noFill/>
              </a:ln>
              <a:effectLst/>
              <a:latin typeface="Arial" pitchFamily="34" charset="0"/>
              <a:cs typeface="Arial" pitchFamily="34" charset="0"/>
            </a:endParaRPr>
          </a:p>
        </p:txBody>
      </p:sp>
      <p:pic>
        <p:nvPicPr>
          <p:cNvPr id="30723" name="Picture 3" descr="Risultati immagini per minnie cucina"/>
          <p:cNvPicPr>
            <a:picLocks noChangeAspect="1" noChangeArrowheads="1"/>
          </p:cNvPicPr>
          <p:nvPr/>
        </p:nvPicPr>
        <p:blipFill>
          <a:blip r:embed="rId2" cstate="print"/>
          <a:srcRect/>
          <a:stretch>
            <a:fillRect/>
          </a:stretch>
        </p:blipFill>
        <p:spPr bwMode="auto">
          <a:xfrm>
            <a:off x="260648" y="776536"/>
            <a:ext cx="2857500" cy="1609726"/>
          </a:xfrm>
          <a:prstGeom prst="rect">
            <a:avLst/>
          </a:prstGeom>
          <a:noFill/>
        </p:spPr>
      </p:pic>
      <p:pic>
        <p:nvPicPr>
          <p:cNvPr id="30725" name="Picture 5" descr="Risultati immagini per parmigiana di melanzane"/>
          <p:cNvPicPr>
            <a:picLocks noChangeAspect="1" noChangeArrowheads="1"/>
          </p:cNvPicPr>
          <p:nvPr/>
        </p:nvPicPr>
        <p:blipFill>
          <a:blip r:embed="rId3" cstate="print"/>
          <a:srcRect/>
          <a:stretch>
            <a:fillRect/>
          </a:stretch>
        </p:blipFill>
        <p:spPr bwMode="auto">
          <a:xfrm>
            <a:off x="404664" y="2864768"/>
            <a:ext cx="2520280" cy="1260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ttangolo 8"/>
          <p:cNvSpPr/>
          <p:nvPr/>
        </p:nvSpPr>
        <p:spPr>
          <a:xfrm>
            <a:off x="188640" y="5025008"/>
            <a:ext cx="3744416" cy="4708981"/>
          </a:xfrm>
          <a:prstGeom prst="rect">
            <a:avLst/>
          </a:prstGeom>
        </p:spPr>
        <p:txBody>
          <a:bodyPr wrap="square">
            <a:spAutoFit/>
          </a:bodyPr>
          <a:lstStyle/>
          <a:p>
            <a:pPr lvl="0" algn="just" eaLnBrk="0" fontAlgn="base" hangingPunct="0">
              <a:spcBef>
                <a:spcPct val="0"/>
              </a:spcBef>
              <a:spcAft>
                <a:spcPct val="0"/>
              </a:spcAft>
            </a:pPr>
            <a:r>
              <a:rPr lang="it-IT" sz="2000" b="1" smtClean="0">
                <a:latin typeface="Calibri" pitchFamily="34" charset="0"/>
                <a:ea typeface="Calibri" pitchFamily="34" charset="0"/>
                <a:cs typeface="Times New Roman" pitchFamily="18" charset="0"/>
              </a:rPr>
              <a:t>Tuttavia, non si accorge di Gus Tronomy che la sta seguendo da quando è uscita di casa e continua a camminare felice della spesa fatta. Mentre si sofferma distrattamente a guardare la vetrina del suo negozio preferito “Fiocchi-landia”, piena di meravigliosi fiocchi e fermagli colorati per le sue acconciature, Gus Tronomy in un baleno le passa a fianco e le sottrae le melenzane dalle buste della spesa. Che rovina la vanità delle donne! </a:t>
            </a:r>
            <a:endParaRPr lang="it-IT" sz="2000" b="1" smtClean="0">
              <a:latin typeface="Arial" pitchFamily="34" charset="0"/>
              <a:cs typeface="Arial" pitchFamily="34" charset="0"/>
            </a:endParaRPr>
          </a:p>
        </p:txBody>
      </p:sp>
      <p:pic>
        <p:nvPicPr>
          <p:cNvPr id="30731" name="Picture 11" descr="LOVE DISNEY....❤ Más: "/>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221088" y="5457056"/>
            <a:ext cx="1969882" cy="365685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Rettangolo 3"/>
          <p:cNvSpPr/>
          <p:nvPr/>
        </p:nvSpPr>
        <p:spPr>
          <a:xfrm>
            <a:off x="2708920" y="272480"/>
            <a:ext cx="3888432" cy="4401205"/>
          </a:xfrm>
          <a:prstGeom prst="rect">
            <a:avLst/>
          </a:prstGeom>
        </p:spPr>
        <p:txBody>
          <a:bodyPr wrap="square">
            <a:spAutoFit/>
          </a:bodyPr>
          <a:lstStyle/>
          <a:p>
            <a:pPr algn="just"/>
            <a:r>
              <a:rPr lang="it-IT" sz="2000" b="1" smtClean="0">
                <a:latin typeface="Calibri" pitchFamily="34" charset="0"/>
                <a:ea typeface="Calibri" pitchFamily="34" charset="0"/>
                <a:cs typeface="Times New Roman" pitchFamily="18" charset="0"/>
              </a:rPr>
              <a:t>Tornata a casa, Minnie si accorge che manca l’ingrediente fondamentale per la “parmigiana” e inizia a disperarsi perché è ormai tardi per tornare al supermercato. Le idee iniziano a mancarle e allora decide di telefonare alla sua cara amica Clarabella, che le suggerisce di aprire il frigorifero di casa per provare a realizzare dei piatti ottimi con gli ingredienti che ha, magari qualcosa da “riciclare”, insomma ingredienti più semplici ma ugualmente genuini e saporiti. </a:t>
            </a:r>
            <a:endParaRPr lang="it-IT" sz="2000" b="1"/>
          </a:p>
        </p:txBody>
      </p:sp>
      <p:pic>
        <p:nvPicPr>
          <p:cNvPr id="5" name="Picture 7" descr="Risultati immagini per cucina avanzi"/>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rot="20598354">
            <a:off x="485574" y="7586681"/>
            <a:ext cx="3528392" cy="1582353"/>
          </a:xfrm>
          <a:prstGeom prst="rect">
            <a:avLst/>
          </a:prstGeom>
          <a:noFill/>
        </p:spPr>
      </p:pic>
      <p:pic>
        <p:nvPicPr>
          <p:cNvPr id="33794" name="Picture 2" descr="Risultati immagini per minnie clarabella"/>
          <p:cNvPicPr>
            <a:picLocks noChangeAspect="1" noChangeArrowheads="1"/>
          </p:cNvPicPr>
          <p:nvPr/>
        </p:nvPicPr>
        <p:blipFill>
          <a:blip r:embed="rId3" cstate="print"/>
          <a:srcRect/>
          <a:stretch>
            <a:fillRect/>
          </a:stretch>
        </p:blipFill>
        <p:spPr bwMode="auto">
          <a:xfrm>
            <a:off x="0" y="488504"/>
            <a:ext cx="2857500" cy="3924301"/>
          </a:xfrm>
          <a:prstGeom prst="rect">
            <a:avLst/>
          </a:prstGeom>
          <a:ln>
            <a:noFill/>
          </a:ln>
          <a:effectLst>
            <a:outerShdw blurRad="292100" dist="139700" dir="2700000" algn="tl" rotWithShape="0">
              <a:srgbClr val="333333">
                <a:alpha val="65000"/>
              </a:srgbClr>
            </a:outerShdw>
          </a:effectLst>
        </p:spPr>
      </p:pic>
      <p:sp>
        <p:nvSpPr>
          <p:cNvPr id="7" name="Rettangolo 6"/>
          <p:cNvSpPr/>
          <p:nvPr/>
        </p:nvSpPr>
        <p:spPr>
          <a:xfrm>
            <a:off x="692696" y="4953000"/>
            <a:ext cx="5688632" cy="1938992"/>
          </a:xfrm>
          <a:prstGeom prst="rect">
            <a:avLst/>
          </a:prstGeom>
        </p:spPr>
        <p:txBody>
          <a:bodyPr wrap="square">
            <a:spAutoFit/>
          </a:bodyPr>
          <a:lstStyle/>
          <a:p>
            <a:pPr algn="just"/>
            <a:r>
              <a:rPr lang="it-IT" sz="2000" b="1" smtClean="0">
                <a:latin typeface="Calibri" pitchFamily="34" charset="0"/>
                <a:ea typeface="Calibri" pitchFamily="34" charset="0"/>
                <a:cs typeface="Times New Roman" pitchFamily="18" charset="0"/>
              </a:rPr>
              <a:t>Anche Topolino cerca di confortarla e insieme iniziano a pensare che possono proporre ai giudici della trasmissione “A casa dello Chef” una “cena con gli avanzi” in modo da utilizzare i pochi ingredienti rimasti nelle buste di Minnie e tutto quello che trovano in casa! </a:t>
            </a:r>
            <a:endParaRPr lang="it-IT" sz="2000" b="1"/>
          </a:p>
        </p:txBody>
      </p:sp>
      <p:pic>
        <p:nvPicPr>
          <p:cNvPr id="33796" name="Picture 4" descr="Risultati immagini per minnie topolino"/>
          <p:cNvPicPr>
            <a:picLocks noChangeAspect="1" noChangeArrowheads="1"/>
          </p:cNvPicPr>
          <p:nvPr/>
        </p:nvPicPr>
        <p:blipFill>
          <a:blip r:embed="rId4" cstate="print">
            <a:clrChange>
              <a:clrFrom>
                <a:srgbClr val="FFFFFF"/>
              </a:clrFrom>
              <a:clrTo>
                <a:srgbClr val="FFFFFF">
                  <a:alpha val="0"/>
                </a:srgbClr>
              </a:clrTo>
            </a:clrChange>
          </a:blip>
          <a:srcRect l="6795" r="8262"/>
          <a:stretch>
            <a:fillRect/>
          </a:stretch>
        </p:blipFill>
        <p:spPr bwMode="auto">
          <a:xfrm>
            <a:off x="3789040" y="6609184"/>
            <a:ext cx="2826512" cy="308079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 name="Rettangolo 4"/>
          <p:cNvSpPr/>
          <p:nvPr/>
        </p:nvSpPr>
        <p:spPr>
          <a:xfrm>
            <a:off x="476672" y="272480"/>
            <a:ext cx="5976664" cy="4093428"/>
          </a:xfrm>
          <a:prstGeom prst="rect">
            <a:avLst/>
          </a:prstGeom>
        </p:spPr>
        <p:txBody>
          <a:bodyPr wrap="square">
            <a:spAutoFit/>
          </a:bodyPr>
          <a:lstStyle/>
          <a:p>
            <a:pPr lvl="0" algn="just" eaLnBrk="0" fontAlgn="base" hangingPunct="0">
              <a:spcBef>
                <a:spcPct val="0"/>
              </a:spcBef>
              <a:spcAft>
                <a:spcPct val="0"/>
              </a:spcAft>
            </a:pPr>
            <a:r>
              <a:rPr lang="it-IT" sz="2000" b="1" smtClean="0">
                <a:latin typeface="Calibri" pitchFamily="34" charset="0"/>
                <a:ea typeface="Calibri" pitchFamily="34" charset="0"/>
                <a:cs typeface="Times New Roman" pitchFamily="18" charset="0"/>
              </a:rPr>
              <a:t>Cercando in dispensa e in frigo, Minnie e Topolino trovano tanto pane raffermo, insalata, fagiolini freschi, un cestino di ricotta “di fuscella”, un barattolino di acciughe e uno di olive nere, una bustina di capperi e, come frutta, delle mele. Ma c’è anche un piatto di spaghetti con la salsa e il petto di pollo in padella del giorno prima </a:t>
            </a:r>
            <a:endParaRPr lang="it-IT" sz="2000" b="1" smtClean="0">
              <a:latin typeface="Arial" pitchFamily="34" charset="0"/>
              <a:cs typeface="Arial" pitchFamily="34" charset="0"/>
            </a:endParaRPr>
          </a:p>
          <a:p>
            <a:pPr lvl="0" algn="just" eaLnBrk="0" fontAlgn="base" hangingPunct="0">
              <a:spcBef>
                <a:spcPct val="0"/>
              </a:spcBef>
              <a:spcAft>
                <a:spcPct val="0"/>
              </a:spcAft>
            </a:pPr>
            <a:r>
              <a:rPr lang="it-IT" sz="2000" b="1" smtClean="0">
                <a:latin typeface="Calibri" pitchFamily="34" charset="0"/>
                <a:ea typeface="Calibri" pitchFamily="34" charset="0"/>
                <a:cs typeface="Times New Roman" pitchFamily="18" charset="0"/>
              </a:rPr>
              <a:t>Pensando e ripensando, Minnie e Topolino decidono di proporre ai giudici della trasmissione, come antipasto “sfizioso”, delle frittatine di spaghetti accompagnate da bruschette “alla caprese” con mozzarella, pomodorini, olive, capperi, acciughe e quenelle di ricotta fresca “di fuscella”.</a:t>
            </a:r>
            <a:endParaRPr lang="it-IT" sz="2000" b="1"/>
          </a:p>
        </p:txBody>
      </p:sp>
      <p:sp>
        <p:nvSpPr>
          <p:cNvPr id="6" name="Rettangolo 5"/>
          <p:cNvSpPr/>
          <p:nvPr/>
        </p:nvSpPr>
        <p:spPr>
          <a:xfrm>
            <a:off x="2924944" y="4736976"/>
            <a:ext cx="3672408" cy="2246769"/>
          </a:xfrm>
          <a:prstGeom prst="rect">
            <a:avLst/>
          </a:prstGeom>
        </p:spPr>
        <p:txBody>
          <a:bodyPr wrap="square">
            <a:spAutoFit/>
          </a:bodyPr>
          <a:lstStyle/>
          <a:p>
            <a:pPr lvl="0" algn="just" eaLnBrk="0" fontAlgn="base" hangingPunct="0">
              <a:spcBef>
                <a:spcPct val="0"/>
              </a:spcBef>
              <a:spcAft>
                <a:spcPct val="0"/>
              </a:spcAft>
            </a:pPr>
            <a:r>
              <a:rPr lang="it-IT" sz="2000" b="1" smtClean="0">
                <a:latin typeface="Calibri" pitchFamily="34" charset="0"/>
                <a:ea typeface="Calibri" pitchFamily="34" charset="0"/>
                <a:cs typeface="Times New Roman" pitchFamily="18" charset="0"/>
              </a:rPr>
              <a:t>Il piatto principale sarà una insalata di pollo, fresca e nutriente, realizzata con tante striscioline di petto di pollo (quello del giorno prima, ovviamente!), pomodori, scaglie di parmigiano, fagiolini e lattuga.</a:t>
            </a:r>
            <a:endParaRPr lang="it-IT" sz="2000" b="1" smtClean="0">
              <a:latin typeface="Arial" pitchFamily="34" charset="0"/>
              <a:cs typeface="Arial" pitchFamily="34" charset="0"/>
            </a:endParaRPr>
          </a:p>
        </p:txBody>
      </p:sp>
      <p:sp>
        <p:nvSpPr>
          <p:cNvPr id="7" name="Rettangolo 6"/>
          <p:cNvSpPr/>
          <p:nvPr/>
        </p:nvSpPr>
        <p:spPr>
          <a:xfrm>
            <a:off x="2924944" y="7113240"/>
            <a:ext cx="3672408" cy="1938992"/>
          </a:xfrm>
          <a:prstGeom prst="rect">
            <a:avLst/>
          </a:prstGeom>
        </p:spPr>
        <p:txBody>
          <a:bodyPr wrap="square">
            <a:spAutoFit/>
          </a:bodyPr>
          <a:lstStyle/>
          <a:p>
            <a:pPr lvl="0" algn="just" eaLnBrk="0" fontAlgn="base" hangingPunct="0">
              <a:spcBef>
                <a:spcPct val="0"/>
              </a:spcBef>
              <a:spcAft>
                <a:spcPct val="0"/>
              </a:spcAft>
            </a:pPr>
            <a:r>
              <a:rPr lang="it-IT" sz="2000" b="1" smtClean="0">
                <a:latin typeface="Calibri" pitchFamily="34" charset="0"/>
                <a:ea typeface="Calibri" pitchFamily="34" charset="0"/>
                <a:cs typeface="Times New Roman" pitchFamily="18" charset="0"/>
              </a:rPr>
              <a:t>Infine come dolce, Minnie decide di fare un dolcetto rapido, ma croccante e “sbriciolone”, il crumble di mele, che sicuramente “sbriciolerà” i cuori dei giudici.</a:t>
            </a:r>
            <a:endParaRPr lang="it-IT" sz="2000" b="1" smtClean="0">
              <a:latin typeface="Arial" pitchFamily="34" charset="0"/>
              <a:cs typeface="Arial" pitchFamily="34" charset="0"/>
            </a:endParaRPr>
          </a:p>
        </p:txBody>
      </p:sp>
      <p:pic>
        <p:nvPicPr>
          <p:cNvPr id="31746" name="Picture 2" descr="Risultati immagini per bruschette caprese"/>
          <p:cNvPicPr>
            <a:picLocks noChangeAspect="1" noChangeArrowheads="1"/>
          </p:cNvPicPr>
          <p:nvPr/>
        </p:nvPicPr>
        <p:blipFill>
          <a:blip r:embed="rId2" cstate="print"/>
          <a:srcRect/>
          <a:stretch>
            <a:fillRect/>
          </a:stretch>
        </p:blipFill>
        <p:spPr bwMode="auto">
          <a:xfrm>
            <a:off x="692696" y="6321152"/>
            <a:ext cx="1872208" cy="1053757"/>
          </a:xfrm>
          <a:prstGeom prst="rect">
            <a:avLst/>
          </a:prstGeom>
          <a:ln>
            <a:noFill/>
          </a:ln>
          <a:effectLst>
            <a:outerShdw blurRad="292100" dist="139700" dir="2700000" algn="tl" rotWithShape="0">
              <a:srgbClr val="333333">
                <a:alpha val="65000"/>
              </a:srgbClr>
            </a:outerShdw>
          </a:effectLst>
        </p:spPr>
      </p:pic>
      <p:pic>
        <p:nvPicPr>
          <p:cNvPr id="31748" name="Picture 4" descr="Risultati immagini per insalata di pollo"/>
          <p:cNvPicPr>
            <a:picLocks noChangeAspect="1" noChangeArrowheads="1"/>
          </p:cNvPicPr>
          <p:nvPr/>
        </p:nvPicPr>
        <p:blipFill>
          <a:blip r:embed="rId3" cstate="print"/>
          <a:srcRect/>
          <a:stretch>
            <a:fillRect/>
          </a:stretch>
        </p:blipFill>
        <p:spPr bwMode="auto">
          <a:xfrm>
            <a:off x="548680" y="4448944"/>
            <a:ext cx="2183375" cy="1652043"/>
          </a:xfrm>
          <a:prstGeom prst="rect">
            <a:avLst/>
          </a:prstGeom>
          <a:ln>
            <a:noFill/>
          </a:ln>
          <a:effectLst>
            <a:outerShdw blurRad="292100" dist="139700" dir="2700000" algn="tl" rotWithShape="0">
              <a:srgbClr val="333333">
                <a:alpha val="65000"/>
              </a:srgbClr>
            </a:outerShdw>
          </a:effectLst>
        </p:spPr>
      </p:pic>
      <p:pic>
        <p:nvPicPr>
          <p:cNvPr id="2050" name="Picture 2" descr="Risultati immagini per crumble di mele"/>
          <p:cNvPicPr>
            <a:picLocks noChangeAspect="1" noChangeArrowheads="1"/>
          </p:cNvPicPr>
          <p:nvPr/>
        </p:nvPicPr>
        <p:blipFill>
          <a:blip r:embed="rId4" cstate="print"/>
          <a:srcRect/>
          <a:stretch>
            <a:fillRect/>
          </a:stretch>
        </p:blipFill>
        <p:spPr bwMode="auto">
          <a:xfrm>
            <a:off x="548680" y="7761312"/>
            <a:ext cx="2190163" cy="164063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ttangolo 1"/>
          <p:cNvSpPr/>
          <p:nvPr/>
        </p:nvSpPr>
        <p:spPr>
          <a:xfrm>
            <a:off x="332656" y="5313040"/>
            <a:ext cx="3600400" cy="3170099"/>
          </a:xfrm>
          <a:prstGeom prst="rect">
            <a:avLst/>
          </a:prstGeom>
        </p:spPr>
        <p:txBody>
          <a:bodyPr wrap="square">
            <a:spAutoFit/>
          </a:bodyPr>
          <a:lstStyle/>
          <a:p>
            <a:pPr lvl="0" algn="just" eaLnBrk="0" fontAlgn="base" hangingPunct="0">
              <a:spcBef>
                <a:spcPct val="0"/>
              </a:spcBef>
              <a:spcAft>
                <a:spcPct val="0"/>
              </a:spcAft>
            </a:pPr>
            <a:r>
              <a:rPr lang="it-IT" sz="2000" b="1" smtClean="0">
                <a:ea typeface="Calibri" pitchFamily="34" charset="0"/>
                <a:cs typeface="Times New Roman" pitchFamily="18" charset="0"/>
              </a:rPr>
              <a:t>La vincitrice è Minnie, che festeggia assieme a Pluto che le saltella intorno, all’amica Clarabella che esulta dietro le quinte e a Topolino, che la aspetta con occhi a cuoricino, seduto al tavolino per loro preparato quali vincitori. Possono finalmente godersi la loro cenetta a lume di candela.</a:t>
            </a:r>
            <a:r>
              <a:rPr lang="it-IT" sz="2000" b="1" smtClean="0">
                <a:cs typeface="Arial" pitchFamily="34" charset="0"/>
              </a:rPr>
              <a:t> </a:t>
            </a:r>
          </a:p>
        </p:txBody>
      </p:sp>
      <p:pic>
        <p:nvPicPr>
          <p:cNvPr id="1026" name="Picture 2" descr="Risultati immagini per pluto"/>
          <p:cNvPicPr>
            <a:picLocks noChangeAspect="1" noChangeArrowheads="1"/>
          </p:cNvPicPr>
          <p:nvPr/>
        </p:nvPicPr>
        <p:blipFill>
          <a:blip r:embed="rId2" cstate="print"/>
          <a:srcRect/>
          <a:stretch>
            <a:fillRect/>
          </a:stretch>
        </p:blipFill>
        <p:spPr bwMode="auto">
          <a:xfrm>
            <a:off x="4509120" y="272480"/>
            <a:ext cx="2153948" cy="2808312"/>
          </a:xfrm>
          <a:prstGeom prst="rect">
            <a:avLst/>
          </a:prstGeom>
          <a:noFill/>
        </p:spPr>
      </p:pic>
      <p:sp>
        <p:nvSpPr>
          <p:cNvPr id="4" name="Rettangolo 3"/>
          <p:cNvSpPr/>
          <p:nvPr/>
        </p:nvSpPr>
        <p:spPr>
          <a:xfrm>
            <a:off x="260648" y="200472"/>
            <a:ext cx="4176464" cy="3170099"/>
          </a:xfrm>
          <a:prstGeom prst="rect">
            <a:avLst/>
          </a:prstGeom>
        </p:spPr>
        <p:txBody>
          <a:bodyPr wrap="square">
            <a:spAutoFit/>
          </a:bodyPr>
          <a:lstStyle/>
          <a:p>
            <a:pPr lvl="0" algn="just" eaLnBrk="0" fontAlgn="base" hangingPunct="0">
              <a:spcBef>
                <a:spcPct val="0"/>
              </a:spcBef>
              <a:spcAft>
                <a:spcPct val="0"/>
              </a:spcAft>
            </a:pPr>
            <a:r>
              <a:rPr lang="it-IT" sz="2000" b="1" smtClean="0">
                <a:latin typeface="Calibri" pitchFamily="34" charset="0"/>
                <a:ea typeface="Calibri" pitchFamily="34" charset="0"/>
                <a:cs typeface="Times New Roman" pitchFamily="18" charset="0"/>
              </a:rPr>
              <a:t>Arrivati affannati alla gara, Gus Tronomy  con aria superba e minacciosa augura buona fortuna a Minnie e le tende la mano. Proprio in quel momento il fedele Pluto, dà un morso alla mano di Gus, che saltellando per il dolore, fa cadere la propria borsa della spesa, dalla quale cadono tutti gli ingredienti degli altri concorrenti!</a:t>
            </a:r>
          </a:p>
        </p:txBody>
      </p:sp>
      <p:sp>
        <p:nvSpPr>
          <p:cNvPr id="5" name="Rettangolo 4"/>
          <p:cNvSpPr/>
          <p:nvPr/>
        </p:nvSpPr>
        <p:spPr>
          <a:xfrm>
            <a:off x="260648" y="3512840"/>
            <a:ext cx="6264696" cy="1631216"/>
          </a:xfrm>
          <a:prstGeom prst="rect">
            <a:avLst/>
          </a:prstGeom>
        </p:spPr>
        <p:txBody>
          <a:bodyPr wrap="square">
            <a:spAutoFit/>
          </a:bodyPr>
          <a:lstStyle/>
          <a:p>
            <a:pPr lvl="0" algn="just" eaLnBrk="0" fontAlgn="base" hangingPunct="0">
              <a:spcBef>
                <a:spcPct val="0"/>
              </a:spcBef>
              <a:spcAft>
                <a:spcPct val="0"/>
              </a:spcAft>
            </a:pPr>
            <a:r>
              <a:rPr lang="it-IT" sz="2000" b="1" smtClean="0">
                <a:latin typeface="Calibri" pitchFamily="34" charset="0"/>
                <a:ea typeface="Calibri" pitchFamily="34" charset="0"/>
                <a:cs typeface="Times New Roman" pitchFamily="18" charset="0"/>
              </a:rPr>
              <a:t> I giudici lo rimproverano, ma gli consentono di continuare la gara, che sarà però costretto a svolgere con la mano fasciata. Gus così porta ai giudici un piatto discreto, ma servito malissimo e dal sapore comunque insipido. </a:t>
            </a:r>
          </a:p>
        </p:txBody>
      </p:sp>
      <p:pic>
        <p:nvPicPr>
          <p:cNvPr id="1028" name="Picture 4" descr="Risultati immagini per minnie e topolino cena"/>
          <p:cNvPicPr>
            <a:picLocks noChangeAspect="1" noChangeArrowheads="1"/>
          </p:cNvPicPr>
          <p:nvPr/>
        </p:nvPicPr>
        <p:blipFill>
          <a:blip r:embed="rId3" cstate="print"/>
          <a:srcRect/>
          <a:stretch>
            <a:fillRect/>
          </a:stretch>
        </p:blipFill>
        <p:spPr bwMode="auto">
          <a:xfrm>
            <a:off x="4149080" y="5457056"/>
            <a:ext cx="2400300" cy="27146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ttangolo 6"/>
          <p:cNvSpPr/>
          <p:nvPr/>
        </p:nvSpPr>
        <p:spPr>
          <a:xfrm>
            <a:off x="980728" y="8625408"/>
            <a:ext cx="4608512" cy="923330"/>
          </a:xfrm>
          <a:prstGeom prst="rect">
            <a:avLst/>
          </a:prstGeom>
        </p:spPr>
        <p:txBody>
          <a:bodyPr wrap="square">
            <a:spAutoFit/>
          </a:bodyPr>
          <a:lstStyle/>
          <a:p>
            <a:pPr algn="ctr"/>
            <a:r>
              <a:rPr lang="it-IT" b="1" smtClean="0">
                <a:ln>
                  <a:solidFill>
                    <a:srgbClr val="FF0066"/>
                  </a:solidFill>
                </a:ln>
                <a:solidFill>
                  <a:srgbClr val="FF0066"/>
                </a:solidFill>
                <a:ea typeface="Calibri" pitchFamily="34" charset="0"/>
                <a:cs typeface="Times New Roman" pitchFamily="18" charset="0"/>
              </a:rPr>
              <a:t>MARIA CASANOVA, ASIA ROSY ERARIO</a:t>
            </a:r>
          </a:p>
          <a:p>
            <a:pPr algn="ctr"/>
            <a:r>
              <a:rPr lang="it-IT" b="1" smtClean="0">
                <a:ln>
                  <a:solidFill>
                    <a:srgbClr val="FF0066"/>
                  </a:solidFill>
                </a:ln>
                <a:solidFill>
                  <a:srgbClr val="FF0066"/>
                </a:solidFill>
                <a:cs typeface="Times New Roman" pitchFamily="18" charset="0"/>
              </a:rPr>
              <a:t>CARMEN D’AMORE, SARA PAGANO</a:t>
            </a:r>
          </a:p>
          <a:p>
            <a:pPr algn="ctr"/>
            <a:r>
              <a:rPr lang="it-IT" b="1" smtClean="0">
                <a:ln>
                  <a:solidFill>
                    <a:srgbClr val="FF0066"/>
                  </a:solidFill>
                </a:ln>
                <a:solidFill>
                  <a:srgbClr val="FF0066"/>
                </a:solidFill>
                <a:cs typeface="Times New Roman" pitchFamily="18" charset="0"/>
              </a:rPr>
              <a:t>Classe 1B</a:t>
            </a:r>
            <a:endParaRPr lang="it-IT" b="1">
              <a:ln>
                <a:solidFill>
                  <a:srgbClr val="FF0066"/>
                </a:solidFill>
              </a:ln>
              <a:solidFill>
                <a:srgbClr val="FF0066"/>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ker\Documents\Bluetooth Folder\WP_20161114_003.jpg"/>
          <p:cNvPicPr>
            <a:picLocks noChangeAspect="1" noChangeArrowheads="1"/>
          </p:cNvPicPr>
          <p:nvPr/>
        </p:nvPicPr>
        <p:blipFill>
          <a:blip r:embed="rId2" cstate="print"/>
          <a:srcRect/>
          <a:stretch>
            <a:fillRect/>
          </a:stretch>
        </p:blipFill>
        <p:spPr bwMode="auto">
          <a:xfrm>
            <a:off x="3573016" y="2144688"/>
            <a:ext cx="3008754" cy="1692424"/>
          </a:xfrm>
          <a:prstGeom prst="rect">
            <a:avLst/>
          </a:prstGeom>
          <a:noFill/>
        </p:spPr>
      </p:pic>
      <p:pic>
        <p:nvPicPr>
          <p:cNvPr id="1027" name="Picture 3" descr="C:\Users\joker\Documents\Bluetooth Folder\WP_20161114_004.jpg"/>
          <p:cNvPicPr>
            <a:picLocks noChangeAspect="1" noChangeArrowheads="1"/>
          </p:cNvPicPr>
          <p:nvPr/>
        </p:nvPicPr>
        <p:blipFill>
          <a:blip r:embed="rId3" cstate="print"/>
          <a:srcRect/>
          <a:stretch>
            <a:fillRect/>
          </a:stretch>
        </p:blipFill>
        <p:spPr bwMode="auto">
          <a:xfrm>
            <a:off x="332656" y="200472"/>
            <a:ext cx="2924944" cy="1645281"/>
          </a:xfrm>
          <a:prstGeom prst="rect">
            <a:avLst/>
          </a:prstGeom>
          <a:noFill/>
        </p:spPr>
      </p:pic>
      <p:pic>
        <p:nvPicPr>
          <p:cNvPr id="1028" name="Picture 4" descr="C:\Users\joker\Documents\Bluetooth Folder\WP_20161114_006.jpg"/>
          <p:cNvPicPr>
            <a:picLocks noChangeAspect="1" noChangeArrowheads="1"/>
          </p:cNvPicPr>
          <p:nvPr/>
        </p:nvPicPr>
        <p:blipFill>
          <a:blip r:embed="rId4" cstate="print"/>
          <a:srcRect/>
          <a:stretch>
            <a:fillRect/>
          </a:stretch>
        </p:blipFill>
        <p:spPr bwMode="auto">
          <a:xfrm>
            <a:off x="1988840" y="5961112"/>
            <a:ext cx="2952328" cy="1660685"/>
          </a:xfrm>
          <a:prstGeom prst="rect">
            <a:avLst/>
          </a:prstGeom>
          <a:noFill/>
        </p:spPr>
      </p:pic>
      <p:pic>
        <p:nvPicPr>
          <p:cNvPr id="1029" name="Picture 5" descr="C:\Users\joker\Documents\Bluetooth Folder\WP_20161114_005.jpg"/>
          <p:cNvPicPr>
            <a:picLocks noChangeAspect="1" noChangeArrowheads="1"/>
          </p:cNvPicPr>
          <p:nvPr/>
        </p:nvPicPr>
        <p:blipFill>
          <a:blip r:embed="rId5" cstate="print"/>
          <a:srcRect/>
          <a:stretch>
            <a:fillRect/>
          </a:stretch>
        </p:blipFill>
        <p:spPr bwMode="auto">
          <a:xfrm>
            <a:off x="3573016" y="4088904"/>
            <a:ext cx="2952328" cy="1660685"/>
          </a:xfrm>
          <a:prstGeom prst="rect">
            <a:avLst/>
          </a:prstGeom>
          <a:noFill/>
        </p:spPr>
      </p:pic>
      <p:pic>
        <p:nvPicPr>
          <p:cNvPr id="1030" name="Picture 6" descr="C:\Users\joker\Documents\Bluetooth Folder\WP_20161114_007.jpg"/>
          <p:cNvPicPr>
            <a:picLocks noChangeAspect="1" noChangeArrowheads="1"/>
          </p:cNvPicPr>
          <p:nvPr/>
        </p:nvPicPr>
        <p:blipFill>
          <a:blip r:embed="rId6" cstate="print"/>
          <a:srcRect/>
          <a:stretch>
            <a:fillRect/>
          </a:stretch>
        </p:blipFill>
        <p:spPr bwMode="auto">
          <a:xfrm>
            <a:off x="332656" y="4088904"/>
            <a:ext cx="2944327" cy="1656184"/>
          </a:xfrm>
          <a:prstGeom prst="rect">
            <a:avLst/>
          </a:prstGeom>
          <a:noFill/>
        </p:spPr>
      </p:pic>
      <p:pic>
        <p:nvPicPr>
          <p:cNvPr id="1031" name="Picture 7" descr="C:\Users\joker\Documents\Bluetooth Folder\WP_20161114_010.jpg"/>
          <p:cNvPicPr>
            <a:picLocks noChangeAspect="1" noChangeArrowheads="1"/>
          </p:cNvPicPr>
          <p:nvPr/>
        </p:nvPicPr>
        <p:blipFill>
          <a:blip r:embed="rId7" cstate="print"/>
          <a:srcRect/>
          <a:stretch>
            <a:fillRect/>
          </a:stretch>
        </p:blipFill>
        <p:spPr bwMode="auto">
          <a:xfrm rot="10800000">
            <a:off x="3573016" y="200472"/>
            <a:ext cx="2996952" cy="1685786"/>
          </a:xfrm>
          <a:prstGeom prst="rect">
            <a:avLst/>
          </a:prstGeom>
          <a:noFill/>
        </p:spPr>
      </p:pic>
      <p:pic>
        <p:nvPicPr>
          <p:cNvPr id="1032" name="Picture 8" descr="C:\Users\joker\Documents\Bluetooth Folder\WP_20161114_009.jpg"/>
          <p:cNvPicPr>
            <a:picLocks noChangeAspect="1" noChangeArrowheads="1"/>
          </p:cNvPicPr>
          <p:nvPr/>
        </p:nvPicPr>
        <p:blipFill>
          <a:blip r:embed="rId8" cstate="print"/>
          <a:srcRect/>
          <a:stretch>
            <a:fillRect/>
          </a:stretch>
        </p:blipFill>
        <p:spPr bwMode="auto">
          <a:xfrm rot="10800000">
            <a:off x="260648" y="2144688"/>
            <a:ext cx="2996952" cy="1685786"/>
          </a:xfrm>
          <a:prstGeom prst="rect">
            <a:avLst/>
          </a:prstGeom>
          <a:noFill/>
        </p:spPr>
      </p:pic>
      <p:pic>
        <p:nvPicPr>
          <p:cNvPr id="1033" name="Picture 9" descr="C:\Users\joker\Documents\Bluetooth Folder\IMG-20170426-WA0001.jpg"/>
          <p:cNvPicPr>
            <a:picLocks noChangeAspect="1" noChangeArrowheads="1"/>
          </p:cNvPicPr>
          <p:nvPr/>
        </p:nvPicPr>
        <p:blipFill>
          <a:blip r:embed="rId9" cstate="print"/>
          <a:srcRect/>
          <a:stretch>
            <a:fillRect/>
          </a:stretch>
        </p:blipFill>
        <p:spPr bwMode="auto">
          <a:xfrm>
            <a:off x="764704" y="7761312"/>
            <a:ext cx="2572544" cy="1929408"/>
          </a:xfrm>
          <a:prstGeom prst="rect">
            <a:avLst/>
          </a:prstGeom>
          <a:noFill/>
        </p:spPr>
      </p:pic>
      <p:pic>
        <p:nvPicPr>
          <p:cNvPr id="1034" name="Picture 10" descr="C:\Users\joker\Documents\Bluetooth Folder\IMG-20170426-WA0002.jpg"/>
          <p:cNvPicPr>
            <a:picLocks noChangeAspect="1" noChangeArrowheads="1"/>
          </p:cNvPicPr>
          <p:nvPr/>
        </p:nvPicPr>
        <p:blipFill>
          <a:blip r:embed="rId10" cstate="print"/>
          <a:srcRect/>
          <a:stretch>
            <a:fillRect/>
          </a:stretch>
        </p:blipFill>
        <p:spPr bwMode="auto">
          <a:xfrm>
            <a:off x="3933056" y="7761312"/>
            <a:ext cx="2592288" cy="194421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storybird.s3.amazonaws.com/artwork/novoseltsev/square/skunk.jpeg"/>
          <p:cNvPicPr>
            <a:picLocks noChangeAspect="1" noChangeArrowheads="1"/>
          </p:cNvPicPr>
          <p:nvPr/>
        </p:nvPicPr>
        <p:blipFill>
          <a:blip r:embed="rId2" cstate="print"/>
          <a:srcRect t="5600" b="3521"/>
          <a:stretch>
            <a:fillRect/>
          </a:stretch>
        </p:blipFill>
        <p:spPr bwMode="auto">
          <a:xfrm>
            <a:off x="0" y="0"/>
            <a:ext cx="6858000" cy="59046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tangolo 4"/>
          <p:cNvSpPr/>
          <p:nvPr/>
        </p:nvSpPr>
        <p:spPr>
          <a:xfrm>
            <a:off x="0" y="7401272"/>
            <a:ext cx="6858000" cy="1631216"/>
          </a:xfrm>
          <a:prstGeom prst="rect">
            <a:avLst/>
          </a:prstGeom>
          <a:noFill/>
        </p:spPr>
        <p:txBody>
          <a:bodyPr wrap="square" lIns="91440" tIns="45720" rIns="91440" bIns="45720">
            <a:spAutoFit/>
          </a:bodyPr>
          <a:lstStyle/>
          <a:p>
            <a:pPr algn="ctr"/>
            <a:r>
              <a:rPr lang="it-IT" sz="2400" b="0" cap="none" spc="0" smtClean="0">
                <a:ln w="18415" cmpd="sng">
                  <a:solidFill>
                    <a:srgbClr val="00B050"/>
                  </a:solidFill>
                  <a:prstDash val="solid"/>
                </a:ln>
                <a:solidFill>
                  <a:srgbClr val="00B050"/>
                </a:solidFill>
                <a:effectLst>
                  <a:outerShdw blurRad="63500" dir="3600000" algn="tl" rotWithShape="0">
                    <a:srgbClr val="000000">
                      <a:alpha val="70000"/>
                    </a:srgbClr>
                  </a:outerShdw>
                </a:effectLst>
                <a:latin typeface="Palatino Linotype" pitchFamily="18" charset="0"/>
              </a:rPr>
              <a:t>Parte I</a:t>
            </a:r>
          </a:p>
          <a:p>
            <a:pPr algn="ctr"/>
            <a:r>
              <a:rPr lang="it-IT" sz="4800" b="0" cap="none" spc="0" smtClean="0">
                <a:ln w="18415" cmpd="sng">
                  <a:solidFill>
                    <a:srgbClr val="00B050"/>
                  </a:solidFill>
                  <a:prstDash val="solid"/>
                </a:ln>
                <a:solidFill>
                  <a:srgbClr val="00B050"/>
                </a:solidFill>
                <a:effectLst>
                  <a:outerShdw blurRad="63500" dir="3600000" algn="tl" rotWithShape="0">
                    <a:srgbClr val="000000">
                      <a:alpha val="70000"/>
                    </a:srgbClr>
                  </a:outerShdw>
                </a:effectLst>
                <a:latin typeface="Palatino Linotype" pitchFamily="18" charset="0"/>
              </a:rPr>
              <a:t>Favole…a senso!</a:t>
            </a:r>
          </a:p>
          <a:p>
            <a:pPr algn="ctr"/>
            <a:r>
              <a:rPr lang="it-IT" sz="2800" smtClean="0">
                <a:ln w="18415" cmpd="sng">
                  <a:solidFill>
                    <a:srgbClr val="00B050"/>
                  </a:solidFill>
                  <a:prstDash val="solid"/>
                </a:ln>
                <a:solidFill>
                  <a:srgbClr val="00B050"/>
                </a:solidFill>
                <a:effectLst>
                  <a:outerShdw blurRad="63500" dir="3600000" algn="tl" rotWithShape="0">
                    <a:srgbClr val="000000">
                      <a:alpha val="70000"/>
                    </a:srgbClr>
                  </a:outerShdw>
                </a:effectLst>
                <a:latin typeface="Palatino Linotype" pitchFamily="18" charset="0"/>
              </a:rPr>
              <a:t>La puzzola – L’odorato</a:t>
            </a:r>
            <a:endParaRPr lang="it-IT" sz="2800" b="0" cap="none" spc="0">
              <a:ln w="18415" cmpd="sng">
                <a:solidFill>
                  <a:srgbClr val="00B050"/>
                </a:solidFill>
                <a:prstDash val="solid"/>
              </a:ln>
              <a:solidFill>
                <a:srgbClr val="00B050"/>
              </a:solidFill>
              <a:effectLst>
                <a:outerShdw blurRad="63500" dir="3600000" algn="tl" rotWithShape="0">
                  <a:srgbClr val="000000">
                    <a:alpha val="70000"/>
                  </a:srgbClr>
                </a:outerShdw>
              </a:effectLst>
              <a:latin typeface="Palatino Linotype"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548680" y="704528"/>
            <a:ext cx="5688632" cy="7201972"/>
          </a:xfrm>
          <a:prstGeom prst="rect">
            <a:avLst/>
          </a:prstGeom>
          <a:noFill/>
        </p:spPr>
        <p:txBody>
          <a:bodyPr wrap="square" rtlCol="0">
            <a:spAutoFit/>
          </a:bodyPr>
          <a:lstStyle/>
          <a:p>
            <a:pPr algn="ctr"/>
            <a:r>
              <a:rPr lang="it-IT" sz="1400" smtClean="0">
                <a:solidFill>
                  <a:srgbClr val="FF0000"/>
                </a:solidFill>
                <a:latin typeface="Century Schoolbook" pitchFamily="18" charset="0"/>
              </a:rPr>
              <a:t>I SEGRETI DI ANIMAL-BOOK</a:t>
            </a:r>
          </a:p>
          <a:p>
            <a:pPr algn="ctr"/>
            <a:endParaRPr lang="it-IT" sz="1400" smtClean="0">
              <a:solidFill>
                <a:srgbClr val="FF0000"/>
              </a:solidFill>
              <a:latin typeface="Century Schoolbook" pitchFamily="18" charset="0"/>
            </a:endParaRPr>
          </a:p>
          <a:p>
            <a:pPr indent="357188" algn="just"/>
            <a:r>
              <a:rPr lang="it-IT" sz="1400" smtClean="0">
                <a:solidFill>
                  <a:srgbClr val="00B050"/>
                </a:solidFill>
                <a:latin typeface="Century Schoolbook" pitchFamily="18" charset="0"/>
              </a:rPr>
              <a:t>Un giorno James Smell, la puzzola, su “Animal-book” prese un appuntamento con Lily Squirrell, la scoiattola più bella del social.</a:t>
            </a:r>
          </a:p>
          <a:p>
            <a:pPr indent="357188" algn="just"/>
            <a:r>
              <a:rPr lang="it-IT" sz="1400" smtClean="0">
                <a:solidFill>
                  <a:srgbClr val="00B050"/>
                </a:solidFill>
                <a:latin typeface="Century Schoolbook" pitchFamily="18" charset="0"/>
              </a:rPr>
              <a:t>Dopo tante chat d’amore e rifiuti da parte di James, che non voleva far sentire a Lily la sua tremenda puzza, egli si fece coraggio, le disse finalmente quel tanto desiderato “SI” e decisero di incontrarsi sulla riva del mare al tramonto.</a:t>
            </a:r>
          </a:p>
          <a:p>
            <a:pPr indent="357188" algn="just"/>
            <a:r>
              <a:rPr lang="it-IT" sz="1400" smtClean="0">
                <a:solidFill>
                  <a:srgbClr val="00B050"/>
                </a:solidFill>
                <a:latin typeface="Century Schoolbook" pitchFamily="18" charset="0"/>
              </a:rPr>
              <a:t>Poco prima dell’appuntamento, James trovò un nuovo profumo - dopo averne già provati in passato tantissimi - che pensò potesse essere più efficace, se lo spruzzò tutto addosso e comprò un bel mazzo di rose rosse.</a:t>
            </a:r>
          </a:p>
          <a:p>
            <a:pPr indent="357188" algn="just"/>
            <a:r>
              <a:rPr lang="it-IT" sz="1400" smtClean="0">
                <a:solidFill>
                  <a:srgbClr val="00B050"/>
                </a:solidFill>
                <a:latin typeface="Century Schoolbook" pitchFamily="18" charset="0"/>
              </a:rPr>
              <a:t>Arrivato all’appuntamento, incontrò la bellissima scoiattola Lily, le diede i fiori e tutto filò liscio fino al momento del bacio. L’effetto del profumo era frattanto svanito, Lily fu paralizzata dalla puzza e svenne. James scappò via dalla vergogna...</a:t>
            </a:r>
          </a:p>
          <a:p>
            <a:pPr indent="357188" algn="just"/>
            <a:r>
              <a:rPr lang="it-IT" sz="1400" smtClean="0">
                <a:solidFill>
                  <a:srgbClr val="00B050"/>
                </a:solidFill>
                <a:latin typeface="Century Schoolbook" pitchFamily="18" charset="0"/>
              </a:rPr>
              <a:t>Dopo alcuni giorni, Lily e James si risentirono in chat. Lily scrisse: “Caro James, mi dispiace per l’altra sera, avresti dovuto capire che ti amo per come sei, nonostante la tua puzza...! Anzi, per me la tua non è una puzza, ma ricorda il vero profumo del bosco!”.</a:t>
            </a:r>
          </a:p>
          <a:p>
            <a:pPr indent="357188" algn="just"/>
            <a:r>
              <a:rPr lang="it-IT" sz="1400" smtClean="0">
                <a:solidFill>
                  <a:srgbClr val="00B050"/>
                </a:solidFill>
                <a:latin typeface="Century Schoolbook" pitchFamily="18" charset="0"/>
              </a:rPr>
              <a:t>James, sorpreso, confuso e ancora più innamorato, confessò anch’egli il suo amore a Lily e le propose un viaggio romantico a Parigi, dove per scherzo e per ricordare il loro primo appuntamento comprarono tanti “eau de toilette”. </a:t>
            </a:r>
          </a:p>
          <a:p>
            <a:pPr indent="357188" algn="just"/>
            <a:r>
              <a:rPr lang="it-IT" sz="1400" smtClean="0">
                <a:solidFill>
                  <a:srgbClr val="00B050"/>
                </a:solidFill>
                <a:latin typeface="Century Schoolbook" pitchFamily="18" charset="0"/>
              </a:rPr>
              <a:t>E sotto la Torre Eiffel James chiese a Lily di sposarlo.</a:t>
            </a:r>
          </a:p>
          <a:p>
            <a:pPr algn="just"/>
            <a:endParaRPr lang="it-IT" sz="1400" smtClean="0">
              <a:solidFill>
                <a:srgbClr val="00B050"/>
              </a:solidFill>
              <a:latin typeface="Century Schoolbook" pitchFamily="18" charset="0"/>
            </a:endParaRPr>
          </a:p>
          <a:p>
            <a:pPr algn="just"/>
            <a:r>
              <a:rPr lang="it-IT" sz="1400" smtClean="0">
                <a:solidFill>
                  <a:srgbClr val="00B050"/>
                </a:solidFill>
                <a:latin typeface="Century Schoolbook" pitchFamily="18" charset="0"/>
              </a:rPr>
              <a:t>Morale della favola: Per stare bene con se stessi, bisogna accettarsi e capire che anche i difetti possono essere talvolta dei pregi.</a:t>
            </a:r>
          </a:p>
          <a:p>
            <a:pPr algn="just"/>
            <a:endParaRPr lang="it-IT" sz="1400" smtClean="0">
              <a:latin typeface="Century Schoolbook" pitchFamily="18" charset="0"/>
            </a:endParaRPr>
          </a:p>
          <a:p>
            <a:pPr algn="r"/>
            <a:r>
              <a:rPr lang="it-IT" sz="1400" i="1" smtClean="0">
                <a:solidFill>
                  <a:srgbClr val="FF0000"/>
                </a:solidFill>
                <a:latin typeface="Century Schoolbook" pitchFamily="18" charset="0"/>
              </a:rPr>
              <a:t>Maria Casanova, Carmen D’Amore, </a:t>
            </a:r>
          </a:p>
          <a:p>
            <a:pPr algn="r"/>
            <a:r>
              <a:rPr lang="it-IT" sz="1400" i="1" smtClean="0">
                <a:solidFill>
                  <a:srgbClr val="FF0000"/>
                </a:solidFill>
                <a:latin typeface="Century Schoolbook" pitchFamily="18" charset="0"/>
              </a:rPr>
              <a:t>Rosy Asia Erario, Sara Pagano</a:t>
            </a:r>
          </a:p>
          <a:p>
            <a:pPr algn="r"/>
            <a:r>
              <a:rPr lang="it-IT" sz="1400" i="1" smtClean="0">
                <a:solidFill>
                  <a:srgbClr val="FF0000"/>
                </a:solidFill>
                <a:latin typeface="Century Schoolbook" pitchFamily="18" charset="0"/>
              </a:rPr>
              <a:t>[Classe 1B]</a:t>
            </a:r>
            <a:endParaRPr lang="it-IT" sz="1400" i="1">
              <a:solidFill>
                <a:srgbClr val="FF0000"/>
              </a:solidFill>
              <a:latin typeface="Century Schoolbook" pitchFamily="18" charset="0"/>
            </a:endParaRPr>
          </a:p>
        </p:txBody>
      </p:sp>
      <p:pic>
        <p:nvPicPr>
          <p:cNvPr id="1030" name="Picture 6" descr="Risultati immagini per puzzola"/>
          <p:cNvPicPr>
            <a:picLocks noChangeAspect="1" noChangeArrowheads="1"/>
          </p:cNvPicPr>
          <p:nvPr/>
        </p:nvPicPr>
        <p:blipFill>
          <a:blip r:embed="rId2" cstate="print"/>
          <a:srcRect/>
          <a:stretch>
            <a:fillRect/>
          </a:stretch>
        </p:blipFill>
        <p:spPr bwMode="auto">
          <a:xfrm>
            <a:off x="980728" y="7833320"/>
            <a:ext cx="3456384" cy="165242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548680" y="704528"/>
            <a:ext cx="5688632" cy="8279190"/>
          </a:xfrm>
          <a:prstGeom prst="rect">
            <a:avLst/>
          </a:prstGeom>
          <a:noFill/>
        </p:spPr>
        <p:txBody>
          <a:bodyPr wrap="square" rtlCol="0">
            <a:spAutoFit/>
          </a:bodyPr>
          <a:lstStyle/>
          <a:p>
            <a:pPr algn="ctr"/>
            <a:r>
              <a:rPr lang="it-IT" sz="1400" smtClean="0">
                <a:solidFill>
                  <a:srgbClr val="FF0000"/>
                </a:solidFill>
                <a:latin typeface="Century Schoolbook" pitchFamily="18" charset="0"/>
              </a:rPr>
              <a:t>LA PUZZOLA STILTON</a:t>
            </a:r>
          </a:p>
          <a:p>
            <a:pPr algn="just"/>
            <a:endParaRPr lang="it-IT" sz="1400" smtClean="0">
              <a:latin typeface="Century Schoolbook" pitchFamily="18" charset="0"/>
            </a:endParaRPr>
          </a:p>
          <a:p>
            <a:pPr indent="361950" algn="just"/>
            <a:r>
              <a:rPr lang="it-IT" sz="1400" smtClean="0">
                <a:solidFill>
                  <a:srgbClr val="00B050"/>
                </a:solidFill>
                <a:latin typeface="Century Schoolbook" pitchFamily="18" charset="0"/>
              </a:rPr>
              <a:t>Un giorno d’estate, Signor Stilton era molto malinconico e depresso perché si sentiva diverso ed escluso da tutti. </a:t>
            </a:r>
          </a:p>
          <a:p>
            <a:pPr indent="361950" algn="just"/>
            <a:r>
              <a:rPr lang="it-IT" sz="1400" smtClean="0">
                <a:solidFill>
                  <a:srgbClr val="00B050"/>
                </a:solidFill>
                <a:latin typeface="Century Schoolbook" pitchFamily="18" charset="0"/>
              </a:rPr>
              <a:t>Decise, così, di scappare.</a:t>
            </a:r>
          </a:p>
          <a:p>
            <a:pPr indent="361950" algn="just"/>
            <a:r>
              <a:rPr lang="it-IT" sz="1400" smtClean="0">
                <a:solidFill>
                  <a:srgbClr val="00B050"/>
                </a:solidFill>
                <a:latin typeface="Century Schoolbook" pitchFamily="18" charset="0"/>
              </a:rPr>
              <a:t>Vagò senza meta per lungo tempo, finché non intravide da lontano un simpatico villaggio. Giunto a Puzzolandia, questo era il suo nome, decise di trascorrere lì tutta l’estate. Ogni giorno, spinto dalla curiosità, girava per le strade in cerca di nuove amicizie.</a:t>
            </a:r>
          </a:p>
          <a:p>
            <a:pPr indent="361950" algn="just"/>
            <a:r>
              <a:rPr lang="it-IT" sz="1400" smtClean="0">
                <a:solidFill>
                  <a:srgbClr val="00B050"/>
                </a:solidFill>
                <a:latin typeface="Century Schoolbook" pitchFamily="18" charset="0"/>
              </a:rPr>
              <a:t>Dopo una settimana, quasi per caso, incontrò Lia, una puzzola tanto dolce quanto carina. Fu amore a prima vista, tanto che decise di chiederle un appuntamento e lei subito accettò.</a:t>
            </a:r>
          </a:p>
          <a:p>
            <a:pPr indent="361950" algn="just"/>
            <a:r>
              <a:rPr lang="it-IT" sz="1400" smtClean="0">
                <a:solidFill>
                  <a:srgbClr val="00B050"/>
                </a:solidFill>
                <a:latin typeface="Century Schoolbook" pitchFamily="18" charset="0"/>
              </a:rPr>
              <a:t>Stilton, emozionato da non stare nella pelle, si dette da fare per il fatidico incontro. Si preparò accuratamente ma, accortosi del suo forte odore, corse subito in profumeria a comprare un’acqua di colonia alla fragola. Così, tutto pulito e profumato, si diresse verso il lago, luogo dove le due puzzole si dovevano incontrare per il loro appuntamento galante.</a:t>
            </a:r>
          </a:p>
          <a:p>
            <a:pPr indent="361950" algn="just"/>
            <a:r>
              <a:rPr lang="it-IT" sz="1400" smtClean="0">
                <a:solidFill>
                  <a:srgbClr val="00B050"/>
                </a:solidFill>
                <a:latin typeface="Century Schoolbook" pitchFamily="18" charset="0"/>
              </a:rPr>
              <a:t>Lungo il tragitto Signor Stilton comprò una rosa rossa come la passione per regalarla a Lia e, avendo portato con sé l’eau de toilette, spruzzava, di tanto in tanto, un po’ di profumo.</a:t>
            </a:r>
          </a:p>
          <a:p>
            <a:pPr indent="361950" algn="just"/>
            <a:r>
              <a:rPr lang="it-IT" sz="1400" smtClean="0">
                <a:solidFill>
                  <a:srgbClr val="00B050"/>
                </a:solidFill>
                <a:latin typeface="Century Schoolbook" pitchFamily="18" charset="0"/>
              </a:rPr>
              <a:t>Giunto al lago, vide Lia in tutto il suo splendore e, con il cuore che batteva forte le si avvicinò. Ma, ahimé, Lia sentendo il suo odore si voltò. Allora Stilton, con fare goffo e impacciato, tentò di salutarla, ma Lia lo fermò subito dicendogli che puzzava troppo per quel profumo tanto intenso che aveva acquistato: tra loro non poteva “funzionare” se avesse continuato a metterne tanto!</a:t>
            </a:r>
          </a:p>
          <a:p>
            <a:pPr indent="361950" algn="just"/>
            <a:r>
              <a:rPr lang="it-IT" sz="1400" smtClean="0">
                <a:solidFill>
                  <a:srgbClr val="00B050"/>
                </a:solidFill>
                <a:latin typeface="Century Schoolbook" pitchFamily="18" charset="0"/>
              </a:rPr>
              <a:t>Il povero Stilton, con il cuore spezzato, ritornò verso la sua tana e imparò una lezione importante: ciascuna persona deve accettarsi per quello che è e soprattutto non deve cambiare per piacere agli altri, perché chi ti vuole veramente bene, ti accetta così come sei, con i difetti o le virtù che ti caratterizzano.</a:t>
            </a:r>
          </a:p>
          <a:p>
            <a:pPr algn="just"/>
            <a:endParaRPr lang="it-IT" sz="1400" smtClean="0">
              <a:solidFill>
                <a:srgbClr val="00B050"/>
              </a:solidFill>
              <a:latin typeface="Century Schoolbook" pitchFamily="18" charset="0"/>
            </a:endParaRPr>
          </a:p>
          <a:p>
            <a:pPr algn="r"/>
            <a:endParaRPr lang="it-IT" sz="1400" i="1" smtClean="0">
              <a:solidFill>
                <a:srgbClr val="FF0000"/>
              </a:solidFill>
              <a:latin typeface="Century Schoolbook" pitchFamily="18" charset="0"/>
            </a:endParaRPr>
          </a:p>
          <a:p>
            <a:pPr algn="r"/>
            <a:r>
              <a:rPr lang="it-IT" sz="1400" i="1" smtClean="0">
                <a:solidFill>
                  <a:srgbClr val="FF0000"/>
                </a:solidFill>
                <a:latin typeface="Century Schoolbook" pitchFamily="18" charset="0"/>
              </a:rPr>
              <a:t>Qoli Flabina, Menditto Mariacristina, </a:t>
            </a:r>
          </a:p>
          <a:p>
            <a:pPr algn="r"/>
            <a:r>
              <a:rPr lang="it-IT" sz="1400" i="1" smtClean="0">
                <a:solidFill>
                  <a:srgbClr val="FF0000"/>
                </a:solidFill>
                <a:latin typeface="Century Schoolbook" pitchFamily="18" charset="0"/>
              </a:rPr>
              <a:t>Puca Livia, Mincione Maria, </a:t>
            </a:r>
          </a:p>
          <a:p>
            <a:pPr algn="r"/>
            <a:r>
              <a:rPr lang="it-IT" sz="1400" i="1" smtClean="0">
                <a:solidFill>
                  <a:srgbClr val="FF0000"/>
                </a:solidFill>
                <a:latin typeface="Century Schoolbook" pitchFamily="18" charset="0"/>
              </a:rPr>
              <a:t>Falco Giada, Mottola Rosa </a:t>
            </a:r>
          </a:p>
          <a:p>
            <a:pPr algn="r"/>
            <a:r>
              <a:rPr lang="it-IT" sz="1400" i="1" smtClean="0">
                <a:solidFill>
                  <a:srgbClr val="FF0000"/>
                </a:solidFill>
                <a:latin typeface="Century Schoolbook" pitchFamily="18" charset="0"/>
              </a:rPr>
              <a:t>[Classe 1N]</a:t>
            </a:r>
            <a:endParaRPr lang="it-IT" sz="1400" i="1">
              <a:solidFill>
                <a:srgbClr val="FF0000"/>
              </a:solidFill>
              <a:latin typeface="Century Schoolbook" pitchFamily="18" charset="0"/>
            </a:endParaRPr>
          </a:p>
        </p:txBody>
      </p:sp>
      <p:pic>
        <p:nvPicPr>
          <p:cNvPr id="19458" name="Picture 2" descr="Risultati immagini per puzzola"/>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52736" y="7833320"/>
            <a:ext cx="1507693" cy="165509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20688" y="920552"/>
            <a:ext cx="5760640" cy="6986528"/>
          </a:xfrm>
          <a:prstGeom prst="rect">
            <a:avLst/>
          </a:prstGeom>
        </p:spPr>
        <p:txBody>
          <a:bodyPr wrap="square">
            <a:spAutoFit/>
          </a:bodyPr>
          <a:lstStyle/>
          <a:p>
            <a:pPr algn="ctr"/>
            <a:r>
              <a:rPr lang="it-IT" sz="1400" smtClean="0">
                <a:solidFill>
                  <a:srgbClr val="FF0000"/>
                </a:solidFill>
                <a:latin typeface="Century Schoolbook" pitchFamily="18" charset="0"/>
              </a:rPr>
              <a:t>LA PUZZOLA INNAMORATA</a:t>
            </a:r>
          </a:p>
          <a:p>
            <a:pPr algn="ctr"/>
            <a:endParaRPr lang="it-IT" sz="1400" smtClean="0">
              <a:solidFill>
                <a:srgbClr val="FF0000"/>
              </a:solidFill>
              <a:latin typeface="Century Schoolbook" pitchFamily="18" charset="0"/>
            </a:endParaRPr>
          </a:p>
          <a:p>
            <a:pPr indent="357188" algn="just"/>
            <a:r>
              <a:rPr lang="it-IT" sz="1400" smtClean="0">
                <a:solidFill>
                  <a:srgbClr val="00B050"/>
                </a:solidFill>
                <a:latin typeface="Century Schoolbook" pitchFamily="18" charset="0"/>
              </a:rPr>
              <a:t>C’era una volta una puzzola maschio di nome Puzzipuzzi, molto innamorato. Da tanto tempo aveva messo gli occhi su Puzzina, che era molto bella e la corteggiava da più di un anno.</a:t>
            </a:r>
          </a:p>
          <a:p>
            <a:pPr indent="357188" algn="just"/>
            <a:r>
              <a:rPr lang="it-IT" sz="1400" smtClean="0">
                <a:solidFill>
                  <a:srgbClr val="00B050"/>
                </a:solidFill>
                <a:latin typeface="Century Schoolbook" pitchFamily="18" charset="0"/>
              </a:rPr>
              <a:t>Puzzina aveva una bellissima coda lucente, ma l’unico suo difetto di natura era quello di puzzare terribilmente, anche se a lei non dava molto fastidio. Ma a Puzzipuzzi serviva proprio un profumo e Puzzina prese l’occasione del suo compleanno per regalargli il profumo che lei usava sempre.</a:t>
            </a:r>
          </a:p>
          <a:p>
            <a:pPr indent="357188" algn="just"/>
            <a:r>
              <a:rPr lang="it-IT" sz="1400" smtClean="0">
                <a:solidFill>
                  <a:srgbClr val="00B050"/>
                </a:solidFill>
                <a:latin typeface="Century Schoolbook" pitchFamily="18" charset="0"/>
              </a:rPr>
              <a:t>Arrivò il giorno dell’appuntamento e Puzzipuzzi dimenticò a casa sia il profumo che la rosa comprata per la sua bella. Corse corse, fin quando recuperò i suoi fantastici regali e arrivò finalmente affannato all’appuntamento. </a:t>
            </a:r>
          </a:p>
          <a:p>
            <a:pPr indent="357188" algn="just"/>
            <a:r>
              <a:rPr lang="it-IT" sz="1400" smtClean="0">
                <a:solidFill>
                  <a:srgbClr val="00B050"/>
                </a:solidFill>
                <a:latin typeface="Century Schoolbook" pitchFamily="18" charset="0"/>
              </a:rPr>
              <a:t>La sua puzza era frattanto un po’ aumentata...!</a:t>
            </a:r>
          </a:p>
          <a:p>
            <a:pPr indent="357188" algn="just"/>
            <a:r>
              <a:rPr lang="it-IT" sz="1400" smtClean="0">
                <a:solidFill>
                  <a:srgbClr val="00B050"/>
                </a:solidFill>
                <a:latin typeface="Century Schoolbook" pitchFamily="18" charset="0"/>
              </a:rPr>
              <a:t>Insieme trascorsero una bellissima serata a lume di candela.</a:t>
            </a:r>
          </a:p>
          <a:p>
            <a:pPr indent="357188" algn="just"/>
            <a:r>
              <a:rPr lang="it-IT" sz="1400" smtClean="0">
                <a:solidFill>
                  <a:srgbClr val="00B050"/>
                </a:solidFill>
                <a:latin typeface="Century Schoolbook" pitchFamily="18" charset="0"/>
              </a:rPr>
              <a:t>Arrivò il momento di tornare a casa e vennero a conoscenza di una brutta notizia. Puzzipuzzi doveva partire e lasciare per sempre il suo paese; la sua destinazione era l’America. Disperata Puzzina corse a casa in lacrime e i due si lasciarono per sempre.</a:t>
            </a:r>
          </a:p>
          <a:p>
            <a:pPr indent="357188" algn="just"/>
            <a:r>
              <a:rPr lang="it-IT" sz="1400" smtClean="0">
                <a:solidFill>
                  <a:srgbClr val="00B050"/>
                </a:solidFill>
                <a:latin typeface="Century Schoolbook" pitchFamily="18" charset="0"/>
              </a:rPr>
              <a:t>Per qualche anno non si videro più, ma per Puzzina ci fu un giorno una bellissima notizia. Anche lei doveva lasciare il paese e per caso si reincontrò con Puzzipuzzi in America, dove si sposarono e i due non si fecero più il problema di puzzare perché in America c’erano tanti tipi stravaganti proprio come loro.</a:t>
            </a:r>
          </a:p>
          <a:p>
            <a:pPr indent="357188" algn="just"/>
            <a:r>
              <a:rPr lang="it-IT" sz="1400" smtClean="0">
                <a:solidFill>
                  <a:srgbClr val="00B050"/>
                </a:solidFill>
                <a:latin typeface="Century Schoolbook" pitchFamily="18" charset="0"/>
              </a:rPr>
              <a:t>Grazie a Puzzina, Puzzipuzzi capì che bisogna accettarsi per quello che siamo e la cosa più importante non è la bellezza o l’odore, ma quello che conta è il sentimento che proviamo per noi stessi e per gli altri.</a:t>
            </a:r>
          </a:p>
          <a:p>
            <a:pPr algn="just"/>
            <a:endParaRPr lang="it-IT" sz="1400" smtClean="0">
              <a:latin typeface="Century Schoolbook" pitchFamily="18" charset="0"/>
            </a:endParaRPr>
          </a:p>
          <a:p>
            <a:pPr algn="r"/>
            <a:r>
              <a:rPr lang="it-IT" sz="1400" smtClean="0">
                <a:solidFill>
                  <a:srgbClr val="FF0000"/>
                </a:solidFill>
                <a:latin typeface="Century Schoolbook" pitchFamily="18" charset="0"/>
              </a:rPr>
              <a:t>Mariateresa Piccolo, Giusy Di Caterino, </a:t>
            </a:r>
          </a:p>
          <a:p>
            <a:pPr algn="r"/>
            <a:r>
              <a:rPr lang="it-IT" sz="1400" smtClean="0">
                <a:solidFill>
                  <a:srgbClr val="FF0000"/>
                </a:solidFill>
                <a:latin typeface="Century Schoolbook" pitchFamily="18" charset="0"/>
              </a:rPr>
              <a:t>Carmen Petito [Classe 1A]</a:t>
            </a:r>
            <a:endParaRPr lang="it-IT" sz="1400">
              <a:solidFill>
                <a:srgbClr val="FF0000"/>
              </a:solidFill>
              <a:latin typeface="Century Schoolbook" pitchFamily="18" charset="0"/>
            </a:endParaRPr>
          </a:p>
        </p:txBody>
      </p:sp>
      <p:sp>
        <p:nvSpPr>
          <p:cNvPr id="20482" name="AutoShape 2" descr="Risultati immagini per puzzola"/>
          <p:cNvSpPr>
            <a:spLocks noChangeAspect="1" noChangeArrowheads="1"/>
          </p:cNvSpPr>
          <p:nvPr/>
        </p:nvSpPr>
        <p:spPr bwMode="auto">
          <a:xfrm>
            <a:off x="155575" y="-661988"/>
            <a:ext cx="1619250" cy="13811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0484" name="Picture 4" descr="Risultati immagini per puzzola"/>
          <p:cNvPicPr>
            <a:picLocks noChangeAspect="1" noChangeArrowheads="1"/>
          </p:cNvPicPr>
          <p:nvPr/>
        </p:nvPicPr>
        <p:blipFill>
          <a:blip r:embed="rId2" cstate="print"/>
          <a:srcRect/>
          <a:stretch>
            <a:fillRect/>
          </a:stretch>
        </p:blipFill>
        <p:spPr bwMode="auto">
          <a:xfrm>
            <a:off x="908720" y="7678980"/>
            <a:ext cx="1800200" cy="153546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s://storybird.s3.amazonaws.com/artwork/novoseltsev/landscape/pig.jpeg"/>
          <p:cNvPicPr>
            <a:picLocks noChangeAspect="1" noChangeArrowheads="1"/>
          </p:cNvPicPr>
          <p:nvPr/>
        </p:nvPicPr>
        <p:blipFill>
          <a:blip r:embed="rId2" cstate="print"/>
          <a:srcRect/>
          <a:stretch>
            <a:fillRect/>
          </a:stretch>
        </p:blipFill>
        <p:spPr bwMode="auto">
          <a:xfrm>
            <a:off x="7569" y="1496616"/>
            <a:ext cx="6850431" cy="32248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tangolo 4"/>
          <p:cNvSpPr/>
          <p:nvPr/>
        </p:nvSpPr>
        <p:spPr>
          <a:xfrm>
            <a:off x="0" y="6681192"/>
            <a:ext cx="6858000" cy="1261884"/>
          </a:xfrm>
          <a:prstGeom prst="rect">
            <a:avLst/>
          </a:prstGeom>
          <a:noFill/>
        </p:spPr>
        <p:txBody>
          <a:bodyPr wrap="square" lIns="91440" tIns="45720" rIns="91440" bIns="45720">
            <a:spAutoFit/>
          </a:bodyPr>
          <a:lstStyle/>
          <a:p>
            <a:pPr algn="ctr"/>
            <a:r>
              <a:rPr lang="it-IT" sz="4800" b="0" cap="none" spc="0" smtClean="0">
                <a:ln w="18415" cmpd="sng">
                  <a:solidFill>
                    <a:srgbClr val="00B050"/>
                  </a:solidFill>
                  <a:prstDash val="solid"/>
                </a:ln>
                <a:solidFill>
                  <a:srgbClr val="00B050"/>
                </a:solidFill>
                <a:effectLst>
                  <a:outerShdw blurRad="63500" dir="3600000" algn="tl" rotWithShape="0">
                    <a:srgbClr val="000000">
                      <a:alpha val="70000"/>
                    </a:srgbClr>
                  </a:outerShdw>
                </a:effectLst>
                <a:latin typeface="Palatino Linotype" pitchFamily="18" charset="0"/>
              </a:rPr>
              <a:t>Favole…a senso!</a:t>
            </a:r>
          </a:p>
          <a:p>
            <a:pPr algn="ctr"/>
            <a:r>
              <a:rPr lang="it-IT" sz="2800" smtClean="0">
                <a:ln w="18415" cmpd="sng">
                  <a:solidFill>
                    <a:srgbClr val="00B050"/>
                  </a:solidFill>
                  <a:prstDash val="solid"/>
                </a:ln>
                <a:solidFill>
                  <a:srgbClr val="00B050"/>
                </a:solidFill>
                <a:effectLst>
                  <a:outerShdw blurRad="63500" dir="3600000" algn="tl" rotWithShape="0">
                    <a:srgbClr val="000000">
                      <a:alpha val="70000"/>
                    </a:srgbClr>
                  </a:outerShdw>
                </a:effectLst>
                <a:latin typeface="Palatino Linotype" pitchFamily="18" charset="0"/>
              </a:rPr>
              <a:t>Il maialino – Il gusto</a:t>
            </a:r>
            <a:endParaRPr lang="it-IT" sz="2800" b="0" cap="none" spc="0">
              <a:ln w="18415" cmpd="sng">
                <a:solidFill>
                  <a:srgbClr val="00B050"/>
                </a:solidFill>
                <a:prstDash val="solid"/>
              </a:ln>
              <a:solidFill>
                <a:srgbClr val="00B050"/>
              </a:solidFill>
              <a:effectLst>
                <a:outerShdw blurRad="63500" dir="3600000" algn="tl" rotWithShape="0">
                  <a:srgbClr val="000000">
                    <a:alpha val="70000"/>
                  </a:srgbClr>
                </a:outerShdw>
              </a:effectLst>
              <a:latin typeface="Palatino Linotype"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548680" y="1280592"/>
            <a:ext cx="5688632" cy="6124754"/>
          </a:xfrm>
          <a:prstGeom prst="rect">
            <a:avLst/>
          </a:prstGeom>
          <a:noFill/>
        </p:spPr>
        <p:txBody>
          <a:bodyPr wrap="square" rtlCol="0">
            <a:spAutoFit/>
          </a:bodyPr>
          <a:lstStyle/>
          <a:p>
            <a:pPr algn="ctr"/>
            <a:r>
              <a:rPr lang="it-IT" sz="1400" smtClean="0">
                <a:solidFill>
                  <a:srgbClr val="FF0000"/>
                </a:solidFill>
                <a:latin typeface="Century Schoolbook" pitchFamily="18" charset="0"/>
              </a:rPr>
              <a:t>L’UNIONE FA LA FORZA</a:t>
            </a:r>
          </a:p>
          <a:p>
            <a:pPr algn="just"/>
            <a:endParaRPr lang="it-IT" sz="1400" smtClean="0">
              <a:latin typeface="Century Schoolbook" pitchFamily="18" charset="0"/>
            </a:endParaRPr>
          </a:p>
          <a:p>
            <a:pPr indent="361950" algn="just"/>
            <a:r>
              <a:rPr lang="it-IT" sz="1400" smtClean="0">
                <a:solidFill>
                  <a:srgbClr val="00B050"/>
                </a:solidFill>
                <a:latin typeface="Century Schoolbook" pitchFamily="18" charset="0"/>
              </a:rPr>
              <a:t>Sulla nave Olimpic si trovarono i due fratelli Honky e Porky, dispersi nell’immenso mare dei Caraibi. </a:t>
            </a:r>
          </a:p>
          <a:p>
            <a:pPr indent="361950" algn="just"/>
            <a:r>
              <a:rPr lang="it-IT" sz="1400" smtClean="0">
                <a:solidFill>
                  <a:srgbClr val="00B050"/>
                </a:solidFill>
                <a:latin typeface="Century Schoolbook" pitchFamily="18" charset="0"/>
              </a:rPr>
              <a:t>Un giorno si sfidarono con la terribile “Perla Nera”, capitanata dal perfido Polipo Nero. Durante lo scontro la ciurma dei due maialini fu completamente abbattuta e gli unici superstiti furono i due fratelli, che nuotarono verso l’isola più vicina. </a:t>
            </a:r>
          </a:p>
          <a:p>
            <a:pPr indent="361950" algn="just"/>
            <a:r>
              <a:rPr lang="it-IT" sz="1400" smtClean="0">
                <a:solidFill>
                  <a:srgbClr val="00B050"/>
                </a:solidFill>
                <a:latin typeface="Century Schoolbook" pitchFamily="18" charset="0"/>
              </a:rPr>
              <a:t>Approdati qui, la fame si fece sentire ed iniziarono a cercare cibo. Si spinsero all’interno della foresta, in cerca di qualcosa da mangiare. </a:t>
            </a:r>
          </a:p>
          <a:p>
            <a:pPr indent="361950" algn="just"/>
            <a:r>
              <a:rPr lang="it-IT" sz="1400" smtClean="0">
                <a:solidFill>
                  <a:srgbClr val="00B050"/>
                </a:solidFill>
                <a:latin typeface="Century Schoolbook" pitchFamily="18" charset="0"/>
              </a:rPr>
              <a:t>Ad un tratto, videro un frutto dall’aspetto saporito; l’unico problema era che ce n’era solo uno e Porky essendo ingordo se lo mangiò in un sol boccone. </a:t>
            </a:r>
          </a:p>
          <a:p>
            <a:pPr indent="361950" algn="just"/>
            <a:r>
              <a:rPr lang="it-IT" sz="1400" smtClean="0">
                <a:solidFill>
                  <a:srgbClr val="00B050"/>
                </a:solidFill>
                <a:latin typeface="Century Schoolbook" pitchFamily="18" charset="0"/>
              </a:rPr>
              <a:t>All’improvviso, Porky iniziò ad avere delle allucinazioni, vide il fratello che ballava “Pen pineapple applepen” ed era vestito da hotdog con una chitarra in mano, e si mise a rincorrerlo. Il povero Honky correva impaurito per l’espressione del fratello. </a:t>
            </a:r>
          </a:p>
          <a:p>
            <a:pPr indent="361950" algn="just"/>
            <a:r>
              <a:rPr lang="it-IT" sz="1400" smtClean="0">
                <a:solidFill>
                  <a:srgbClr val="00B050"/>
                </a:solidFill>
                <a:latin typeface="Century Schoolbook" pitchFamily="18" charset="0"/>
              </a:rPr>
              <a:t>I due fecero il giro dell’isola e alla fine stanchi si stesero sulla sabbia, sprofondando in un lungo sonno. Si risvegliarono intontiti e frastornati, si guardarono e scoppiarono in una grande risata. </a:t>
            </a:r>
          </a:p>
          <a:p>
            <a:pPr indent="361950" algn="just"/>
            <a:r>
              <a:rPr lang="it-IT" sz="1400" smtClean="0">
                <a:solidFill>
                  <a:srgbClr val="00B050"/>
                </a:solidFill>
                <a:latin typeface="Century Schoolbook" pitchFamily="18" charset="0"/>
              </a:rPr>
              <a:t>Da quel momento capirono che l’unione fa la forza e solo insieme sarebbero fuggiti sani e salvi dall’isola.</a:t>
            </a:r>
          </a:p>
          <a:p>
            <a:pPr algn="just"/>
            <a:endParaRPr lang="it-IT" sz="1400" smtClean="0">
              <a:latin typeface="Century Schoolbook" pitchFamily="18" charset="0"/>
            </a:endParaRPr>
          </a:p>
          <a:p>
            <a:pPr algn="just"/>
            <a:endParaRPr lang="it-IT" sz="1400" smtClean="0">
              <a:latin typeface="Century Schoolbook" pitchFamily="18" charset="0"/>
            </a:endParaRPr>
          </a:p>
          <a:p>
            <a:pPr algn="r"/>
            <a:r>
              <a:rPr lang="it-IT" sz="1400" i="1" smtClean="0">
                <a:solidFill>
                  <a:srgbClr val="FF0000"/>
                </a:solidFill>
                <a:latin typeface="Century Schoolbook" pitchFamily="18" charset="0"/>
              </a:rPr>
              <a:t>Armando Di Guida, Flabina Qoli, </a:t>
            </a:r>
          </a:p>
          <a:p>
            <a:pPr algn="r"/>
            <a:r>
              <a:rPr lang="it-IT" sz="1400" i="1" smtClean="0">
                <a:solidFill>
                  <a:srgbClr val="FF0000"/>
                </a:solidFill>
                <a:latin typeface="Century Schoolbook" pitchFamily="18" charset="0"/>
              </a:rPr>
              <a:t>Maria Cristina Menditto</a:t>
            </a:r>
          </a:p>
          <a:p>
            <a:pPr algn="r"/>
            <a:r>
              <a:rPr lang="it-IT" sz="1400" i="1" smtClean="0">
                <a:solidFill>
                  <a:srgbClr val="FF0000"/>
                </a:solidFill>
                <a:latin typeface="Century Schoolbook" pitchFamily="18" charset="0"/>
              </a:rPr>
              <a:t> [Classe 1N]</a:t>
            </a:r>
            <a:endParaRPr lang="it-IT" sz="1400" smtClean="0">
              <a:solidFill>
                <a:srgbClr val="FF0000"/>
              </a:solidFill>
              <a:latin typeface="Century Schoolbook" pitchFamily="18" charset="0"/>
            </a:endParaRPr>
          </a:p>
        </p:txBody>
      </p:sp>
      <p:pic>
        <p:nvPicPr>
          <p:cNvPr id="21506" name="Picture 2" descr="Risultati immagini per PORCELLINI"/>
          <p:cNvPicPr>
            <a:picLocks noChangeAspect="1" noChangeArrowheads="1"/>
          </p:cNvPicPr>
          <p:nvPr/>
        </p:nvPicPr>
        <p:blipFill>
          <a:blip r:embed="rId2" cstate="print">
            <a:clrChange>
              <a:clrFrom>
                <a:srgbClr val="FCFBF9"/>
              </a:clrFrom>
              <a:clrTo>
                <a:srgbClr val="FCFBF9">
                  <a:alpha val="0"/>
                </a:srgbClr>
              </a:clrTo>
            </a:clrChange>
          </a:blip>
          <a:srcRect/>
          <a:stretch>
            <a:fillRect/>
          </a:stretch>
        </p:blipFill>
        <p:spPr bwMode="auto">
          <a:xfrm>
            <a:off x="692696" y="7041232"/>
            <a:ext cx="2962300" cy="177738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https://storybird.s3.amazonaws.com/artwork/novoseltsev/landscape/urchin.jpeg"/>
          <p:cNvPicPr>
            <a:picLocks noChangeAspect="1" noChangeArrowheads="1"/>
          </p:cNvPicPr>
          <p:nvPr/>
        </p:nvPicPr>
        <p:blipFill>
          <a:blip r:embed="rId2" cstate="print"/>
          <a:srcRect/>
          <a:stretch>
            <a:fillRect/>
          </a:stretch>
        </p:blipFill>
        <p:spPr bwMode="auto">
          <a:xfrm>
            <a:off x="0" y="1496616"/>
            <a:ext cx="6858000" cy="32283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tangolo 4"/>
          <p:cNvSpPr/>
          <p:nvPr/>
        </p:nvSpPr>
        <p:spPr>
          <a:xfrm>
            <a:off x="0" y="6681192"/>
            <a:ext cx="6858000" cy="1261884"/>
          </a:xfrm>
          <a:prstGeom prst="rect">
            <a:avLst/>
          </a:prstGeom>
          <a:noFill/>
        </p:spPr>
        <p:txBody>
          <a:bodyPr wrap="square" lIns="91440" tIns="45720" rIns="91440" bIns="45720">
            <a:spAutoFit/>
          </a:bodyPr>
          <a:lstStyle/>
          <a:p>
            <a:pPr algn="ctr"/>
            <a:r>
              <a:rPr lang="it-IT" sz="4800" b="0" cap="none" spc="0" smtClean="0">
                <a:ln w="18415" cmpd="sng">
                  <a:solidFill>
                    <a:srgbClr val="00B050"/>
                  </a:solidFill>
                  <a:prstDash val="solid"/>
                </a:ln>
                <a:solidFill>
                  <a:srgbClr val="00B050"/>
                </a:solidFill>
                <a:effectLst>
                  <a:outerShdw blurRad="63500" dir="3600000" algn="tl" rotWithShape="0">
                    <a:srgbClr val="000000">
                      <a:alpha val="70000"/>
                    </a:srgbClr>
                  </a:outerShdw>
                </a:effectLst>
                <a:latin typeface="Palatino Linotype" pitchFamily="18" charset="0"/>
              </a:rPr>
              <a:t>Favole…a senso!</a:t>
            </a:r>
          </a:p>
          <a:p>
            <a:pPr algn="ctr"/>
            <a:r>
              <a:rPr lang="it-IT" sz="2800" smtClean="0">
                <a:ln w="18415" cmpd="sng">
                  <a:solidFill>
                    <a:srgbClr val="00B050"/>
                  </a:solidFill>
                  <a:prstDash val="solid"/>
                </a:ln>
                <a:solidFill>
                  <a:srgbClr val="00B050"/>
                </a:solidFill>
                <a:effectLst>
                  <a:outerShdw blurRad="63500" dir="3600000" algn="tl" rotWithShape="0">
                    <a:srgbClr val="000000">
                      <a:alpha val="70000"/>
                    </a:srgbClr>
                  </a:outerShdw>
                </a:effectLst>
                <a:latin typeface="Palatino Linotype" pitchFamily="18" charset="0"/>
              </a:rPr>
              <a:t>Il riccio di mare – Il tatto</a:t>
            </a:r>
            <a:endParaRPr lang="it-IT" sz="2800" b="0" cap="none" spc="0">
              <a:ln w="18415" cmpd="sng">
                <a:solidFill>
                  <a:srgbClr val="00B050"/>
                </a:solidFill>
                <a:prstDash val="solid"/>
              </a:ln>
              <a:solidFill>
                <a:srgbClr val="00B050"/>
              </a:solidFill>
              <a:effectLst>
                <a:outerShdw blurRad="63500" dir="3600000" algn="tl" rotWithShape="0">
                  <a:srgbClr val="000000">
                    <a:alpha val="70000"/>
                  </a:srgbClr>
                </a:outerShdw>
              </a:effectLst>
              <a:latin typeface="Palatino Linotype"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1413</TotalTime>
  <Words>3981</Words>
  <Application>Microsoft Office PowerPoint</Application>
  <PresentationFormat>A4 (21x29,7 cm)</PresentationFormat>
  <Paragraphs>174</Paragraphs>
  <Slides>26</Slides>
  <Notes>0</Notes>
  <HiddenSlides>0</HiddenSlides>
  <MMClips>0</MMClips>
  <ScaleCrop>false</ScaleCrop>
  <HeadingPairs>
    <vt:vector size="4" baseType="variant">
      <vt:variant>
        <vt:lpstr>Tema</vt:lpstr>
      </vt:variant>
      <vt:variant>
        <vt:i4>1</vt:i4>
      </vt:variant>
      <vt:variant>
        <vt:lpstr>Titoli diapositive</vt:lpstr>
      </vt:variant>
      <vt:variant>
        <vt:i4>26</vt:i4>
      </vt:variant>
    </vt:vector>
  </HeadingPairs>
  <TitlesOfParts>
    <vt:vector size="27"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joker</dc:creator>
  <cp:lastModifiedBy>joker</cp:lastModifiedBy>
  <cp:revision>67</cp:revision>
  <dcterms:created xsi:type="dcterms:W3CDTF">2017-01-31T10:14:09Z</dcterms:created>
  <dcterms:modified xsi:type="dcterms:W3CDTF">2017-04-26T20:11:36Z</dcterms:modified>
</cp:coreProperties>
</file>